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Lst>
  <p:notesMasterIdLst>
    <p:notesMasterId r:id="rId57"/>
  </p:notesMasterIdLst>
  <p:sldIdLst>
    <p:sldId id="337" r:id="rId2"/>
    <p:sldId id="258" r:id="rId3"/>
    <p:sldId id="280" r:id="rId4"/>
    <p:sldId id="281" r:id="rId5"/>
    <p:sldId id="326" r:id="rId6"/>
    <p:sldId id="333" r:id="rId7"/>
    <p:sldId id="329" r:id="rId8"/>
    <p:sldId id="283" r:id="rId9"/>
    <p:sldId id="291" r:id="rId10"/>
    <p:sldId id="288" r:id="rId11"/>
    <p:sldId id="290" r:id="rId12"/>
    <p:sldId id="301" r:id="rId13"/>
    <p:sldId id="302" r:id="rId14"/>
    <p:sldId id="303" r:id="rId15"/>
    <p:sldId id="289" r:id="rId16"/>
    <p:sldId id="304" r:id="rId17"/>
    <p:sldId id="305" r:id="rId18"/>
    <p:sldId id="306" r:id="rId19"/>
    <p:sldId id="279" r:id="rId20"/>
    <p:sldId id="313" r:id="rId21"/>
    <p:sldId id="314" r:id="rId22"/>
    <p:sldId id="315" r:id="rId23"/>
    <p:sldId id="282" r:id="rId24"/>
    <p:sldId id="262" r:id="rId25"/>
    <p:sldId id="261" r:id="rId26"/>
    <p:sldId id="263" r:id="rId27"/>
    <p:sldId id="265" r:id="rId28"/>
    <p:sldId id="277" r:id="rId29"/>
    <p:sldId id="334" r:id="rId30"/>
    <p:sldId id="269" r:id="rId31"/>
    <p:sldId id="264" r:id="rId32"/>
    <p:sldId id="293" r:id="rId33"/>
    <p:sldId id="294" r:id="rId34"/>
    <p:sldId id="299" r:id="rId35"/>
    <p:sldId id="300" r:id="rId36"/>
    <p:sldId id="297" r:id="rId37"/>
    <p:sldId id="316" r:id="rId38"/>
    <p:sldId id="295" r:id="rId39"/>
    <p:sldId id="298" r:id="rId40"/>
    <p:sldId id="317" r:id="rId41"/>
    <p:sldId id="318" r:id="rId42"/>
    <p:sldId id="321" r:id="rId43"/>
    <p:sldId id="319" r:id="rId44"/>
    <p:sldId id="320" r:id="rId45"/>
    <p:sldId id="322" r:id="rId46"/>
    <p:sldId id="274" r:id="rId47"/>
    <p:sldId id="275" r:id="rId48"/>
    <p:sldId id="276" r:id="rId49"/>
    <p:sldId id="260" r:id="rId50"/>
    <p:sldId id="284" r:id="rId51"/>
    <p:sldId id="323" r:id="rId52"/>
    <p:sldId id="324" r:id="rId53"/>
    <p:sldId id="325" r:id="rId54"/>
    <p:sldId id="335" r:id="rId55"/>
    <p:sldId id="286" r:id="rId56"/>
  </p:sldIdLst>
  <p:sldSz cx="9144000" cy="6858000" type="screen4x3"/>
  <p:notesSz cx="7019925" cy="9305925"/>
  <p:defaultTextStyle>
    <a:defPPr>
      <a:defRPr lang="en-US"/>
    </a:defPPr>
    <a:lvl1pPr algn="ctr" rtl="0" fontAlgn="base">
      <a:spcBef>
        <a:spcPct val="0"/>
      </a:spcBef>
      <a:spcAft>
        <a:spcPct val="0"/>
      </a:spcAft>
      <a:defRPr sz="2800" b="1" kern="1200">
        <a:solidFill>
          <a:schemeClr val="tx1"/>
        </a:solidFill>
        <a:latin typeface="Arial" charset="0"/>
        <a:ea typeface="ＭＳ Ｐゴシック" charset="-128"/>
        <a:cs typeface="+mn-cs"/>
      </a:defRPr>
    </a:lvl1pPr>
    <a:lvl2pPr marL="457200" algn="ctr" rtl="0" fontAlgn="base">
      <a:spcBef>
        <a:spcPct val="0"/>
      </a:spcBef>
      <a:spcAft>
        <a:spcPct val="0"/>
      </a:spcAft>
      <a:defRPr sz="2800" b="1" kern="1200">
        <a:solidFill>
          <a:schemeClr val="tx1"/>
        </a:solidFill>
        <a:latin typeface="Arial" charset="0"/>
        <a:ea typeface="ＭＳ Ｐゴシック" charset="-128"/>
        <a:cs typeface="+mn-cs"/>
      </a:defRPr>
    </a:lvl2pPr>
    <a:lvl3pPr marL="914400" algn="ctr" rtl="0" fontAlgn="base">
      <a:spcBef>
        <a:spcPct val="0"/>
      </a:spcBef>
      <a:spcAft>
        <a:spcPct val="0"/>
      </a:spcAft>
      <a:defRPr sz="2800" b="1" kern="1200">
        <a:solidFill>
          <a:schemeClr val="tx1"/>
        </a:solidFill>
        <a:latin typeface="Arial" charset="0"/>
        <a:ea typeface="ＭＳ Ｐゴシック" charset="-128"/>
        <a:cs typeface="+mn-cs"/>
      </a:defRPr>
    </a:lvl3pPr>
    <a:lvl4pPr marL="1371600" algn="ctr" rtl="0" fontAlgn="base">
      <a:spcBef>
        <a:spcPct val="0"/>
      </a:spcBef>
      <a:spcAft>
        <a:spcPct val="0"/>
      </a:spcAft>
      <a:defRPr sz="2800" b="1" kern="1200">
        <a:solidFill>
          <a:schemeClr val="tx1"/>
        </a:solidFill>
        <a:latin typeface="Arial" charset="0"/>
        <a:ea typeface="ＭＳ Ｐゴシック" charset="-128"/>
        <a:cs typeface="+mn-cs"/>
      </a:defRPr>
    </a:lvl4pPr>
    <a:lvl5pPr marL="1828800" algn="ctr" rtl="0" fontAlgn="base">
      <a:spcBef>
        <a:spcPct val="0"/>
      </a:spcBef>
      <a:spcAft>
        <a:spcPct val="0"/>
      </a:spcAft>
      <a:defRPr sz="2800" b="1" kern="1200">
        <a:solidFill>
          <a:schemeClr val="tx1"/>
        </a:solidFill>
        <a:latin typeface="Arial" charset="0"/>
        <a:ea typeface="ＭＳ Ｐゴシック" charset="-128"/>
        <a:cs typeface="+mn-cs"/>
      </a:defRPr>
    </a:lvl5pPr>
    <a:lvl6pPr marL="2286000" algn="l" defTabSz="914400" rtl="0" eaLnBrk="1" latinLnBrk="0" hangingPunct="1">
      <a:defRPr sz="2800" b="1" kern="1200">
        <a:solidFill>
          <a:schemeClr val="tx1"/>
        </a:solidFill>
        <a:latin typeface="Arial" charset="0"/>
        <a:ea typeface="ＭＳ Ｐゴシック" charset="-128"/>
        <a:cs typeface="+mn-cs"/>
      </a:defRPr>
    </a:lvl6pPr>
    <a:lvl7pPr marL="2743200" algn="l" defTabSz="914400" rtl="0" eaLnBrk="1" latinLnBrk="0" hangingPunct="1">
      <a:defRPr sz="2800" b="1" kern="1200">
        <a:solidFill>
          <a:schemeClr val="tx1"/>
        </a:solidFill>
        <a:latin typeface="Arial" charset="0"/>
        <a:ea typeface="ＭＳ Ｐゴシック" charset="-128"/>
        <a:cs typeface="+mn-cs"/>
      </a:defRPr>
    </a:lvl7pPr>
    <a:lvl8pPr marL="3200400" algn="l" defTabSz="914400" rtl="0" eaLnBrk="1" latinLnBrk="0" hangingPunct="1">
      <a:defRPr sz="2800" b="1" kern="1200">
        <a:solidFill>
          <a:schemeClr val="tx1"/>
        </a:solidFill>
        <a:latin typeface="Arial" charset="0"/>
        <a:ea typeface="ＭＳ Ｐゴシック" charset="-128"/>
        <a:cs typeface="+mn-cs"/>
      </a:defRPr>
    </a:lvl8pPr>
    <a:lvl9pPr marL="3657600" algn="l" defTabSz="914400" rtl="0" eaLnBrk="1" latinLnBrk="0" hangingPunct="1">
      <a:defRPr sz="2800" b="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33333"/>
    <a:srgbClr val="79CA2D"/>
    <a:srgbClr val="528FBA"/>
    <a:srgbClr val="567F94"/>
    <a:srgbClr val="0A006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1172" autoAdjust="0"/>
  </p:normalViewPr>
  <p:slideViewPr>
    <p:cSldViewPr>
      <p:cViewPr>
        <p:scale>
          <a:sx n="60" d="100"/>
          <a:sy n="60" d="100"/>
        </p:scale>
        <p:origin x="-165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00" y="-72"/>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20"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993" y="4420315"/>
            <a:ext cx="5615940" cy="4187666"/>
          </a:xfrm>
          <a:prstGeom prst="rect">
            <a:avLst/>
          </a:prstGeom>
          <a:noFill/>
          <a:ln w="9525">
            <a:noFill/>
            <a:miter lim="800000"/>
            <a:headEnd/>
            <a:tailEnd/>
          </a:ln>
          <a:effectLst/>
        </p:spPr>
        <p:txBody>
          <a:bodyPr vert="horz" wrap="square" lIns="93278" tIns="46639" rIns="93278" bIns="4663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Footer Placeholder 5"/>
          <p:cNvSpPr txBox="1">
            <a:spLocks/>
          </p:cNvSpPr>
          <p:nvPr/>
        </p:nvSpPr>
        <p:spPr bwMode="auto">
          <a:xfrm>
            <a:off x="0" y="8839014"/>
            <a:ext cx="3041968" cy="465296"/>
          </a:xfrm>
          <a:prstGeom prst="rect">
            <a:avLst/>
          </a:prstGeom>
          <a:noFill/>
          <a:ln w="9525">
            <a:noFill/>
            <a:miter lim="800000"/>
            <a:headEnd/>
            <a:tailEnd/>
          </a:ln>
        </p:spPr>
        <p:txBody>
          <a:bodyPr lIns="93278" tIns="46639" rIns="93278" bIns="46639" anchor="b"/>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r>
              <a:rPr lang="en-US" sz="1200" b="0" dirty="0" smtClean="0">
                <a:latin typeface="Times New Roman" charset="0"/>
                <a:cs typeface="Times New Roman" charset="0"/>
              </a:rPr>
              <a:t>December 2012</a:t>
            </a:r>
            <a:endParaRPr lang="en-US" sz="1200" b="0" dirty="0">
              <a:latin typeface="Times New Roman" charset="0"/>
              <a:cs typeface="Times New Roman" charset="0"/>
            </a:endParaRPr>
          </a:p>
        </p:txBody>
      </p:sp>
      <p:sp>
        <p:nvSpPr>
          <p:cNvPr id="5" name="TextBox 4"/>
          <p:cNvSpPr txBox="1">
            <a:spLocks noChangeArrowheads="1"/>
          </p:cNvSpPr>
          <p:nvPr/>
        </p:nvSpPr>
        <p:spPr bwMode="auto">
          <a:xfrm>
            <a:off x="3910358" y="8828996"/>
            <a:ext cx="3109567" cy="476929"/>
          </a:xfrm>
          <a:prstGeom prst="rect">
            <a:avLst/>
          </a:prstGeom>
          <a:noFill/>
          <a:ln>
            <a:miter lim="800000"/>
            <a:headEnd/>
            <a:tailEnd/>
          </a:ln>
        </p:spPr>
        <p:txBody>
          <a:bodyPr lIns="93278" tIns="46639" rIns="93278" bIns="46639" anchor="b"/>
          <a:lstStyle>
            <a:defPPr>
              <a:defRPr lang="en-US"/>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a:lstStyle>
          <a:p>
            <a:pPr marL="0" marR="0" lvl="0" indent="0" algn="r" defTabSz="932781" rtl="0" eaLnBrk="1" fontAlgn="base" latinLnBrk="0" hangingPunct="1">
              <a:lnSpc>
                <a:spcPct val="100000"/>
              </a:lnSpc>
              <a:spcBef>
                <a:spcPct val="0"/>
              </a:spcBef>
              <a:spcAft>
                <a:spcPct val="0"/>
              </a:spcAft>
              <a:buClrTx/>
              <a:buSzTx/>
              <a:buFontTx/>
              <a:buNone/>
              <a:tabLst/>
              <a:defRPr/>
            </a:pPr>
            <a:fld id="{88C15D24-6C52-45BE-B7C7-F5D1E2DB5BD5}" type="slidenum">
              <a:rPr kumimoji="0" lang="en-US" sz="1200" b="0" i="0" u="none" strike="noStrike" kern="1200" cap="none" spc="0" normalizeH="0" baseline="0" noProof="0" smtClean="0">
                <a:ln>
                  <a:noFill/>
                </a:ln>
                <a:solidFill>
                  <a:schemeClr val="tx1"/>
                </a:solidFill>
                <a:effectLst/>
                <a:uLnTx/>
                <a:uFillTx/>
                <a:latin typeface="Times New Roman" pitchFamily="18" charset="0"/>
                <a:ea typeface="ＭＳ Ｐゴシック" charset="-128"/>
                <a:cs typeface="Times New Roman" pitchFamily="18" charset="0"/>
              </a:rPr>
              <a:pPr marL="0" marR="0" lvl="0" indent="0" algn="r" defTabSz="932781"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smtClean="0">
              <a:ln>
                <a:noFill/>
              </a:ln>
              <a:solidFill>
                <a:schemeClr val="tx1"/>
              </a:solidFill>
              <a:effectLst/>
              <a:uLnTx/>
              <a:uFillTx/>
              <a:latin typeface="Times New Roman" pitchFamily="18" charset="0"/>
              <a:ea typeface="ＭＳ Ｐゴシック" charset="-128"/>
              <a:cs typeface="Times New Roman" pitchFamily="18" charset="0"/>
            </a:endParaRPr>
          </a:p>
        </p:txBody>
      </p:sp>
    </p:spTree>
    <p:extLst>
      <p:ext uri="{BB962C8B-B14F-4D97-AF65-F5344CB8AC3E}">
        <p14:creationId xmlns:p14="http://schemas.microsoft.com/office/powerpoint/2010/main" val="2984236206"/>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ts val="600"/>
      </a:spcAft>
      <a:defRPr sz="1200" kern="1200">
        <a:solidFill>
          <a:schemeClr val="tx1"/>
        </a:solidFill>
        <a:latin typeface="Times New Roman" pitchFamily="18" charset="0"/>
        <a:ea typeface="ＭＳ Ｐゴシック" pitchFamily="-111" charset="-128"/>
        <a:cs typeface="Times New Roman" pitchFamily="18" charset="0"/>
      </a:defRPr>
    </a:lvl1pPr>
    <a:lvl2pPr marL="457200" algn="l" rtl="0" eaLnBrk="0" fontAlgn="base" hangingPunct="0">
      <a:spcBef>
        <a:spcPts val="600"/>
      </a:spcBef>
      <a:spcAft>
        <a:spcPts val="600"/>
      </a:spcAft>
      <a:defRPr sz="1200" kern="1200">
        <a:solidFill>
          <a:schemeClr val="tx1"/>
        </a:solidFill>
        <a:latin typeface="Times New Roman" pitchFamily="18" charset="0"/>
        <a:ea typeface="ＭＳ Ｐゴシック" pitchFamily="26" charset="-128"/>
        <a:cs typeface="Times New Roman" pitchFamily="18" charset="0"/>
      </a:defRPr>
    </a:lvl2pPr>
    <a:lvl3pPr marL="914400" algn="l" rtl="0" eaLnBrk="0" fontAlgn="base" hangingPunct="0">
      <a:spcBef>
        <a:spcPts val="600"/>
      </a:spcBef>
      <a:spcAft>
        <a:spcPts val="600"/>
      </a:spcAft>
      <a:defRPr sz="1200" kern="1200">
        <a:solidFill>
          <a:schemeClr val="tx1"/>
        </a:solidFill>
        <a:latin typeface="Times New Roman" pitchFamily="18" charset="0"/>
        <a:ea typeface="ＭＳ Ｐゴシック" pitchFamily="26" charset="-128"/>
        <a:cs typeface="Times New Roman" pitchFamily="18" charset="0"/>
      </a:defRPr>
    </a:lvl3pPr>
    <a:lvl4pPr marL="1371600" algn="l" rtl="0" eaLnBrk="0" fontAlgn="base" hangingPunct="0">
      <a:spcBef>
        <a:spcPts val="600"/>
      </a:spcBef>
      <a:spcAft>
        <a:spcPts val="600"/>
      </a:spcAft>
      <a:defRPr sz="1200" kern="1200">
        <a:solidFill>
          <a:schemeClr val="tx1"/>
        </a:solidFill>
        <a:latin typeface="Times New Roman" pitchFamily="18" charset="0"/>
        <a:ea typeface="ＭＳ Ｐゴシック" pitchFamily="26" charset="-128"/>
        <a:cs typeface="Times New Roman" pitchFamily="18" charset="0"/>
      </a:defRPr>
    </a:lvl4pPr>
    <a:lvl5pPr marL="1828800" algn="l" rtl="0" eaLnBrk="0" fontAlgn="base" hangingPunct="0">
      <a:spcBef>
        <a:spcPts val="600"/>
      </a:spcBef>
      <a:spcAft>
        <a:spcPts val="600"/>
      </a:spcAft>
      <a:defRPr sz="1200" kern="1200">
        <a:solidFill>
          <a:schemeClr val="tx1"/>
        </a:solidFill>
        <a:latin typeface="Times New Roman" pitchFamily="18" charset="0"/>
        <a:ea typeface="ＭＳ Ｐゴシック" pitchFamily="26" charset="-128"/>
        <a:cs typeface="Times New Roman" pitchFamily="18"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dirty="0" smtClean="0">
                <a:latin typeface="Times New Roman"/>
              </a:rPr>
              <a:t>Attic hatches must be weatherstripped and insulated to the same level as the attic ceiling.</a:t>
            </a:r>
          </a:p>
          <a:p>
            <a:r>
              <a:rPr lang="en-US" b="1" i="1" dirty="0" smtClean="0">
                <a:latin typeface="Times New Roman"/>
              </a:rPr>
              <a:t>Pull-down staircases </a:t>
            </a:r>
            <a:r>
              <a:rPr lang="en-US" dirty="0" smtClean="0">
                <a:latin typeface="Times New Roman"/>
              </a:rPr>
              <a:t>present a special challenge because they protrude into the attic when folded. </a:t>
            </a:r>
          </a:p>
          <a:p>
            <a:r>
              <a:rPr lang="en-US" dirty="0" smtClean="0">
                <a:latin typeface="Times New Roman"/>
              </a:rPr>
              <a:t>Specify a fabricated or commercially available insulated cover.</a:t>
            </a:r>
          </a:p>
          <a:p>
            <a:endParaRPr lang="en-US" dirty="0" smtClean="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r>
              <a:rPr lang="en-US" dirty="0" smtClean="0">
                <a:latin typeface="Times New Roman"/>
              </a:rPr>
              <a:t>Open joist attics in cold climates are generally upgraded to the range between R-30 and R-38 depending on climate, fuel cost, and other variables.</a:t>
            </a:r>
            <a:r>
              <a:rPr lang="en-US" b="1" u="sng" dirty="0" smtClean="0">
                <a:latin typeface="Times New Roman"/>
              </a:rPr>
              <a:t> </a:t>
            </a:r>
          </a:p>
          <a:p>
            <a:pPr eaLnBrk="1" hangingPunct="1"/>
            <a:endParaRPr lang="en-US" dirty="0" smtClean="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This table shows cost-effective insulation levels. Attics range from R-30 to R-60, depending on the region and heating fuel and equipment.</a:t>
            </a:r>
          </a:p>
          <a:p>
            <a:pPr>
              <a:spcBef>
                <a:spcPts val="0"/>
              </a:spcBef>
              <a:spcAft>
                <a:spcPts val="0"/>
              </a:spcAft>
            </a:pPr>
            <a:r>
              <a:rPr lang="en-US" dirty="0" smtClean="0">
                <a:latin typeface="Times New Roman"/>
              </a:rPr>
              <a:t> </a:t>
            </a:r>
          </a:p>
          <a:p>
            <a:pPr>
              <a:spcBef>
                <a:spcPts val="0"/>
              </a:spcBef>
              <a:spcAft>
                <a:spcPts val="0"/>
              </a:spcAft>
            </a:pPr>
            <a:r>
              <a:rPr lang="en-US" dirty="0" smtClean="0">
                <a:latin typeface="Times New Roman"/>
              </a:rPr>
              <a:t>Since the delta-T is typically lower in cooling climates, savings from cooling equipment are not as high as from heating equipment. This is why the southern regions have lower recommended </a:t>
            </a:r>
            <a:r>
              <a:rPr lang="en-US" b="1" i="1" dirty="0" smtClean="0">
                <a:latin typeface="Times New Roman"/>
              </a:rPr>
              <a:t>R-values.</a:t>
            </a:r>
          </a:p>
          <a:p>
            <a:pPr marL="46639"/>
            <a:endParaRPr lang="en-US" dirty="0" smtClean="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dirty="0" smtClean="0">
                <a:latin typeface="Times New Roman"/>
              </a:rPr>
              <a:t>When there is too little insulation, the heating and cooling equipment has to work harder and the energy bills remain high.</a:t>
            </a:r>
          </a:p>
          <a:p>
            <a:endParaRPr lang="en-US" b="1" u="sng" dirty="0" smtClean="0">
              <a:latin typeface="Arial"/>
            </a:endParaRPr>
          </a:p>
          <a:p>
            <a:endParaRPr lang="en-US" dirty="0" smtClean="0">
              <a:ea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r>
              <a:rPr lang="en-US" dirty="0" smtClean="0">
                <a:latin typeface="Times New Roman"/>
              </a:rPr>
              <a:t>Too much insulation will never pay back. </a:t>
            </a:r>
          </a:p>
          <a:p>
            <a:r>
              <a:rPr lang="en-US" dirty="0" smtClean="0">
                <a:latin typeface="Times New Roman"/>
              </a:rPr>
              <a:t>Energy saved from insulation above recommended levels would never equal the cost of installing that insulation. </a:t>
            </a:r>
          </a:p>
          <a:p>
            <a:endParaRPr lang="en-US" dirty="0" smtClean="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r>
              <a:rPr lang="en-US" dirty="0" smtClean="0">
                <a:latin typeface="Times New Roman"/>
              </a:rPr>
              <a:t>The depth of the cavities restricts insulation levels in floored attics. </a:t>
            </a:r>
          </a:p>
          <a:p>
            <a:pPr marL="441198" indent="-220599">
              <a:spcBef>
                <a:spcPts val="0"/>
              </a:spcBef>
              <a:spcAft>
                <a:spcPts val="0"/>
              </a:spcAft>
              <a:buFont typeface="Symbol" pitchFamily="18" charset="2"/>
              <a:buChar char="·"/>
            </a:pPr>
            <a:r>
              <a:rPr lang="en-US" dirty="0" smtClean="0">
                <a:latin typeface="Times New Roman"/>
              </a:rPr>
              <a:t>Depths can range from 6 to 10 inches, depending on the width of ceiling floor joists. </a:t>
            </a:r>
          </a:p>
          <a:p>
            <a:pPr marL="441198" indent="-220599">
              <a:spcBef>
                <a:spcPts val="0"/>
              </a:spcBef>
              <a:spcAft>
                <a:spcPts val="0"/>
              </a:spcAft>
              <a:buFont typeface="Symbol" pitchFamily="18" charset="2"/>
              <a:buChar char="·"/>
            </a:pPr>
            <a:r>
              <a:rPr lang="en-US" dirty="0" smtClean="0">
                <a:latin typeface="Times New Roman"/>
              </a:rPr>
              <a:t>Because it is an enclosed space, specify </a:t>
            </a:r>
            <a:r>
              <a:rPr lang="en-US" b="1" i="1" dirty="0" smtClean="0">
                <a:latin typeface="Times New Roman"/>
              </a:rPr>
              <a:t>dense-pack insulation </a:t>
            </a:r>
            <a:r>
              <a:rPr lang="en-US" dirty="0" smtClean="0">
                <a:latin typeface="Times New Roman"/>
              </a:rPr>
              <a:t>at proper density, e.g., 3.5 pounds per cubic foot for cellulose.  </a:t>
            </a:r>
          </a:p>
          <a:p>
            <a:pPr marL="441198" indent="-220599">
              <a:spcBef>
                <a:spcPts val="0"/>
              </a:spcBef>
              <a:spcAft>
                <a:spcPts val="0"/>
              </a:spcAft>
              <a:buFont typeface="Symbol" pitchFamily="18" charset="2"/>
              <a:buChar char="·"/>
            </a:pPr>
            <a:r>
              <a:rPr lang="en-US" dirty="0" smtClean="0">
                <a:latin typeface="Times New Roman"/>
              </a:rPr>
              <a:t>Specify sealing of bypasses into interior walls first.</a:t>
            </a:r>
          </a:p>
          <a:p>
            <a:endParaRPr lang="en-US" dirty="0" smtClean="0">
              <a:ea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marL="278813" indent="-278813"/>
            <a:r>
              <a:rPr lang="en-US" i="1" dirty="0" smtClean="0">
                <a:solidFill>
                  <a:srgbClr val="808080"/>
                </a:solidFill>
                <a:latin typeface="Times New Roman"/>
              </a:rPr>
              <a:t>Q: Where is the </a:t>
            </a:r>
            <a:r>
              <a:rPr lang="en-US" b="1" i="1" dirty="0" smtClean="0">
                <a:solidFill>
                  <a:srgbClr val="808080"/>
                </a:solidFill>
                <a:latin typeface="Times New Roman"/>
              </a:rPr>
              <a:t>thermal boundary? </a:t>
            </a:r>
            <a:r>
              <a:rPr lang="en-US" b="0" i="1" dirty="0" smtClean="0">
                <a:solidFill>
                  <a:srgbClr val="808080"/>
                </a:solidFill>
                <a:latin typeface="Times New Roman"/>
              </a:rPr>
              <a:t>Where should it be?  </a:t>
            </a:r>
          </a:p>
          <a:p>
            <a:pPr marL="165449" indent="-165449"/>
            <a:r>
              <a:rPr lang="en-US" i="1" dirty="0" smtClean="0">
                <a:solidFill>
                  <a:srgbClr val="808080"/>
                </a:solidFill>
                <a:latin typeface="Times New Roman"/>
              </a:rPr>
              <a:t>A: It should enclose the conditioned space and nothing else. If occupants use the attic often, the thermal boundary might encompass the stairwell leading up to the attic, effectively putting that staircase “outside.” </a:t>
            </a:r>
          </a:p>
          <a:p>
            <a:r>
              <a:rPr lang="en-US" dirty="0" smtClean="0">
                <a:latin typeface="Times New Roman"/>
              </a:rPr>
              <a:t>The thermal boundary is often tricky to define depending on how the occupant uses the house, and what’s considered conditioned space and what is not. In this illustration, the staircase and the door leading to the unheated attic make up the thermal boundary. The auditor may decide to improve the existing thermal boundary by air sealing the attic staircase and access door as illustrated on the left. </a:t>
            </a:r>
          </a:p>
          <a:p>
            <a:r>
              <a:rPr lang="en-US" dirty="0" smtClean="0">
                <a:latin typeface="Times New Roman"/>
              </a:rPr>
              <a:t>Alternatively, the auditor may decide to create a new thermal boundary by calling for a removable lid that is air sealed and insulated, as pictured on the right if the occupants do not use the attic often. Also, the staircase now becomes a conditioned space by default. That space must be heated to prevent </a:t>
            </a:r>
            <a:r>
              <a:rPr lang="en-US" b="1" i="1" dirty="0" smtClean="0">
                <a:latin typeface="Times New Roman"/>
              </a:rPr>
              <a:t>condensation </a:t>
            </a:r>
            <a:r>
              <a:rPr lang="en-US" dirty="0" smtClean="0">
                <a:latin typeface="Times New Roman"/>
              </a:rPr>
              <a:t>problems.</a:t>
            </a:r>
          </a:p>
          <a:p>
            <a:r>
              <a:rPr lang="en-US" dirty="0" smtClean="0">
                <a:latin typeface="Times New Roman"/>
              </a:rPr>
              <a:t>In either case, this thought process helps the auditor make decisions about the present or future location of the thermal boundary. </a:t>
            </a:r>
          </a:p>
          <a:p>
            <a:pPr lvl="1"/>
            <a:endParaRPr lang="en-US" dirty="0" smtClean="0">
              <a:ea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p:spPr>
        <p:txBody>
          <a:bodyPr/>
          <a:lstStyle/>
          <a:p>
            <a:r>
              <a:rPr lang="en-US" dirty="0" smtClean="0">
                <a:latin typeface="Times New Roman"/>
              </a:rPr>
              <a:t>If the client does not use the attic often, an insulated, airtight cover can be installed on top of the stairwell without hindering their lifestyle. This brings the stairwell into the conditioned space. It is also faster and cheaper than the alternative.</a:t>
            </a:r>
          </a:p>
          <a:p>
            <a:pPr eaLnBrk="1" hangingPunct="1"/>
            <a:endParaRPr lang="en-US" dirty="0" smtClean="0">
              <a:ea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p:spPr>
        <p:txBody>
          <a:bodyPr/>
          <a:lstStyle/>
          <a:p>
            <a:r>
              <a:rPr lang="en-US" dirty="0" smtClean="0">
                <a:latin typeface="Times New Roman"/>
              </a:rPr>
              <a:t>If the client uses the attic access often, the sidewalls that border either side of the staircase and stair treads can be air sealed and dense-packed with blown-in insulation, putting the stairway outside the pressure and thermal boundaries and maintaining easy access because there is no attic hatch to lift. </a:t>
            </a:r>
          </a:p>
          <a:p>
            <a:r>
              <a:rPr lang="en-US" dirty="0" smtClean="0">
                <a:latin typeface="Times New Roman"/>
              </a:rPr>
              <a:t>Specify that the access door be weatherstripped and insulated with rigid foam board on the attic side. </a:t>
            </a:r>
          </a:p>
          <a:p>
            <a:endParaRPr lang="en-US" dirty="0" smtClean="0">
              <a:ea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n-US" dirty="0" smtClean="0">
                <a:latin typeface="Times New Roman"/>
              </a:rPr>
              <a:t>The basement and wall framing in Cape Cod homes and </a:t>
            </a:r>
            <a:r>
              <a:rPr lang="en-US" b="1" i="1" dirty="0" smtClean="0">
                <a:latin typeface="Times New Roman"/>
              </a:rPr>
              <a:t>platform-framed</a:t>
            </a:r>
            <a:r>
              <a:rPr lang="en-US" dirty="0" smtClean="0">
                <a:latin typeface="Times New Roman"/>
              </a:rPr>
              <a:t>  homes are similar. The attic space is where the similarities end. </a:t>
            </a:r>
          </a:p>
          <a:p>
            <a:pPr marL="441198" indent="-220599">
              <a:buFont typeface="Symbol" pitchFamily="18" charset="2"/>
              <a:buChar char="·"/>
            </a:pPr>
            <a:r>
              <a:rPr lang="en-US" dirty="0" smtClean="0">
                <a:latin typeface="Times New Roman"/>
              </a:rPr>
              <a:t>The half story above the first floor is surrounded by unconditioned spaces consisting of </a:t>
            </a:r>
            <a:r>
              <a:rPr lang="en-US" b="1" i="1" dirty="0" smtClean="0">
                <a:latin typeface="Times New Roman"/>
              </a:rPr>
              <a:t>knee-wall attics </a:t>
            </a:r>
            <a:r>
              <a:rPr lang="en-US" dirty="0" smtClean="0">
                <a:latin typeface="Times New Roman"/>
              </a:rPr>
              <a:t>on the sides, rafter cavities, and a small </a:t>
            </a:r>
            <a:r>
              <a:rPr lang="en-US" b="1" i="1" dirty="0" smtClean="0">
                <a:latin typeface="Times New Roman"/>
              </a:rPr>
              <a:t>collar-beam </a:t>
            </a:r>
            <a:r>
              <a:rPr lang="en-US" dirty="0" smtClean="0">
                <a:latin typeface="Times New Roman"/>
              </a:rPr>
              <a:t>attic at the peak. </a:t>
            </a:r>
          </a:p>
          <a:p>
            <a:pPr>
              <a:buFont typeface="Symbol"/>
              <a:buNone/>
            </a:pPr>
            <a:r>
              <a:rPr lang="en-US" i="1" dirty="0" smtClean="0">
                <a:solidFill>
                  <a:schemeClr val="tx1">
                    <a:lumMod val="50000"/>
                    <a:lumOff val="50000"/>
                  </a:schemeClr>
                </a:solidFill>
                <a:latin typeface="Times New Roman"/>
              </a:rPr>
              <a:t>Q.</a:t>
            </a:r>
            <a:r>
              <a:rPr lang="en-US" i="1" baseline="0" dirty="0" smtClean="0">
                <a:solidFill>
                  <a:schemeClr val="tx1">
                    <a:lumMod val="50000"/>
                    <a:lumOff val="50000"/>
                  </a:schemeClr>
                </a:solidFill>
                <a:latin typeface="Times New Roman"/>
              </a:rPr>
              <a:t> Why are Cape Cod home</a:t>
            </a:r>
            <a:r>
              <a:rPr lang="en-US" i="1" dirty="0" smtClean="0">
                <a:solidFill>
                  <a:schemeClr val="tx1">
                    <a:lumMod val="50000"/>
                    <a:lumOff val="50000"/>
                  </a:schemeClr>
                </a:solidFill>
                <a:latin typeface="Times New Roman"/>
              </a:rPr>
              <a:t> </a:t>
            </a:r>
            <a:r>
              <a:rPr lang="en-US" i="1" baseline="0" dirty="0" smtClean="0">
                <a:solidFill>
                  <a:schemeClr val="tx1">
                    <a:lumMod val="50000"/>
                    <a:lumOff val="50000"/>
                  </a:schemeClr>
                </a:solidFill>
                <a:latin typeface="Times New Roman"/>
              </a:rPr>
              <a:t>attics a challenge to air seal and insulate?</a:t>
            </a:r>
            <a:endParaRPr lang="en-US" i="1" dirty="0" smtClean="0">
              <a:solidFill>
                <a:schemeClr val="tx1">
                  <a:lumMod val="50000"/>
                  <a:lumOff val="50000"/>
                </a:schemeClr>
              </a:solidFill>
              <a:latin typeface="Times New Roman"/>
            </a:endParaRPr>
          </a:p>
          <a:p>
            <a:pPr>
              <a:buFont typeface="Symbol"/>
              <a:buNone/>
            </a:pPr>
            <a:r>
              <a:rPr lang="en-US" i="1" dirty="0" smtClean="0">
                <a:solidFill>
                  <a:schemeClr val="tx1">
                    <a:lumMod val="50000"/>
                    <a:lumOff val="50000"/>
                  </a:schemeClr>
                </a:solidFill>
                <a:latin typeface="Times New Roman"/>
              </a:rPr>
              <a:t>A. Because of their complicated air pathways and constricted spaces.</a:t>
            </a:r>
          </a:p>
          <a:p>
            <a:endParaRPr lang="en-US" dirty="0" smtClean="0">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r>
              <a:rPr lang="en-US" dirty="0" smtClean="0">
                <a:latin typeface="Times New Roman"/>
              </a:rPr>
              <a:t>By attending this session, participants will be able to:</a:t>
            </a:r>
          </a:p>
          <a:p>
            <a:pPr marL="441198" indent="-220599">
              <a:spcBef>
                <a:spcPts val="0"/>
              </a:spcBef>
              <a:spcAft>
                <a:spcPts val="0"/>
              </a:spcAft>
              <a:buFont typeface="Symbol" pitchFamily="18" charset="2"/>
              <a:buChar char="·"/>
            </a:pPr>
            <a:r>
              <a:rPr lang="en-US" dirty="0" smtClean="0">
                <a:latin typeface="Times New Roman"/>
              </a:rPr>
              <a:t>Discuss how to prioritize building shell retrofits.</a:t>
            </a:r>
          </a:p>
          <a:p>
            <a:pPr marL="441198" indent="-220599">
              <a:spcBef>
                <a:spcPts val="0"/>
              </a:spcBef>
              <a:spcAft>
                <a:spcPts val="0"/>
              </a:spcAft>
              <a:buFont typeface="Symbol" pitchFamily="18" charset="2"/>
              <a:buChar char="·"/>
            </a:pPr>
            <a:r>
              <a:rPr lang="en-US" dirty="0" smtClean="0">
                <a:latin typeface="Times New Roman"/>
              </a:rPr>
              <a:t>Discuss selected strategies for major building shell retrofits in different types of single-family housing stock.</a:t>
            </a:r>
          </a:p>
          <a:p>
            <a:pPr marL="441198" indent="-220599">
              <a:spcBef>
                <a:spcPts val="0"/>
              </a:spcBef>
              <a:spcAft>
                <a:spcPts val="0"/>
              </a:spcAft>
              <a:buFont typeface="Symbol" pitchFamily="18" charset="2"/>
              <a:buChar char="·"/>
            </a:pPr>
            <a:r>
              <a:rPr lang="en-US" dirty="0" smtClean="0">
                <a:latin typeface="Times New Roman"/>
              </a:rPr>
              <a:t>Describe specifications for various building shell retrofits.</a:t>
            </a:r>
          </a:p>
          <a:p>
            <a:pPr marL="441198" indent="-220599">
              <a:spcBef>
                <a:spcPts val="0"/>
              </a:spcBef>
              <a:spcAft>
                <a:spcPts val="0"/>
              </a:spcAft>
              <a:buFont typeface="Symbol" pitchFamily="18" charset="2"/>
              <a:buChar char="·"/>
            </a:pPr>
            <a:r>
              <a:rPr lang="en-US" dirty="0" smtClean="0">
                <a:latin typeface="Times New Roman"/>
              </a:rPr>
              <a:t>Identify material and installation options.</a:t>
            </a:r>
          </a:p>
          <a:p>
            <a:pPr marL="441198" indent="-220599">
              <a:spcBef>
                <a:spcPts val="0"/>
              </a:spcBef>
              <a:spcAft>
                <a:spcPts val="0"/>
              </a:spcAft>
              <a:buFont typeface="Symbol" pitchFamily="18" charset="2"/>
              <a:buChar char="·"/>
            </a:pPr>
            <a:r>
              <a:rPr lang="en-US" dirty="0" smtClean="0">
                <a:latin typeface="Times New Roman"/>
              </a:rPr>
              <a:t>Explain thermal and air barrier alignment.</a:t>
            </a:r>
          </a:p>
          <a:p>
            <a:pPr marL="279835" indent="-233195"/>
            <a:endParaRPr lang="en-US" dirty="0" smtClean="0">
              <a:ea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2"/>
          <p:cNvSpPr>
            <a:spLocks noGrp="1" noRot="1" noChangeAspect="1" noChangeArrowheads="1" noTextEdit="1"/>
          </p:cNvSpPr>
          <p:nvPr>
            <p:ph type="sldImg"/>
          </p:nvPr>
        </p:nvSpPr>
        <p:spPr>
          <a:ln/>
        </p:spPr>
      </p:sp>
      <p:sp>
        <p:nvSpPr>
          <p:cNvPr id="80901" name="Rectangle 3"/>
          <p:cNvSpPr>
            <a:spLocks noGrp="1" noChangeArrowheads="1"/>
          </p:cNvSpPr>
          <p:nvPr>
            <p:ph type="body" idx="1"/>
          </p:nvPr>
        </p:nvSpPr>
        <p:spPr>
          <a:noFill/>
          <a:ln/>
        </p:spPr>
        <p:txBody>
          <a:bodyPr/>
          <a:lstStyle/>
          <a:p>
            <a:r>
              <a:rPr lang="en-US" dirty="0" smtClean="0">
                <a:latin typeface="Times New Roman"/>
              </a:rPr>
              <a:t>This illustration represents an unsealed and uninsulated knee-wall attic with critical air leakage junctions.  </a:t>
            </a:r>
          </a:p>
          <a:p>
            <a:pPr eaLnBrk="1" hangingPunct="1"/>
            <a:endParaRPr lang="en-US" dirty="0" smtClean="0">
              <a:ea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ln/>
        </p:spPr>
        <p:txBody>
          <a:bodyPr/>
          <a:lstStyle/>
          <a:p>
            <a:r>
              <a:rPr lang="en-US" dirty="0" smtClean="0">
                <a:latin typeface="Times New Roman"/>
              </a:rPr>
              <a:t>Targeted air sealing defines the air barrier.</a:t>
            </a:r>
          </a:p>
          <a:p>
            <a:r>
              <a:rPr lang="en-US" dirty="0"/>
              <a:t>The red spots indicate where we would target air sealing prior to installing insulation. </a:t>
            </a:r>
          </a:p>
          <a:p>
            <a:r>
              <a:rPr lang="en-US" i="1" dirty="0">
                <a:solidFill>
                  <a:schemeClr val="tx1">
                    <a:lumMod val="50000"/>
                    <a:lumOff val="50000"/>
                  </a:schemeClr>
                </a:solidFill>
              </a:rPr>
              <a:t>Q. What are some methods commonly used to air seal these areas?</a:t>
            </a:r>
            <a:endParaRPr lang="en-US" dirty="0">
              <a:solidFill>
                <a:schemeClr val="tx1">
                  <a:lumMod val="50000"/>
                  <a:lumOff val="50000"/>
                </a:schemeClr>
              </a:solidFill>
            </a:endParaRPr>
          </a:p>
          <a:p>
            <a:r>
              <a:rPr lang="en-US" i="1" dirty="0">
                <a:solidFill>
                  <a:schemeClr val="tx1">
                    <a:lumMod val="50000"/>
                    <a:lumOff val="50000"/>
                  </a:schemeClr>
                </a:solidFill>
              </a:rPr>
              <a:t>A. Dense packing within a burlap or other porous sack to create blockages at these junctures often works.</a:t>
            </a:r>
            <a:endParaRPr lang="en-US" dirty="0">
              <a:solidFill>
                <a:schemeClr val="tx1">
                  <a:lumMod val="50000"/>
                  <a:lumOff val="50000"/>
                </a:schemeClr>
              </a:solidFill>
            </a:endParaRPr>
          </a:p>
          <a:p>
            <a:r>
              <a:rPr lang="en-US" i="1" dirty="0">
                <a:solidFill>
                  <a:schemeClr val="tx1">
                    <a:lumMod val="50000"/>
                    <a:lumOff val="50000"/>
                  </a:schemeClr>
                </a:solidFill>
              </a:rPr>
              <a:t>To seal the knee wall to the attic floor, garbage bags stuffed with fiberglass shoved into the holes then sealed with foam, or foam board or other air tight material cut to fit and sealed with foam. </a:t>
            </a:r>
          </a:p>
          <a:p>
            <a:endParaRPr lang="en-US" dirty="0" smtClean="0">
              <a:latin typeface="Times New Roman"/>
            </a:endParaRPr>
          </a:p>
          <a:p>
            <a:pPr eaLnBrk="1" hangingPunct="1"/>
            <a:endParaRPr lang="en-US" dirty="0" smtClean="0">
              <a:ea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2"/>
          <p:cNvSpPr>
            <a:spLocks noGrp="1" noRot="1" noChangeAspect="1" noChangeArrowheads="1" noTextEdit="1"/>
          </p:cNvSpPr>
          <p:nvPr>
            <p:ph type="sldImg"/>
          </p:nvPr>
        </p:nvSpPr>
        <p:spPr>
          <a:ln/>
        </p:spPr>
      </p:sp>
      <p:sp>
        <p:nvSpPr>
          <p:cNvPr id="82949" name="Rectangle 3"/>
          <p:cNvSpPr>
            <a:spLocks noGrp="1" noChangeArrowheads="1"/>
          </p:cNvSpPr>
          <p:nvPr>
            <p:ph type="body" idx="1"/>
          </p:nvPr>
        </p:nvSpPr>
        <p:spPr>
          <a:noFill/>
          <a:ln/>
        </p:spPr>
        <p:txBody>
          <a:bodyPr/>
          <a:lstStyle/>
          <a:p>
            <a:r>
              <a:rPr lang="en-US" dirty="0" smtClean="0">
                <a:latin typeface="Times New Roman"/>
              </a:rPr>
              <a:t>This illustration of how the air barrier and insulation should be aligned in a 1.5-story house with a knee-wall attic. Note that the critical air sealing junctions have been sealed.</a:t>
            </a:r>
          </a:p>
          <a:p>
            <a:r>
              <a:rPr lang="en-US" dirty="0" smtClean="0">
                <a:latin typeface="Times New Roman"/>
              </a:rPr>
              <a:t>Specify the following: </a:t>
            </a:r>
          </a:p>
          <a:p>
            <a:pPr marL="441198" indent="-220599">
              <a:spcBef>
                <a:spcPts val="0"/>
              </a:spcBef>
              <a:spcAft>
                <a:spcPts val="0"/>
              </a:spcAft>
              <a:buFont typeface="Symbol" pitchFamily="18" charset="2"/>
              <a:buChar char="·"/>
            </a:pPr>
            <a:r>
              <a:rPr lang="en-US" dirty="0" smtClean="0">
                <a:latin typeface="Times New Roman"/>
              </a:rPr>
              <a:t>Dense-packed insulation in the roof rafter bays.</a:t>
            </a:r>
          </a:p>
          <a:p>
            <a:pPr marL="441198" indent="-220599">
              <a:spcBef>
                <a:spcPts val="0"/>
              </a:spcBef>
              <a:spcAft>
                <a:spcPts val="0"/>
              </a:spcAft>
              <a:buFont typeface="Symbol" pitchFamily="18" charset="2"/>
              <a:buChar char="·"/>
            </a:pPr>
            <a:r>
              <a:rPr lang="en-US" dirty="0" smtClean="0">
                <a:latin typeface="Times New Roman"/>
              </a:rPr>
              <a:t>Appropriate R-value insulation on the knee-walls can be batts covered with house wrap, spray foam, etc. </a:t>
            </a:r>
          </a:p>
          <a:p>
            <a:pPr marL="441198" indent="-220599">
              <a:spcBef>
                <a:spcPts val="0"/>
              </a:spcBef>
              <a:spcAft>
                <a:spcPts val="0"/>
              </a:spcAft>
              <a:buFont typeface="Symbol" pitchFamily="18" charset="2"/>
              <a:buChar char="·"/>
            </a:pPr>
            <a:r>
              <a:rPr lang="en-US" b="1" i="1" dirty="0" smtClean="0">
                <a:latin typeface="Times New Roman"/>
              </a:rPr>
              <a:t>Loose-fill insulation </a:t>
            </a:r>
            <a:r>
              <a:rPr lang="en-US" dirty="0" smtClean="0">
                <a:latin typeface="Times New Roman"/>
              </a:rPr>
              <a:t>of appropriate R-value on the knee-wall attic floor and collar-beam floor. </a:t>
            </a:r>
          </a:p>
          <a:p>
            <a:endParaRPr lang="en-US" dirty="0" smtClean="0">
              <a:ea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r>
              <a:rPr lang="en-US" dirty="0" smtClean="0">
                <a:latin typeface="Times New Roman"/>
              </a:rPr>
              <a:t>This photo shows an example of a </a:t>
            </a:r>
            <a:r>
              <a:rPr lang="en-US" b="1" i="1" dirty="0" smtClean="0">
                <a:latin typeface="Times New Roman"/>
              </a:rPr>
              <a:t>two-part foam </a:t>
            </a:r>
            <a:r>
              <a:rPr lang="en-US" dirty="0" smtClean="0">
                <a:latin typeface="Times New Roman"/>
              </a:rPr>
              <a:t>application on the cold side of an attic knee-wall in a 1.5-story Cape Cod house. </a:t>
            </a:r>
          </a:p>
          <a:p>
            <a:pPr>
              <a:buFont typeface="Symbol"/>
              <a:buNone/>
            </a:pPr>
            <a:r>
              <a:rPr lang="en-US" i="1" dirty="0" smtClean="0">
                <a:solidFill>
                  <a:schemeClr val="tx1">
                    <a:lumMod val="50000"/>
                    <a:lumOff val="50000"/>
                  </a:schemeClr>
                </a:solidFill>
                <a:latin typeface="Times New Roman"/>
              </a:rPr>
              <a:t>Q. What other air leakage sites associated with kneewalls are very important to seal?</a:t>
            </a:r>
          </a:p>
          <a:p>
            <a:pPr>
              <a:buFont typeface="Symbol"/>
              <a:buNone/>
            </a:pPr>
            <a:r>
              <a:rPr lang="en-US" i="1" dirty="0" smtClean="0">
                <a:solidFill>
                  <a:schemeClr val="tx1">
                    <a:lumMod val="50000"/>
                    <a:lumOff val="50000"/>
                  </a:schemeClr>
                </a:solidFill>
                <a:latin typeface="Times New Roman"/>
              </a:rPr>
              <a:t>A. It is very important to specify that the floor joists underneath the wall must be sealed.</a:t>
            </a:r>
          </a:p>
          <a:p>
            <a:endParaRPr lang="en-US" dirty="0" smtClean="0">
              <a:ea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Rot="1" noChangeAspect="1" noChangeArrowheads="1" noTextEdit="1"/>
          </p:cNvSpPr>
          <p:nvPr>
            <p:ph type="sldImg"/>
          </p:nvPr>
        </p:nvSpPr>
        <p:spPr>
          <a:ln/>
        </p:spPr>
      </p:sp>
      <p:sp>
        <p:nvSpPr>
          <p:cNvPr id="84996" name="Rectangle 5"/>
          <p:cNvSpPr>
            <a:spLocks noGrp="1" noChangeArrowheads="1"/>
          </p:cNvSpPr>
          <p:nvPr>
            <p:ph type="body" idx="1"/>
          </p:nvPr>
        </p:nvSpPr>
        <p:spPr>
          <a:noFill/>
          <a:ln/>
        </p:spPr>
        <p:txBody>
          <a:bodyPr/>
          <a:lstStyle/>
          <a:p>
            <a:r>
              <a:rPr lang="en-US" dirty="0" smtClean="0">
                <a:latin typeface="Times New Roman"/>
              </a:rPr>
              <a:t>Row homes are a typical form of housing in large urban areas, such as Philadelphia and New York City. </a:t>
            </a:r>
          </a:p>
          <a:p>
            <a:pPr marL="441198" indent="-220599">
              <a:spcBef>
                <a:spcPts val="0"/>
              </a:spcBef>
              <a:spcAft>
                <a:spcPts val="0"/>
              </a:spcAft>
              <a:buFont typeface="Symbol" pitchFamily="18" charset="2"/>
              <a:buChar char="·"/>
            </a:pPr>
            <a:r>
              <a:rPr lang="en-US" dirty="0" smtClean="0">
                <a:latin typeface="Times New Roman"/>
              </a:rPr>
              <a:t>They are often masonry and constructed with a long and narrow floor plan. </a:t>
            </a:r>
            <a:endParaRPr lang="en-US" b="1" u="sng" dirty="0" smtClean="0">
              <a:latin typeface="Times New Roman"/>
            </a:endParaRPr>
          </a:p>
          <a:p>
            <a:pPr marL="441198" indent="-220599">
              <a:spcBef>
                <a:spcPts val="0"/>
              </a:spcBef>
              <a:spcAft>
                <a:spcPts val="0"/>
              </a:spcAft>
              <a:buFont typeface="Symbol" pitchFamily="18" charset="2"/>
              <a:buChar char="·"/>
            </a:pPr>
            <a:r>
              <a:rPr lang="en-US" dirty="0" smtClean="0">
                <a:latin typeface="Times New Roman"/>
              </a:rPr>
              <a:t>With the exception of the end units, they are buffered on the sides. The only exterior sidewall exposure is at the front and rear. </a:t>
            </a:r>
            <a:endParaRPr lang="en-US" b="1" u="sng" dirty="0" smtClean="0">
              <a:latin typeface="Times New Roman"/>
            </a:endParaRPr>
          </a:p>
          <a:p>
            <a:pPr marL="441198" indent="-220599">
              <a:spcBef>
                <a:spcPts val="0"/>
              </a:spcBef>
              <a:spcAft>
                <a:spcPts val="0"/>
              </a:spcAft>
              <a:buFont typeface="Symbol" pitchFamily="18" charset="2"/>
              <a:buChar char="·"/>
            </a:pPr>
            <a:r>
              <a:rPr lang="en-US" dirty="0" smtClean="0">
                <a:latin typeface="Times New Roman"/>
              </a:rPr>
              <a:t>They are typically very leaky owing to their </a:t>
            </a:r>
            <a:r>
              <a:rPr lang="en-US" b="1" i="1" dirty="0" smtClean="0">
                <a:latin typeface="Times New Roman"/>
              </a:rPr>
              <a:t>furred-out </a:t>
            </a:r>
            <a:r>
              <a:rPr lang="en-US" dirty="0" smtClean="0">
                <a:latin typeface="Times New Roman"/>
              </a:rPr>
              <a:t>exterior masonry walls and large bypasses that open into shallow and nearly flat roof cavities.</a:t>
            </a:r>
            <a:endParaRPr lang="en-US" u="sng" dirty="0" smtClean="0">
              <a:latin typeface="Times New Roman"/>
            </a:endParaRPr>
          </a:p>
          <a:p>
            <a:pPr marL="772097" lvl="1" indent="-220599">
              <a:spcBef>
                <a:spcPts val="0"/>
              </a:spcBef>
              <a:spcAft>
                <a:spcPts val="0"/>
              </a:spcAft>
              <a:buFont typeface="Courier New"/>
              <a:buChar char="o"/>
            </a:pPr>
            <a:r>
              <a:rPr lang="en-US" dirty="0" smtClean="0">
                <a:latin typeface="Times New Roman"/>
              </a:rPr>
              <a:t>Furring strips are rough sawn 1 in. x 3 in. strips of lumber that provide support for lath and plaster wall coverings. Furring strips extend into the attic space above the conditioned space where the gaps between them are major air leakage sites.</a:t>
            </a:r>
          </a:p>
          <a:p>
            <a:endParaRPr lang="en-US" dirty="0" smtClean="0">
              <a:ea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n-US" dirty="0" smtClean="0">
                <a:latin typeface="Times New Roman"/>
              </a:rPr>
              <a:t>A cutaway drawing of a row home exposes some of the big air leaks through the top of the home and into a shallow roof cavity. </a:t>
            </a:r>
          </a:p>
          <a:p>
            <a:pPr marL="441198" indent="-220599">
              <a:buFont typeface="Symbol" pitchFamily="18" charset="2"/>
              <a:buChar char="·"/>
            </a:pPr>
            <a:r>
              <a:rPr lang="en-US" dirty="0" smtClean="0">
                <a:latin typeface="Times New Roman"/>
              </a:rPr>
              <a:t>Note furred-out exterior walls, chimney chaseways, and the dropped ceiling in the closet.</a:t>
            </a:r>
          </a:p>
          <a:p>
            <a:endParaRPr lang="en-US" dirty="0" smtClean="0">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r>
              <a:rPr lang="en-US" dirty="0" smtClean="0">
                <a:latin typeface="Times New Roman"/>
              </a:rPr>
              <a:t>Specify attic sealing and insulation where cost-effective.</a:t>
            </a:r>
          </a:p>
          <a:p>
            <a:pPr marL="441198" indent="-220599">
              <a:spcBef>
                <a:spcPts val="0"/>
              </a:spcBef>
              <a:spcAft>
                <a:spcPts val="0"/>
              </a:spcAft>
              <a:buFont typeface="Symbol" pitchFamily="18" charset="2"/>
              <a:buChar char="·"/>
            </a:pPr>
            <a:r>
              <a:rPr lang="en-US" dirty="0" smtClean="0">
                <a:latin typeface="Times New Roman"/>
              </a:rPr>
              <a:t>A row house roof retrofit involves a lot of crawling to seal the spaces that are accessible. </a:t>
            </a:r>
          </a:p>
          <a:p>
            <a:pPr marL="441198" indent="-220599">
              <a:spcBef>
                <a:spcPts val="0"/>
              </a:spcBef>
              <a:spcAft>
                <a:spcPts val="0"/>
              </a:spcAft>
              <a:buFont typeface="Symbol" pitchFamily="18" charset="2"/>
              <a:buChar char="·"/>
            </a:pPr>
            <a:r>
              <a:rPr lang="en-US" dirty="0" smtClean="0">
                <a:latin typeface="Times New Roman"/>
              </a:rPr>
              <a:t>Seal attic penetrations and wall tops.</a:t>
            </a:r>
          </a:p>
          <a:p>
            <a:pPr marL="441198" indent="-220599">
              <a:spcBef>
                <a:spcPts val="0"/>
              </a:spcBef>
              <a:spcAft>
                <a:spcPts val="0"/>
              </a:spcAft>
              <a:buFont typeface="Symbol" pitchFamily="18" charset="2"/>
              <a:buChar char="·"/>
            </a:pPr>
            <a:r>
              <a:rPr lang="en-US" dirty="0" smtClean="0">
                <a:latin typeface="Times New Roman"/>
              </a:rPr>
              <a:t>Blown insulation is dense-packed into the restricted space toward the rear and loose-filled toward the front to desired depth. </a:t>
            </a:r>
          </a:p>
          <a:p>
            <a:pPr marL="441198" indent="-220599">
              <a:spcBef>
                <a:spcPts val="0"/>
              </a:spcBef>
              <a:spcAft>
                <a:spcPts val="0"/>
              </a:spcAft>
              <a:buFont typeface="Symbol" pitchFamily="18" charset="2"/>
              <a:buChar char="·"/>
            </a:pPr>
            <a:r>
              <a:rPr lang="en-US" dirty="0" smtClean="0">
                <a:latin typeface="Times New Roman"/>
              </a:rPr>
              <a:t>The access hole is then covered with a single large roof vent.</a:t>
            </a:r>
          </a:p>
          <a:p>
            <a:pPr marL="279835" indent="-233195"/>
            <a:endParaRPr lang="en-US" dirty="0" smtClean="0">
              <a:latin typeface="Times New Roman"/>
            </a:endParaRPr>
          </a:p>
          <a:p>
            <a:pPr indent="-233195"/>
            <a:endParaRPr lang="en-US" dirty="0" smtClean="0">
              <a:ea typeface="ＭＳ Ｐゴシック"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Rot="1" noChangeAspect="1" noChangeArrowheads="1" noTextEdit="1"/>
          </p:cNvSpPr>
          <p:nvPr>
            <p:ph type="sldImg"/>
          </p:nvPr>
        </p:nvSpPr>
        <p:spPr>
          <a:ln/>
        </p:spPr>
      </p:sp>
      <p:sp>
        <p:nvSpPr>
          <p:cNvPr id="88068" name="Rectangle 5"/>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Specify the following for uninsulated, wood-framed wall cavities:</a:t>
            </a:r>
          </a:p>
          <a:p>
            <a:pPr lvl="1" indent="-228600">
              <a:spcBef>
                <a:spcPts val="0"/>
              </a:spcBef>
              <a:spcAft>
                <a:spcPts val="0"/>
              </a:spcAft>
              <a:buFont typeface="Symbol" pitchFamily="18" charset="2"/>
              <a:buChar char="·"/>
            </a:pPr>
            <a:r>
              <a:rPr lang="en-US" dirty="0" smtClean="0">
                <a:latin typeface="Times New Roman"/>
              </a:rPr>
              <a:t>After meeting all of the structural and safety criteria, dense-pack uninsulated wall cavities in wood-frame houses with a loose-fill insulation product at appropriate density, e.g., 3.5 pounds per cubic foot for cellulose. </a:t>
            </a:r>
          </a:p>
          <a:p>
            <a:pPr lvl="1" indent="-228600">
              <a:spcBef>
                <a:spcPts val="0"/>
              </a:spcBef>
              <a:spcAft>
                <a:spcPts val="0"/>
              </a:spcAft>
              <a:buFont typeface="Symbol" pitchFamily="18" charset="2"/>
              <a:buChar char="·"/>
            </a:pPr>
            <a:r>
              <a:rPr lang="en-US" dirty="0" smtClean="0">
                <a:latin typeface="Times New Roman"/>
              </a:rPr>
              <a:t>Pay special attention to critical junctures within the building envelope. Important locations include porch roof cavities, where the walls of an addition meet the main house and changes in ceiling height.</a:t>
            </a:r>
          </a:p>
          <a:p>
            <a:pPr marL="228600" lvl="1">
              <a:spcBef>
                <a:spcPts val="0"/>
              </a:spcBef>
              <a:spcAft>
                <a:spcPts val="0"/>
              </a:spcAft>
            </a:pPr>
            <a:endParaRPr lang="en-US" dirty="0" smtClean="0">
              <a:latin typeface="Times New Roman"/>
            </a:endParaRPr>
          </a:p>
          <a:p>
            <a:pPr marL="165449" indent="-165449">
              <a:spcBef>
                <a:spcPts val="0"/>
              </a:spcBef>
              <a:spcAft>
                <a:spcPts val="0"/>
              </a:spcAft>
            </a:pPr>
            <a:r>
              <a:rPr lang="en-US" i="1" dirty="0" smtClean="0">
                <a:solidFill>
                  <a:schemeClr val="tx1">
                    <a:lumMod val="50000"/>
                    <a:lumOff val="50000"/>
                  </a:schemeClr>
                </a:solidFill>
                <a:latin typeface="Times New Roman"/>
              </a:rPr>
              <a:t>Q. Why is it generally not cost-effective to re-insulate walls with existing fiberglass batt insulation?</a:t>
            </a:r>
          </a:p>
          <a:p>
            <a:pPr marL="165449" indent="-165449">
              <a:spcBef>
                <a:spcPts val="0"/>
              </a:spcBef>
              <a:spcAft>
                <a:spcPts val="0"/>
              </a:spcAft>
            </a:pPr>
            <a:r>
              <a:rPr lang="en-US" i="1" dirty="0" smtClean="0">
                <a:solidFill>
                  <a:schemeClr val="tx1">
                    <a:lumMod val="50000"/>
                    <a:lumOff val="50000"/>
                  </a:schemeClr>
                </a:solidFill>
                <a:latin typeface="Times New Roman"/>
              </a:rPr>
              <a:t>A. It is technically very difficult</a:t>
            </a:r>
            <a:r>
              <a:rPr lang="en-US" i="1" baseline="0" dirty="0" smtClean="0">
                <a:solidFill>
                  <a:schemeClr val="tx1">
                    <a:lumMod val="50000"/>
                    <a:lumOff val="50000"/>
                  </a:schemeClr>
                </a:solidFill>
                <a:latin typeface="Times New Roman"/>
              </a:rPr>
              <a:t> to maneuver a fill tube in a wall with existing batt insulation so that a technician can cost effectively add more dense-packed insulation.</a:t>
            </a:r>
            <a:endParaRPr lang="en-US" i="1" dirty="0" smtClean="0">
              <a:solidFill>
                <a:schemeClr val="tx1">
                  <a:lumMod val="50000"/>
                  <a:lumOff val="50000"/>
                </a:schemeClr>
              </a:solidFill>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dirty="0" smtClean="0">
                <a:latin typeface="Times New Roman"/>
              </a:rPr>
              <a:t>This is an illustration of a two-story, </a:t>
            </a:r>
            <a:r>
              <a:rPr lang="en-US" b="1" i="1" dirty="0" smtClean="0">
                <a:latin typeface="Times New Roman"/>
              </a:rPr>
              <a:t>balloon-framed  </a:t>
            </a:r>
            <a:r>
              <a:rPr lang="en-US" dirty="0" smtClean="0">
                <a:latin typeface="Times New Roman"/>
              </a:rPr>
              <a:t>house with a one-story addition and an unheated porch over an unheated basement. </a:t>
            </a:r>
          </a:p>
          <a:p>
            <a:pPr marL="441198" indent="-220599">
              <a:spcBef>
                <a:spcPts val="0"/>
              </a:spcBef>
              <a:spcAft>
                <a:spcPts val="0"/>
              </a:spcAft>
              <a:buFont typeface="Symbol" pitchFamily="18" charset="2"/>
              <a:buChar char="·"/>
            </a:pPr>
            <a:r>
              <a:rPr lang="en-US" dirty="0" smtClean="0">
                <a:latin typeface="Times New Roman"/>
              </a:rPr>
              <a:t>The house is unsealed and uninsulated. </a:t>
            </a:r>
            <a:endParaRPr lang="en-US" b="1" u="sng" dirty="0" smtClean="0">
              <a:latin typeface="Times New Roman"/>
            </a:endParaRPr>
          </a:p>
          <a:p>
            <a:pPr marL="441198" indent="-220599">
              <a:spcBef>
                <a:spcPts val="0"/>
              </a:spcBef>
              <a:spcAft>
                <a:spcPts val="0"/>
              </a:spcAft>
              <a:buFont typeface="Symbol" pitchFamily="18" charset="2"/>
              <a:buChar char="·"/>
            </a:pPr>
            <a:r>
              <a:rPr lang="en-US" b="1" i="1" dirty="0" smtClean="0">
                <a:latin typeface="Times New Roman"/>
              </a:rPr>
              <a:t>Zone pressure diagnostics (ZPD) </a:t>
            </a:r>
            <a:r>
              <a:rPr lang="en-US" dirty="0" smtClean="0">
                <a:latin typeface="Times New Roman"/>
              </a:rPr>
              <a:t>revealed interconnections between the floor and wall framing. The arrows indicate that there may be a connection between the house, the attic spaces, and possibly the basement. </a:t>
            </a:r>
            <a:endParaRPr lang="en-US" u="sng" dirty="0" smtClean="0">
              <a:latin typeface="Times New Roman"/>
            </a:endParaRPr>
          </a:p>
          <a:p>
            <a:pPr marL="441198" indent="-220599">
              <a:spcBef>
                <a:spcPts val="0"/>
              </a:spcBef>
              <a:spcAft>
                <a:spcPts val="0"/>
              </a:spcAft>
              <a:buFont typeface="Symbol" pitchFamily="18" charset="2"/>
              <a:buChar char="·"/>
            </a:pPr>
            <a:r>
              <a:rPr lang="en-US" dirty="0" smtClean="0">
                <a:latin typeface="Times New Roman"/>
              </a:rPr>
              <a:t>Properly installed dense-packed insulation greatly reduces air leakage and will help solve the problem.</a:t>
            </a:r>
            <a:endParaRPr lang="en-US" b="1" u="sng" dirty="0" smtClean="0">
              <a:latin typeface="Times New Roman"/>
            </a:endParaRPr>
          </a:p>
          <a:p>
            <a:pPr marL="279835" indent="-233195"/>
            <a:endParaRPr lang="en-US" b="1" u="sng" dirty="0" smtClean="0">
              <a:ea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r>
              <a:rPr lang="en-US" dirty="0" smtClean="0">
                <a:latin typeface="Times New Roman"/>
              </a:rPr>
              <a:t>A completed job consists of insulation that is aligned with the air barrier. The new thermal boundary includes all the surfaces that separate conditioned from unconditioned spaces. </a:t>
            </a:r>
          </a:p>
          <a:p>
            <a:pPr eaLnBrk="1" hangingPunct="1"/>
            <a:endParaRPr lang="en-US" dirty="0"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Rot="1" noChangeAspect="1" noChangeArrowheads="1" noTextEdit="1"/>
          </p:cNvSpPr>
          <p:nvPr>
            <p:ph type="sldImg"/>
          </p:nvPr>
        </p:nvSpPr>
        <p:spPr>
          <a:ln/>
        </p:spPr>
      </p:sp>
      <p:sp>
        <p:nvSpPr>
          <p:cNvPr id="63492" name="Rectangle 5"/>
          <p:cNvSpPr>
            <a:spLocks noGrp="1" noChangeArrowheads="1"/>
          </p:cNvSpPr>
          <p:nvPr>
            <p:ph type="body" idx="1"/>
          </p:nvPr>
        </p:nvSpPr>
        <p:spPr>
          <a:noFill/>
          <a:ln/>
        </p:spPr>
        <p:txBody>
          <a:bodyPr/>
          <a:lstStyle/>
          <a:p>
            <a:r>
              <a:rPr lang="en-US" dirty="0" smtClean="0">
                <a:latin typeface="Times New Roman"/>
              </a:rPr>
              <a:t>Work order specifications should be based on a DOE-approved audit measure selection tool or </a:t>
            </a:r>
            <a:r>
              <a:rPr lang="en-US" b="1" i="1" dirty="0" smtClean="0">
                <a:latin typeface="Times New Roman"/>
              </a:rPr>
              <a:t>priority list. </a:t>
            </a:r>
          </a:p>
          <a:p>
            <a:pPr marL="441198" indent="-220599">
              <a:spcBef>
                <a:spcPts val="0"/>
              </a:spcBef>
              <a:spcAft>
                <a:spcPts val="0"/>
              </a:spcAft>
              <a:buFont typeface="Symbol" pitchFamily="18" charset="2"/>
              <a:buChar char="·"/>
            </a:pPr>
            <a:r>
              <a:rPr lang="en-US" dirty="0" smtClean="0">
                <a:latin typeface="Times New Roman"/>
              </a:rPr>
              <a:t>Measures on this sample priority list are based on cost-effectiveness. The most cost-effective measures are at the top of the list.  </a:t>
            </a:r>
          </a:p>
          <a:p>
            <a:pPr marL="441198" indent="-220599">
              <a:spcBef>
                <a:spcPts val="0"/>
              </a:spcBef>
              <a:spcAft>
                <a:spcPts val="0"/>
              </a:spcAft>
              <a:buFont typeface="Symbol" pitchFamily="18" charset="2"/>
              <a:buChar char="·"/>
            </a:pPr>
            <a:r>
              <a:rPr lang="en-US" dirty="0" smtClean="0">
                <a:latin typeface="Times New Roman"/>
              </a:rPr>
              <a:t>Skipping measures is discouraged unless serious, unsolvable problems prevent their consideration. </a:t>
            </a:r>
          </a:p>
          <a:p>
            <a:pPr marL="278813" indent="-278813"/>
            <a:r>
              <a:rPr lang="en-US" i="1" dirty="0" smtClean="0">
                <a:solidFill>
                  <a:schemeClr val="tx1">
                    <a:lumMod val="50000"/>
                    <a:lumOff val="50000"/>
                  </a:schemeClr>
                </a:solidFill>
                <a:latin typeface="Times New Roman"/>
              </a:rPr>
              <a:t>Q: What are some examples of serious unsolvable problems?</a:t>
            </a:r>
            <a:endParaRPr lang="en-US" i="1" dirty="0" smtClean="0">
              <a:solidFill>
                <a:schemeClr val="tx1">
                  <a:lumMod val="50000"/>
                  <a:lumOff val="50000"/>
                </a:schemeClr>
              </a:solidFill>
              <a:latin typeface="Arial"/>
            </a:endParaRPr>
          </a:p>
          <a:p>
            <a:pPr marL="220599" indent="-220599"/>
            <a:r>
              <a:rPr lang="en-US" i="1" dirty="0" smtClean="0">
                <a:solidFill>
                  <a:schemeClr val="tx1">
                    <a:lumMod val="50000"/>
                    <a:lumOff val="50000"/>
                  </a:schemeClr>
                </a:solidFill>
                <a:latin typeface="Times New Roman"/>
              </a:rPr>
              <a:t>A: If insulating the attic requires a whole new roof be constructed, it may be outside the scope of weatherization work.</a:t>
            </a:r>
          </a:p>
          <a:p>
            <a:pPr marL="278813" indent="-278813"/>
            <a:r>
              <a:rPr lang="en-US" i="1" dirty="0" smtClean="0">
                <a:solidFill>
                  <a:schemeClr val="tx1">
                    <a:lumMod val="50000"/>
                    <a:lumOff val="50000"/>
                  </a:schemeClr>
                </a:solidFill>
                <a:latin typeface="Times New Roman"/>
              </a:rPr>
              <a:t>A: Flooded basement associated with poor drainage may preclude air sealing.</a:t>
            </a:r>
          </a:p>
          <a:p>
            <a:r>
              <a:rPr lang="en-US" dirty="0" smtClean="0">
                <a:latin typeface="Times New Roman"/>
              </a:rPr>
              <a:t>Although window and door replacement appears last on the list, some may be in such disrepair that their replacement as an infiltration measure is justified. </a:t>
            </a:r>
          </a:p>
          <a:p>
            <a:endParaRPr lang="en-US" b="1" u="sng" dirty="0" smtClean="0">
              <a:latin typeface="Arial"/>
            </a:endParaRPr>
          </a:p>
          <a:p>
            <a:endParaRPr lang="en-US" dirty="0" smtClean="0">
              <a:ea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r>
              <a:rPr lang="en-US" dirty="0" smtClean="0">
                <a:latin typeface="Times New Roman"/>
              </a:rPr>
              <a:t>This photo of a two-story balloon-framed house shows where the porch framing could be open to the wall cavities of the house.</a:t>
            </a:r>
          </a:p>
          <a:p>
            <a:r>
              <a:rPr lang="en-US" i="1" dirty="0" smtClean="0">
                <a:solidFill>
                  <a:schemeClr val="tx1">
                    <a:lumMod val="50000"/>
                    <a:lumOff val="50000"/>
                  </a:schemeClr>
                </a:solidFill>
                <a:latin typeface="Times New Roman"/>
              </a:rPr>
              <a:t>Q. Why is this feature so</a:t>
            </a:r>
            <a:r>
              <a:rPr lang="en-US" i="1" baseline="0" dirty="0" smtClean="0">
                <a:solidFill>
                  <a:schemeClr val="tx1">
                    <a:lumMod val="50000"/>
                    <a:lumOff val="50000"/>
                  </a:schemeClr>
                </a:solidFill>
                <a:latin typeface="Times New Roman"/>
              </a:rPr>
              <a:t> important to treat?</a:t>
            </a:r>
            <a:endParaRPr lang="en-US" i="1" dirty="0" smtClean="0">
              <a:solidFill>
                <a:schemeClr val="tx1">
                  <a:lumMod val="50000"/>
                  <a:lumOff val="50000"/>
                </a:schemeClr>
              </a:solidFill>
              <a:latin typeface="Times New Roman"/>
            </a:endParaRPr>
          </a:p>
          <a:p>
            <a:pPr marL="220599" indent="-174641"/>
            <a:r>
              <a:rPr lang="en-US" i="1" dirty="0" smtClean="0">
                <a:solidFill>
                  <a:schemeClr val="tx1">
                    <a:lumMod val="50000"/>
                    <a:lumOff val="50000"/>
                  </a:schemeClr>
                </a:solidFill>
                <a:latin typeface="Times New Roman"/>
              </a:rPr>
              <a:t>A.</a:t>
            </a:r>
            <a:r>
              <a:rPr lang="en-US" i="1" baseline="0" dirty="0" smtClean="0">
                <a:solidFill>
                  <a:schemeClr val="tx1">
                    <a:lumMod val="50000"/>
                    <a:lumOff val="50000"/>
                  </a:schemeClr>
                </a:solidFill>
                <a:latin typeface="Times New Roman"/>
              </a:rPr>
              <a:t> </a:t>
            </a:r>
            <a:r>
              <a:rPr lang="en-US" i="1" dirty="0" smtClean="0">
                <a:solidFill>
                  <a:schemeClr val="tx1">
                    <a:lumMod val="50000"/>
                    <a:lumOff val="50000"/>
                  </a:schemeClr>
                </a:solidFill>
                <a:latin typeface="Times New Roman"/>
              </a:rPr>
              <a:t>This could be one of the largest hidden air leaks in the house, making it a good candidate for air sealing with dense-packed insulation in the wall cavities, and in the entire porch roof if the walls cannot be accessed and sealed off from the roof cavity.</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marL="220599"/>
            <a:r>
              <a:rPr lang="en-US" dirty="0" smtClean="0">
                <a:latin typeface="Times New Roman"/>
              </a:rPr>
              <a:t>A bay window has complicated framing and should be dense-packed as part of a sidewall insulation job.</a:t>
            </a:r>
          </a:p>
          <a:p>
            <a:endParaRPr lang="en-US" dirty="0" smtClean="0">
              <a:ea typeface="ＭＳ Ｐゴシック"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Rot="1" noChangeAspect="1" noChangeArrowheads="1" noTextEdit="1"/>
          </p:cNvSpPr>
          <p:nvPr>
            <p:ph type="sldImg"/>
          </p:nvPr>
        </p:nvSpPr>
        <p:spPr>
          <a:ln/>
        </p:spPr>
      </p:sp>
      <p:sp>
        <p:nvSpPr>
          <p:cNvPr id="93188" name="Rectangle 5"/>
          <p:cNvSpPr>
            <a:spLocks noGrp="1" noChangeArrowheads="1"/>
          </p:cNvSpPr>
          <p:nvPr>
            <p:ph type="body" idx="1"/>
          </p:nvPr>
        </p:nvSpPr>
        <p:spPr>
          <a:noFill/>
          <a:ln/>
        </p:spPr>
        <p:txBody>
          <a:bodyPr/>
          <a:lstStyle/>
          <a:p>
            <a:r>
              <a:rPr lang="en-US" dirty="0" smtClean="0">
                <a:latin typeface="Times New Roman"/>
              </a:rPr>
              <a:t>This photo shows a </a:t>
            </a:r>
            <a:r>
              <a:rPr lang="en-US" b="1" i="1" dirty="0" smtClean="0">
                <a:latin typeface="Times New Roman"/>
              </a:rPr>
              <a:t>tuck-under garage </a:t>
            </a:r>
            <a:r>
              <a:rPr lang="en-US" dirty="0" smtClean="0">
                <a:latin typeface="Times New Roman"/>
              </a:rPr>
              <a:t>on a platform-framed house. </a:t>
            </a:r>
          </a:p>
          <a:p>
            <a:pPr marL="441198" indent="-220599">
              <a:spcBef>
                <a:spcPts val="0"/>
              </a:spcBef>
              <a:spcAft>
                <a:spcPts val="0"/>
              </a:spcAft>
              <a:buFont typeface="Symbol" pitchFamily="18" charset="2"/>
              <a:buChar char="·"/>
            </a:pPr>
            <a:r>
              <a:rPr lang="en-US" dirty="0" smtClean="0">
                <a:latin typeface="Times New Roman"/>
              </a:rPr>
              <a:t>Significant </a:t>
            </a:r>
            <a:r>
              <a:rPr lang="en-US" b="1" i="1" dirty="0" smtClean="0">
                <a:latin typeface="Times New Roman"/>
              </a:rPr>
              <a:t>conductive heat loss </a:t>
            </a:r>
            <a:r>
              <a:rPr lang="en-US" dirty="0" smtClean="0">
                <a:latin typeface="Times New Roman"/>
              </a:rPr>
              <a:t>is associated with a floor cavity that separates an unconditioned garage and the conditioned space above. </a:t>
            </a:r>
          </a:p>
          <a:p>
            <a:pPr marL="441198" indent="-220599">
              <a:spcBef>
                <a:spcPts val="0"/>
              </a:spcBef>
              <a:spcAft>
                <a:spcPts val="0"/>
              </a:spcAft>
              <a:buFont typeface="Symbol" pitchFamily="18" charset="2"/>
              <a:buChar char="·"/>
            </a:pPr>
            <a:r>
              <a:rPr lang="en-US" dirty="0" smtClean="0">
                <a:latin typeface="Times New Roman"/>
              </a:rPr>
              <a:t>Specify dense-packed insulation in the enclosed floor cavity. </a:t>
            </a:r>
          </a:p>
          <a:p>
            <a:pPr marL="220599" indent="-220599"/>
            <a:r>
              <a:rPr lang="en-US" i="1" dirty="0" smtClean="0">
                <a:solidFill>
                  <a:schemeClr val="tx1">
                    <a:lumMod val="50000"/>
                    <a:lumOff val="50000"/>
                  </a:schemeClr>
                </a:solidFill>
                <a:latin typeface="Times New Roman"/>
              </a:rPr>
              <a:t>Q: What are other problems associated with tuck-under garages and what should be done about them?</a:t>
            </a:r>
          </a:p>
          <a:p>
            <a:pPr marL="220599" indent="-220599"/>
            <a:r>
              <a:rPr lang="en-US" i="1" dirty="0" smtClean="0">
                <a:solidFill>
                  <a:schemeClr val="tx1">
                    <a:lumMod val="50000"/>
                    <a:lumOff val="50000"/>
                  </a:schemeClr>
                </a:solidFill>
                <a:latin typeface="Times New Roman"/>
              </a:rPr>
              <a:t>A:  Air leakage between the house and garage can bring pollutants into the living space, creating poor IAQ. Seal all penetrations to the living space.</a:t>
            </a:r>
          </a:p>
          <a:p>
            <a:endParaRPr lang="en-US" i="1" dirty="0" smtClean="0">
              <a:ea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dirty="0" smtClean="0">
                <a:latin typeface="Times New Roman"/>
              </a:rPr>
              <a:t>This is an illustration and construction photo showing a </a:t>
            </a:r>
            <a:r>
              <a:rPr lang="en-US" b="1" i="1" dirty="0" smtClean="0">
                <a:latin typeface="Times New Roman"/>
              </a:rPr>
              <a:t>cantilevered floor. </a:t>
            </a:r>
          </a:p>
          <a:p>
            <a:pPr marL="441198" indent="-220599">
              <a:spcBef>
                <a:spcPts val="0"/>
              </a:spcBef>
              <a:spcAft>
                <a:spcPts val="0"/>
              </a:spcAft>
              <a:buFont typeface="Symbol" pitchFamily="18" charset="2"/>
              <a:buChar char="·"/>
            </a:pPr>
            <a:r>
              <a:rPr lang="en-US" dirty="0" smtClean="0">
                <a:latin typeface="Times New Roman"/>
              </a:rPr>
              <a:t>A </a:t>
            </a:r>
            <a:r>
              <a:rPr lang="en-US" b="1" dirty="0" smtClean="0">
                <a:latin typeface="Times New Roman"/>
              </a:rPr>
              <a:t>cantilevered floor</a:t>
            </a:r>
            <a:r>
              <a:rPr lang="en-US" dirty="0" smtClean="0">
                <a:latin typeface="Times New Roman"/>
              </a:rPr>
              <a:t> extends beyond the foundation of the framed structure below it. The floor is exposed to outside conditions. </a:t>
            </a:r>
          </a:p>
          <a:p>
            <a:pPr marL="441198" indent="-220599">
              <a:spcBef>
                <a:spcPts val="0"/>
              </a:spcBef>
              <a:spcAft>
                <a:spcPts val="0"/>
              </a:spcAft>
              <a:buFont typeface="Symbol" pitchFamily="18" charset="2"/>
              <a:buChar char="·"/>
            </a:pPr>
            <a:r>
              <a:rPr lang="en-US" dirty="0" smtClean="0">
                <a:latin typeface="Times New Roman"/>
              </a:rPr>
              <a:t>If uninsulated, specify dense-packed insulation in the floor cavity.</a:t>
            </a:r>
          </a:p>
          <a:p>
            <a:endParaRPr lang="en-US" dirty="0" smtClean="0">
              <a:ea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Rot="1" noChangeAspect="1" noChangeArrowheads="1" noTextEdit="1"/>
          </p:cNvSpPr>
          <p:nvPr>
            <p:ph type="sldImg"/>
          </p:nvPr>
        </p:nvSpPr>
        <p:spPr>
          <a:ln/>
        </p:spPr>
      </p:sp>
      <p:sp>
        <p:nvSpPr>
          <p:cNvPr id="95236" name="Rectangle 5"/>
          <p:cNvSpPr>
            <a:spLocks noGrp="1" noChangeArrowheads="1"/>
          </p:cNvSpPr>
          <p:nvPr>
            <p:ph type="body" idx="1"/>
          </p:nvPr>
        </p:nvSpPr>
        <p:spPr>
          <a:noFill/>
          <a:ln/>
        </p:spPr>
        <p:txBody>
          <a:bodyPr/>
          <a:lstStyle/>
          <a:p>
            <a:r>
              <a:rPr lang="en-US" dirty="0" smtClean="0">
                <a:latin typeface="Times New Roman"/>
              </a:rPr>
              <a:t>These photos show large interior leaks. </a:t>
            </a:r>
          </a:p>
          <a:p>
            <a:pPr marL="441198" indent="-220599">
              <a:spcBef>
                <a:spcPts val="0"/>
              </a:spcBef>
              <a:spcAft>
                <a:spcPts val="0"/>
              </a:spcAft>
              <a:buFont typeface="Symbol" pitchFamily="18" charset="2"/>
              <a:buChar char="·"/>
            </a:pPr>
            <a:r>
              <a:rPr lang="en-US" dirty="0" smtClean="0">
                <a:latin typeface="Times New Roman"/>
              </a:rPr>
              <a:t>Interior holes in older balloon-framed homes are usually connected through a series of intricate framing pathways to the outside. </a:t>
            </a:r>
          </a:p>
          <a:p>
            <a:pPr marL="857250" indent="-228600">
              <a:spcBef>
                <a:spcPts val="0"/>
              </a:spcBef>
              <a:spcAft>
                <a:spcPts val="0"/>
              </a:spcAft>
              <a:buFont typeface="Courier New" pitchFamily="49" charset="0"/>
              <a:buChar char="o"/>
            </a:pPr>
            <a:r>
              <a:rPr lang="en-US" dirty="0" smtClean="0">
                <a:latin typeface="Times New Roman"/>
              </a:rPr>
              <a:t>Examples are damaged ceilings above dropped ceilings, as pictured on the right. </a:t>
            </a:r>
          </a:p>
          <a:p>
            <a:pPr marL="857250" indent="-228600">
              <a:spcBef>
                <a:spcPts val="0"/>
              </a:spcBef>
              <a:spcAft>
                <a:spcPts val="0"/>
              </a:spcAft>
              <a:buFont typeface="Courier New" pitchFamily="49" charset="0"/>
              <a:buChar char="o"/>
            </a:pPr>
            <a:r>
              <a:rPr lang="en-US" dirty="0" smtClean="0">
                <a:latin typeface="Times New Roman"/>
              </a:rPr>
              <a:t>Specify installation of a continuous air barrier of drywall or other sheet material.</a:t>
            </a:r>
          </a:p>
          <a:p>
            <a:pPr marL="441198" indent="-220599">
              <a:spcBef>
                <a:spcPts val="0"/>
              </a:spcBef>
              <a:spcAft>
                <a:spcPts val="0"/>
              </a:spcAft>
              <a:buFont typeface="Symbol" pitchFamily="18" charset="2"/>
              <a:buChar char="·"/>
            </a:pPr>
            <a:r>
              <a:rPr lang="en-US" dirty="0" smtClean="0">
                <a:latin typeface="Times New Roman"/>
              </a:rPr>
              <a:t>Plumbing penetrations are another large leakage site that should be given top priority. They are called “cheap leaks” because the significant air leakage reductions that result from fixing them are a good value in terms of time and materials. </a:t>
            </a:r>
          </a:p>
          <a:p>
            <a:pPr marL="278813" indent="-278813"/>
            <a:r>
              <a:rPr lang="en-US" i="1" dirty="0" smtClean="0">
                <a:solidFill>
                  <a:srgbClr val="808080"/>
                </a:solidFill>
                <a:latin typeface="Times New Roman"/>
              </a:rPr>
              <a:t>Q: What are some examples of other large penetrations associated with the interior?</a:t>
            </a:r>
            <a:endParaRPr lang="en-US" b="1" i="1" dirty="0" smtClean="0">
              <a:solidFill>
                <a:srgbClr val="A6A6A6"/>
              </a:solidFill>
              <a:latin typeface="Arial"/>
            </a:endParaRPr>
          </a:p>
          <a:p>
            <a:pPr marL="278813" indent="-278813"/>
            <a:r>
              <a:rPr lang="en-US" i="1" dirty="0" smtClean="0">
                <a:solidFill>
                  <a:srgbClr val="808080"/>
                </a:solidFill>
                <a:latin typeface="Times New Roman"/>
              </a:rPr>
              <a:t>A. Unused fireplaces, built-in drawers, </a:t>
            </a:r>
            <a:r>
              <a:rPr lang="en-US" b="1" i="1" dirty="0" smtClean="0">
                <a:solidFill>
                  <a:srgbClr val="808080"/>
                </a:solidFill>
                <a:latin typeface="Times New Roman"/>
              </a:rPr>
              <a:t>pocket doors, etc.</a:t>
            </a:r>
          </a:p>
          <a:p>
            <a:endParaRPr lang="en-US" i="1" dirty="0" smtClean="0">
              <a:ea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Rot="1" noChangeAspect="1" noChangeArrowheads="1" noTextEdit="1"/>
          </p:cNvSpPr>
          <p:nvPr>
            <p:ph type="sldImg"/>
          </p:nvPr>
        </p:nvSpPr>
        <p:spPr>
          <a:ln/>
        </p:spPr>
      </p:sp>
      <p:sp>
        <p:nvSpPr>
          <p:cNvPr id="96260" name="Rectangle 5"/>
          <p:cNvSpPr>
            <a:spLocks noGrp="1" noChangeArrowheads="1"/>
          </p:cNvSpPr>
          <p:nvPr>
            <p:ph type="body" idx="1"/>
          </p:nvPr>
        </p:nvSpPr>
        <p:spPr>
          <a:noFill/>
          <a:ln/>
        </p:spPr>
        <p:txBody>
          <a:bodyPr/>
          <a:lstStyle/>
          <a:p>
            <a:r>
              <a:rPr lang="en-US" dirty="0" smtClean="0">
                <a:latin typeface="Times New Roman"/>
              </a:rPr>
              <a:t>Examine this illustration of a pocket door.</a:t>
            </a:r>
          </a:p>
          <a:p>
            <a:pPr marL="441198" indent="-220599">
              <a:spcBef>
                <a:spcPts val="0"/>
              </a:spcBef>
              <a:spcAft>
                <a:spcPts val="0"/>
              </a:spcAft>
              <a:buFont typeface="Symbol" pitchFamily="18" charset="2"/>
              <a:buChar char="·"/>
            </a:pPr>
            <a:r>
              <a:rPr lang="en-US" dirty="0" smtClean="0">
                <a:latin typeface="Times New Roman"/>
              </a:rPr>
              <a:t>Pocket doors are common features in balloon-framed homes. They slide into the wall cavities and are typically very leaky. </a:t>
            </a:r>
          </a:p>
          <a:p>
            <a:pPr marL="441198" indent="-220599">
              <a:spcBef>
                <a:spcPts val="0"/>
              </a:spcBef>
              <a:spcAft>
                <a:spcPts val="0"/>
              </a:spcAft>
              <a:buFont typeface="Symbol" pitchFamily="18" charset="2"/>
              <a:buChar char="·"/>
            </a:pPr>
            <a:r>
              <a:rPr lang="en-US" dirty="0" smtClean="0">
                <a:latin typeface="Times New Roman"/>
              </a:rPr>
              <a:t>Typical air sealing in the attic should address walls without top-plates, short-circuiting air leakage from the pocket door to the attic.</a:t>
            </a:r>
          </a:p>
          <a:p>
            <a:pPr marL="441198" indent="-220599">
              <a:spcBef>
                <a:spcPts val="0"/>
              </a:spcBef>
              <a:spcAft>
                <a:spcPts val="0"/>
              </a:spcAft>
              <a:buFont typeface="Symbol" pitchFamily="18" charset="2"/>
              <a:buChar char="·"/>
            </a:pPr>
            <a:r>
              <a:rPr lang="en-US" dirty="0" smtClean="0">
                <a:latin typeface="Times New Roman"/>
              </a:rPr>
              <a:t>The pocket doors are often in walls that abut exterior walls, and need to be addressed before dense-packed sidewall insulation can be installed. Specify the following:</a:t>
            </a:r>
          </a:p>
          <a:p>
            <a:pPr marL="772097" lvl="1" indent="-220599">
              <a:spcBef>
                <a:spcPts val="0"/>
              </a:spcBef>
              <a:spcAft>
                <a:spcPts val="0"/>
              </a:spcAft>
              <a:buFont typeface="Courier New"/>
              <a:buChar char="o"/>
            </a:pPr>
            <a:r>
              <a:rPr lang="en-US" dirty="0" smtClean="0">
                <a:latin typeface="Times New Roman"/>
              </a:rPr>
              <a:t>Pull the pocket door out of the doorway.</a:t>
            </a:r>
          </a:p>
          <a:p>
            <a:pPr marL="772097" indent="-220599">
              <a:spcBef>
                <a:spcPts val="0"/>
              </a:spcBef>
              <a:spcAft>
                <a:spcPts val="0"/>
              </a:spcAft>
              <a:buFont typeface="Courier New"/>
              <a:buChar char="o"/>
            </a:pPr>
            <a:r>
              <a:rPr lang="en-US" dirty="0" smtClean="0">
                <a:latin typeface="Times New Roman"/>
              </a:rPr>
              <a:t>Stuff pieces of unfaced fiberglass insulation all the way back toward the exterior wall to act as a backing material. A broomstick or other long, narrow tool works well to maneuver the backing material into place.</a:t>
            </a:r>
          </a:p>
          <a:p>
            <a:pPr marL="772097" indent="-220599">
              <a:spcBef>
                <a:spcPts val="0"/>
              </a:spcBef>
              <a:spcAft>
                <a:spcPts val="0"/>
              </a:spcAft>
              <a:buFont typeface="Courier New"/>
              <a:buChar char="o"/>
            </a:pPr>
            <a:r>
              <a:rPr lang="en-US" dirty="0" smtClean="0">
                <a:latin typeface="Times New Roman"/>
              </a:rPr>
              <a:t>Dense-pack exterior walls as usual.</a:t>
            </a:r>
          </a:p>
          <a:p>
            <a:pPr marL="772097" indent="-220599">
              <a:spcBef>
                <a:spcPts val="0"/>
              </a:spcBef>
              <a:spcAft>
                <a:spcPts val="0"/>
              </a:spcAft>
              <a:buFont typeface="Courier New"/>
              <a:buChar char="o"/>
            </a:pPr>
            <a:r>
              <a:rPr lang="en-US" dirty="0" smtClean="0">
                <a:latin typeface="Times New Roman"/>
              </a:rPr>
              <a:t>Reinstall pocket door and make sure door is operational. Vacuum out excess insulation if needed.</a:t>
            </a:r>
          </a:p>
          <a:p>
            <a:endParaRPr lang="en-US" dirty="0" smtClean="0">
              <a:ea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Rot="1" noChangeAspect="1" noChangeArrowheads="1" noTextEdit="1"/>
          </p:cNvSpPr>
          <p:nvPr>
            <p:ph type="sldImg"/>
          </p:nvPr>
        </p:nvSpPr>
        <p:spPr>
          <a:ln/>
        </p:spPr>
      </p:sp>
      <p:sp>
        <p:nvSpPr>
          <p:cNvPr id="97284" name="Rectangle 5"/>
          <p:cNvSpPr>
            <a:spLocks noGrp="1" noChangeArrowheads="1"/>
          </p:cNvSpPr>
          <p:nvPr>
            <p:ph type="body" idx="1"/>
          </p:nvPr>
        </p:nvSpPr>
        <p:spPr>
          <a:noFill/>
          <a:ln/>
        </p:spPr>
        <p:txBody>
          <a:bodyPr/>
          <a:lstStyle/>
          <a:p>
            <a:r>
              <a:rPr lang="en-US" dirty="0" smtClean="0">
                <a:latin typeface="Times New Roman"/>
              </a:rPr>
              <a:t>Examine these photos of can lights </a:t>
            </a:r>
          </a:p>
          <a:p>
            <a:pPr marL="441198" indent="-220599">
              <a:spcBef>
                <a:spcPts val="0"/>
              </a:spcBef>
              <a:spcAft>
                <a:spcPts val="0"/>
              </a:spcAft>
              <a:buFont typeface="Symbol" pitchFamily="18" charset="2"/>
              <a:buChar char="·"/>
            </a:pPr>
            <a:r>
              <a:rPr lang="en-US" dirty="0" smtClean="0">
                <a:latin typeface="Times New Roman"/>
              </a:rPr>
              <a:t>Recessed </a:t>
            </a:r>
            <a:r>
              <a:rPr lang="en-US" b="1" i="1" dirty="0" smtClean="0">
                <a:latin typeface="Times New Roman"/>
              </a:rPr>
              <a:t>can lights </a:t>
            </a:r>
            <a:r>
              <a:rPr lang="en-US" dirty="0" smtClean="0">
                <a:latin typeface="Times New Roman"/>
              </a:rPr>
              <a:t>are a common lighting option in modern homes. They are often very leaky. </a:t>
            </a:r>
          </a:p>
          <a:p>
            <a:pPr marL="441198" indent="-220599">
              <a:spcBef>
                <a:spcPts val="0"/>
              </a:spcBef>
              <a:spcAft>
                <a:spcPts val="0"/>
              </a:spcAft>
              <a:buFont typeface="Symbol" pitchFamily="18" charset="2"/>
              <a:buChar char="·"/>
            </a:pPr>
            <a:r>
              <a:rPr lang="en-US" dirty="0" smtClean="0">
                <a:latin typeface="Times New Roman"/>
              </a:rPr>
              <a:t>If accessible from the attic, specify installation of a fabricated or commercially available code-compliant cover, as shown in the picture on the lower right. </a:t>
            </a:r>
          </a:p>
          <a:p>
            <a:pPr marL="278813" indent="-278813"/>
            <a:r>
              <a:rPr lang="en-US" i="1" dirty="0" smtClean="0">
                <a:solidFill>
                  <a:schemeClr val="tx1">
                    <a:lumMod val="50000"/>
                    <a:lumOff val="50000"/>
                  </a:schemeClr>
                </a:solidFill>
                <a:latin typeface="Times New Roman"/>
              </a:rPr>
              <a:t>Q: What are some alternate trade names for recessed can lights?</a:t>
            </a:r>
          </a:p>
          <a:p>
            <a:pPr marL="278813" indent="-278813"/>
            <a:r>
              <a:rPr lang="en-US" i="1" dirty="0" smtClean="0">
                <a:solidFill>
                  <a:schemeClr val="tx1">
                    <a:lumMod val="50000"/>
                    <a:lumOff val="50000"/>
                  </a:schemeClr>
                </a:solidFill>
                <a:latin typeface="Times New Roman"/>
              </a:rPr>
              <a:t>A: Pot lights, top hats, and down lights</a:t>
            </a:r>
            <a:r>
              <a:rPr lang="en-US" i="1" dirty="0">
                <a:solidFill>
                  <a:schemeClr val="tx1">
                    <a:lumMod val="50000"/>
                    <a:lumOff val="50000"/>
                  </a:schemeClr>
                </a:solidFill>
                <a:latin typeface="Times New Roman"/>
              </a:rPr>
              <a:t>.</a:t>
            </a:r>
            <a:endParaRPr lang="en-US" i="1" dirty="0" smtClean="0">
              <a:solidFill>
                <a:schemeClr val="tx1">
                  <a:lumMod val="50000"/>
                  <a:lumOff val="50000"/>
                </a:schemeClr>
              </a:solidFill>
              <a:latin typeface="Times New Roman"/>
            </a:endParaRPr>
          </a:p>
          <a:p>
            <a:endParaRPr lang="en-US" i="1" dirty="0" smtClean="0">
              <a:ea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a:spcBef>
                <a:spcPts val="0"/>
              </a:spcBef>
              <a:spcAft>
                <a:spcPts val="0"/>
              </a:spcAft>
            </a:pPr>
            <a:r>
              <a:rPr lang="en-US" dirty="0" smtClean="0">
                <a:latin typeface="Times New Roman"/>
              </a:rPr>
              <a:t>IC rated recessed light fixtures can be completely covered with insulation.</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If the fixtures are not IC rated, covering them with insulation can cause dangerous heat buildup in the fixture. In a best-case scenario, this heat buildup will substantially shorten the life of the light bulb in the fixture. The worst-case scenario: fire.</a:t>
            </a:r>
          </a:p>
          <a:p>
            <a:endParaRPr lang="en-US" dirty="0" smtClean="0">
              <a:ea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2"/>
          <p:cNvSpPr>
            <a:spLocks noGrp="1" noRot="1" noChangeAspect="1" noChangeArrowheads="1" noTextEdit="1"/>
          </p:cNvSpPr>
          <p:nvPr>
            <p:ph type="sldImg"/>
          </p:nvPr>
        </p:nvSpPr>
        <p:spPr>
          <a:xfrm>
            <a:off x="1185863" y="700088"/>
            <a:ext cx="4651375" cy="3489325"/>
          </a:xfrm>
          <a:ln/>
        </p:spPr>
      </p:sp>
      <p:sp>
        <p:nvSpPr>
          <p:cNvPr id="99334" name="Rectangle 3"/>
          <p:cNvSpPr>
            <a:spLocks noGrp="1" noChangeArrowheads="1"/>
          </p:cNvSpPr>
          <p:nvPr>
            <p:ph type="body" idx="1"/>
          </p:nvPr>
        </p:nvSpPr>
        <p:spPr>
          <a:xfrm>
            <a:off x="701993" y="4420315"/>
            <a:ext cx="5615940" cy="4186051"/>
          </a:xfrm>
          <a:noFill/>
          <a:ln/>
        </p:spPr>
        <p:txBody>
          <a:bodyPr/>
          <a:lstStyle/>
          <a:p>
            <a:r>
              <a:rPr lang="en-US" dirty="0" smtClean="0">
                <a:latin typeface="Times New Roman"/>
              </a:rPr>
              <a:t>The </a:t>
            </a:r>
            <a:r>
              <a:rPr lang="en-US" b="1" i="1" dirty="0" smtClean="0">
                <a:latin typeface="Times New Roman"/>
              </a:rPr>
              <a:t>dropped soffit </a:t>
            </a:r>
            <a:r>
              <a:rPr lang="en-US" dirty="0" smtClean="0">
                <a:latin typeface="Times New Roman"/>
              </a:rPr>
              <a:t>shown here is an example of a common hidden air leakage site. </a:t>
            </a:r>
          </a:p>
          <a:p>
            <a:r>
              <a:rPr lang="en-US" dirty="0" smtClean="0">
                <a:latin typeface="Times New Roman"/>
              </a:rPr>
              <a:t>The open framing on a platform-framed house (pictured on the right) shows a direct connection from the soffit to the trussed floor framing above. Specify sealing and insulating of the cavity</a:t>
            </a:r>
            <a:r>
              <a:rPr lang="en-US" dirty="0" smtClean="0">
                <a:latin typeface="Arial"/>
              </a:rPr>
              <a:t>. </a:t>
            </a:r>
            <a:endParaRPr lang="en-US" dirty="0" smtClean="0">
              <a:latin typeface="Times New Roman"/>
            </a:endParaRPr>
          </a:p>
          <a:p>
            <a:endParaRPr lang="en-US" dirty="0" smtClean="0">
              <a:ea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Rot="1" noChangeAspect="1" noChangeArrowheads="1" noTextEdit="1"/>
          </p:cNvSpPr>
          <p:nvPr>
            <p:ph type="sldImg"/>
          </p:nvPr>
        </p:nvSpPr>
        <p:spPr>
          <a:ln/>
        </p:spPr>
      </p:sp>
      <p:sp>
        <p:nvSpPr>
          <p:cNvPr id="100356" name="Rectangle 5"/>
          <p:cNvSpPr>
            <a:spLocks noGrp="1" noChangeArrowheads="1"/>
          </p:cNvSpPr>
          <p:nvPr>
            <p:ph type="body" idx="1"/>
          </p:nvPr>
        </p:nvSpPr>
        <p:spPr>
          <a:noFill/>
          <a:ln/>
        </p:spPr>
        <p:txBody>
          <a:bodyPr/>
          <a:lstStyle/>
          <a:p>
            <a:r>
              <a:rPr lang="en-US" dirty="0" smtClean="0">
                <a:latin typeface="Times New Roman"/>
              </a:rPr>
              <a:t>This illustration shows other typical air leakage locations in platform-framed homes.</a:t>
            </a:r>
          </a:p>
          <a:p>
            <a:pPr marL="278813" indent="-278813"/>
            <a:r>
              <a:rPr lang="en-US" i="1" dirty="0" smtClean="0">
                <a:solidFill>
                  <a:srgbClr val="808080"/>
                </a:solidFill>
                <a:latin typeface="Times New Roman"/>
              </a:rPr>
              <a:t>Q: Which of these leakage locations is the most important to fix? </a:t>
            </a:r>
          </a:p>
          <a:p>
            <a:pPr marL="278813" indent="-278813"/>
            <a:r>
              <a:rPr lang="en-US" i="1" dirty="0" smtClean="0">
                <a:solidFill>
                  <a:srgbClr val="808080"/>
                </a:solidFill>
                <a:latin typeface="Times New Roman"/>
              </a:rPr>
              <a:t>A: The kitchen soffit </a:t>
            </a:r>
          </a:p>
          <a:p>
            <a:pPr marL="278813" indent="-278813"/>
            <a:endParaRPr lang="en-US" i="1" dirty="0" smtClean="0">
              <a:solidFill>
                <a:srgbClr val="808080"/>
              </a:solidFill>
              <a:latin typeface="Times New Roman"/>
            </a:endParaRPr>
          </a:p>
          <a:p>
            <a:pPr marL="278813" indent="-278813"/>
            <a:r>
              <a:rPr lang="en-US" i="1" dirty="0" smtClean="0">
                <a:solidFill>
                  <a:srgbClr val="808080"/>
                </a:solidFill>
                <a:latin typeface="Times New Roman"/>
              </a:rPr>
              <a:t>Q: Which is the least important? </a:t>
            </a:r>
          </a:p>
          <a:p>
            <a:pPr marL="278813" indent="-278813"/>
            <a:r>
              <a:rPr lang="en-US" i="1" dirty="0" smtClean="0">
                <a:solidFill>
                  <a:srgbClr val="808080"/>
                </a:solidFill>
                <a:latin typeface="Times New Roman"/>
              </a:rPr>
              <a:t>A: Electrical outlets</a:t>
            </a:r>
          </a:p>
          <a:p>
            <a:endParaRPr lang="en-US" i="1" dirty="0"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Rot="1" noChangeAspect="1" noChangeArrowheads="1" noTextEdit="1"/>
          </p:cNvSpPr>
          <p:nvPr>
            <p:ph type="sldImg"/>
          </p:nvPr>
        </p:nvSpPr>
        <p:spPr>
          <a:ln/>
        </p:spPr>
      </p:sp>
      <p:sp>
        <p:nvSpPr>
          <p:cNvPr id="64516" name="Rectangle 5"/>
          <p:cNvSpPr>
            <a:spLocks noGrp="1" noChangeArrowheads="1"/>
          </p:cNvSpPr>
          <p:nvPr>
            <p:ph type="body" idx="1"/>
          </p:nvPr>
        </p:nvSpPr>
        <p:spPr>
          <a:noFill/>
          <a:ln/>
        </p:spPr>
        <p:txBody>
          <a:bodyPr/>
          <a:lstStyle/>
          <a:p>
            <a:pPr>
              <a:spcBef>
                <a:spcPts val="306"/>
              </a:spcBef>
              <a:spcAft>
                <a:spcPts val="306"/>
              </a:spcAft>
            </a:pPr>
            <a:r>
              <a:rPr lang="en-US" dirty="0" smtClean="0"/>
              <a:t>Specify air sealing activities as the number one priority.  This graphic illustrates typical leakage sites. Note the leakage under the floor cavity into the </a:t>
            </a:r>
            <a:r>
              <a:rPr lang="en-US" b="1" dirty="0" smtClean="0"/>
              <a:t>knee-wall attic.</a:t>
            </a:r>
          </a:p>
          <a:p>
            <a:pPr>
              <a:spcBef>
                <a:spcPts val="306"/>
              </a:spcBef>
              <a:spcAft>
                <a:spcPts val="306"/>
              </a:spcAft>
            </a:pPr>
            <a:r>
              <a:rPr lang="en-US" dirty="0" smtClean="0"/>
              <a:t>Review of terminology:</a:t>
            </a:r>
          </a:p>
          <a:p>
            <a:pPr marL="441198" indent="-220599">
              <a:spcBef>
                <a:spcPts val="0"/>
              </a:spcBef>
              <a:spcAft>
                <a:spcPts val="0"/>
              </a:spcAft>
              <a:buFont typeface="Symbol" pitchFamily="18" charset="2"/>
              <a:buChar char="·"/>
            </a:pPr>
            <a:r>
              <a:rPr lang="en-US" b="1" i="1" dirty="0" smtClean="0"/>
              <a:t>Direct leakage</a:t>
            </a:r>
            <a:r>
              <a:rPr lang="en-US" dirty="0" smtClean="0"/>
              <a:t> occurs at direct openings to outdoors. Leakage enters and exits at the same location. Direct leakage is common around doors and windows.</a:t>
            </a:r>
          </a:p>
          <a:p>
            <a:pPr marL="441198" indent="-220599">
              <a:spcBef>
                <a:spcPts val="0"/>
              </a:spcBef>
              <a:spcAft>
                <a:spcPts val="0"/>
              </a:spcAft>
              <a:buFont typeface="Symbol" pitchFamily="18" charset="2"/>
              <a:buChar char="·"/>
            </a:pPr>
            <a:r>
              <a:rPr lang="en-US" b="1" i="1" dirty="0" smtClean="0"/>
              <a:t>Indirect Leakage </a:t>
            </a:r>
            <a:r>
              <a:rPr lang="en-US" dirty="0" smtClean="0"/>
              <a:t>enters at one location, moves through building cavities and exits at a different location. Indirect leakage is common in older homes where interior walls have no top plates. Another typical example of indirect leakage is when a porch roof joins the side of a house. Often the siding is left off where the porch roof and house intersect. Cold air in the porch attic flows into the floor cavity of the home, and into wall cavities or soffits. This is evidenced by a cold wall or floor in the winter. The blower door is used to track these leaks.</a:t>
            </a:r>
          </a:p>
          <a:p>
            <a:pPr marL="278813" indent="-278813">
              <a:spcBef>
                <a:spcPts val="306"/>
              </a:spcBef>
              <a:spcAft>
                <a:spcPts val="306"/>
              </a:spcAft>
            </a:pPr>
            <a:r>
              <a:rPr lang="en-US" i="1" dirty="0" smtClean="0">
                <a:solidFill>
                  <a:schemeClr val="tx1">
                    <a:lumMod val="50000"/>
                    <a:lumOff val="50000"/>
                  </a:schemeClr>
                </a:solidFill>
              </a:rPr>
              <a:t>Q: What are some typical spots for direct leakage? </a:t>
            </a:r>
          </a:p>
          <a:p>
            <a:pPr marL="165449" indent="-165449">
              <a:spcBef>
                <a:spcPts val="306"/>
              </a:spcBef>
              <a:spcAft>
                <a:spcPts val="306"/>
              </a:spcAft>
            </a:pPr>
            <a:r>
              <a:rPr lang="en-US" i="1" dirty="0" smtClean="0">
                <a:solidFill>
                  <a:schemeClr val="tx1">
                    <a:lumMod val="50000"/>
                    <a:lumOff val="50000"/>
                  </a:schemeClr>
                </a:solidFill>
              </a:rPr>
              <a:t>A: Direct leakage occurs in places where there are penetrations in the building envelope. Examples are  dryer vents and areas around doors and windows. </a:t>
            </a:r>
          </a:p>
          <a:p>
            <a:pPr marL="278813" indent="-278813">
              <a:spcBef>
                <a:spcPts val="306"/>
              </a:spcBef>
              <a:spcAft>
                <a:spcPts val="306"/>
              </a:spcAft>
            </a:pPr>
            <a:r>
              <a:rPr lang="en-US" i="1" dirty="0" smtClean="0">
                <a:solidFill>
                  <a:schemeClr val="tx1">
                    <a:lumMod val="50000"/>
                    <a:lumOff val="50000"/>
                  </a:schemeClr>
                </a:solidFill>
              </a:rPr>
              <a:t>Q: What are some examples of indirect leakage?</a:t>
            </a:r>
          </a:p>
          <a:p>
            <a:pPr marL="278813" indent="-278813">
              <a:spcBef>
                <a:spcPts val="306"/>
              </a:spcBef>
              <a:spcAft>
                <a:spcPts val="306"/>
              </a:spcAft>
            </a:pPr>
            <a:r>
              <a:rPr lang="en-US" i="1" dirty="0" smtClean="0">
                <a:solidFill>
                  <a:schemeClr val="tx1">
                    <a:lumMod val="50000"/>
                    <a:lumOff val="50000"/>
                  </a:schemeClr>
                </a:solidFill>
              </a:rPr>
              <a:t>A: Indirect leakage occurs in plumbing </a:t>
            </a:r>
            <a:r>
              <a:rPr lang="en-US" b="1" i="1" dirty="0" smtClean="0">
                <a:solidFill>
                  <a:schemeClr val="tx1">
                    <a:lumMod val="50000"/>
                    <a:lumOff val="50000"/>
                  </a:schemeClr>
                </a:solidFill>
              </a:rPr>
              <a:t>chaseways, </a:t>
            </a:r>
            <a:r>
              <a:rPr lang="en-US" i="1" dirty="0" smtClean="0">
                <a:solidFill>
                  <a:schemeClr val="tx1">
                    <a:lumMod val="50000"/>
                    <a:lumOff val="50000"/>
                  </a:schemeClr>
                </a:solidFill>
              </a:rPr>
              <a:t>attic hatches, and electrical outlets. </a:t>
            </a:r>
          </a:p>
          <a:p>
            <a:pPr>
              <a:spcBef>
                <a:spcPts val="306"/>
              </a:spcBef>
              <a:spcAft>
                <a:spcPts val="306"/>
              </a:spcAft>
            </a:pPr>
            <a:endParaRPr lang="en-US" i="1" dirty="0" smtClean="0">
              <a:solidFill>
                <a:srgbClr val="808080"/>
              </a:solidFill>
            </a:endParaRPr>
          </a:p>
          <a:p>
            <a:endParaRPr lang="en-US" dirty="0" smtClean="0">
              <a:ea typeface="ＭＳ Ｐゴシック"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r>
              <a:rPr lang="en-US" dirty="0" smtClean="0">
                <a:latin typeface="Times New Roman"/>
              </a:rPr>
              <a:t>When trying to determine how to retro fit a basement or crawl space, consider these factors as you decide whether to bring it into the conditioned space or treat it as unconditioned space:</a:t>
            </a:r>
          </a:p>
          <a:p>
            <a:pPr marL="441198" indent="-220599">
              <a:spcBef>
                <a:spcPts val="0"/>
              </a:spcBef>
              <a:spcAft>
                <a:spcPts val="0"/>
              </a:spcAft>
              <a:buFont typeface="Symbol" pitchFamily="18" charset="2"/>
              <a:buChar char="·"/>
            </a:pPr>
            <a:r>
              <a:rPr lang="en-US" dirty="0" smtClean="0">
                <a:latin typeface="Times New Roman"/>
              </a:rPr>
              <a:t>The type of basement or crawl space.</a:t>
            </a:r>
          </a:p>
          <a:p>
            <a:pPr marL="441198" indent="-220599">
              <a:spcBef>
                <a:spcPts val="0"/>
              </a:spcBef>
              <a:spcAft>
                <a:spcPts val="0"/>
              </a:spcAft>
              <a:buFont typeface="Symbol" pitchFamily="18" charset="2"/>
              <a:buChar char="·"/>
            </a:pPr>
            <a:r>
              <a:rPr lang="en-US" dirty="0" smtClean="0">
                <a:latin typeface="Times New Roman"/>
              </a:rPr>
              <a:t>How the space is being used.</a:t>
            </a:r>
          </a:p>
          <a:p>
            <a:pPr marL="441198" indent="-220599">
              <a:spcBef>
                <a:spcPts val="0"/>
              </a:spcBef>
              <a:spcAft>
                <a:spcPts val="0"/>
              </a:spcAft>
              <a:buFont typeface="Symbol" pitchFamily="18" charset="2"/>
              <a:buChar char="·"/>
            </a:pPr>
            <a:r>
              <a:rPr lang="en-US" dirty="0" smtClean="0">
                <a:latin typeface="Times New Roman"/>
              </a:rPr>
              <a:t>Where it is best to locate the pressure and thermal boundaries.</a:t>
            </a:r>
          </a:p>
          <a:p>
            <a:pPr marL="441198" indent="-220599">
              <a:spcBef>
                <a:spcPts val="0"/>
              </a:spcBef>
              <a:spcAft>
                <a:spcPts val="0"/>
              </a:spcAft>
              <a:buFont typeface="Symbol" pitchFamily="18" charset="2"/>
              <a:buChar char="·"/>
            </a:pPr>
            <a:r>
              <a:rPr lang="en-US" dirty="0" smtClean="0">
                <a:latin typeface="Times New Roman"/>
              </a:rPr>
              <a:t>Whether the available retrofit options are cost-effective.</a:t>
            </a:r>
          </a:p>
          <a:p>
            <a:r>
              <a:rPr lang="en-US" dirty="0" smtClean="0">
                <a:latin typeface="Times New Roman"/>
              </a:rPr>
              <a:t>In either case, a basement retrofit should result in alignment of the air and thermal barriers, as shown.</a:t>
            </a:r>
          </a:p>
          <a:p>
            <a:endParaRPr lang="en-US" b="1" u="sng" dirty="0" smtClean="0">
              <a:latin typeface="Arial"/>
            </a:endParaRPr>
          </a:p>
          <a:p>
            <a:endParaRPr lang="en-US" dirty="0" smtClean="0">
              <a:ea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r>
              <a:rPr lang="en-US" dirty="0" smtClean="0">
                <a:latin typeface="Times New Roman"/>
              </a:rPr>
              <a:t>Guidelines for conditioned space are as follows:</a:t>
            </a:r>
          </a:p>
          <a:p>
            <a:pPr marL="441198" indent="-220599">
              <a:spcBef>
                <a:spcPts val="0"/>
              </a:spcBef>
              <a:spcAft>
                <a:spcPts val="0"/>
              </a:spcAft>
              <a:buFont typeface="Symbol" pitchFamily="18" charset="2"/>
              <a:buChar char="·"/>
            </a:pPr>
            <a:r>
              <a:rPr lang="en-US" dirty="0" smtClean="0">
                <a:latin typeface="Times New Roman"/>
              </a:rPr>
              <a:t>More than 50% below grade.</a:t>
            </a:r>
          </a:p>
          <a:p>
            <a:pPr marL="441198" indent="-220599">
              <a:spcBef>
                <a:spcPts val="0"/>
              </a:spcBef>
              <a:spcAft>
                <a:spcPts val="0"/>
              </a:spcAft>
              <a:buFont typeface="Symbol" pitchFamily="18" charset="2"/>
              <a:buChar char="·"/>
            </a:pPr>
            <a:r>
              <a:rPr lang="en-US" dirty="0" smtClean="0">
                <a:latin typeface="Times New Roman"/>
              </a:rPr>
              <a:t>Relatively tight or unvented foundation.</a:t>
            </a:r>
          </a:p>
          <a:p>
            <a:pPr marL="441198" indent="-220599">
              <a:spcBef>
                <a:spcPts val="0"/>
              </a:spcBef>
              <a:spcAft>
                <a:spcPts val="0"/>
              </a:spcAft>
              <a:buFont typeface="Symbol" pitchFamily="18" charset="2"/>
              <a:buChar char="·"/>
            </a:pPr>
            <a:r>
              <a:rPr lang="en-US" dirty="0" smtClean="0">
                <a:latin typeface="Times New Roman"/>
              </a:rPr>
              <a:t>A living space.</a:t>
            </a:r>
          </a:p>
          <a:p>
            <a:pPr marL="441198" indent="-220599">
              <a:spcBef>
                <a:spcPts val="0"/>
              </a:spcBef>
              <a:spcAft>
                <a:spcPts val="0"/>
              </a:spcAft>
              <a:buFont typeface="Symbol" pitchFamily="18" charset="2"/>
              <a:buChar char="·"/>
            </a:pPr>
            <a:r>
              <a:rPr lang="en-US" dirty="0" smtClean="0">
                <a:latin typeface="Times New Roman"/>
              </a:rPr>
              <a:t>Intentional or unintentional space conditioning.</a:t>
            </a:r>
          </a:p>
          <a:p>
            <a:pPr>
              <a:spcBef>
                <a:spcPts val="306"/>
              </a:spcBef>
              <a:spcAft>
                <a:spcPts val="306"/>
              </a:spcAft>
            </a:pPr>
            <a:r>
              <a:rPr lang="en-US" dirty="0" smtClean="0">
                <a:latin typeface="Times New Roman"/>
              </a:rPr>
              <a:t>Guidelines for unconditioned space are as follows:</a:t>
            </a:r>
          </a:p>
          <a:p>
            <a:pPr marL="441198" indent="-220599">
              <a:spcBef>
                <a:spcPts val="0"/>
              </a:spcBef>
              <a:spcAft>
                <a:spcPts val="0"/>
              </a:spcAft>
              <a:buFont typeface="Symbol" pitchFamily="18" charset="2"/>
              <a:buChar char="·"/>
            </a:pPr>
            <a:r>
              <a:rPr lang="en-US" dirty="0" smtClean="0">
                <a:latin typeface="Times New Roman"/>
              </a:rPr>
              <a:t>Less than 50% below grade.</a:t>
            </a:r>
          </a:p>
          <a:p>
            <a:pPr marL="441198" indent="-220599">
              <a:spcBef>
                <a:spcPts val="0"/>
              </a:spcBef>
              <a:spcAft>
                <a:spcPts val="0"/>
              </a:spcAft>
              <a:buFont typeface="Symbol" pitchFamily="18" charset="2"/>
              <a:buChar char="·"/>
            </a:pPr>
            <a:r>
              <a:rPr lang="en-US" dirty="0" smtClean="0">
                <a:latin typeface="Times New Roman"/>
              </a:rPr>
              <a:t>Leaky, vented, or severely degraded foundation.</a:t>
            </a:r>
          </a:p>
          <a:p>
            <a:pPr marL="441198" indent="-220599">
              <a:spcBef>
                <a:spcPts val="0"/>
              </a:spcBef>
              <a:spcAft>
                <a:spcPts val="0"/>
              </a:spcAft>
              <a:buFont typeface="Symbol" pitchFamily="18" charset="2"/>
              <a:buChar char="·"/>
            </a:pPr>
            <a:r>
              <a:rPr lang="en-US" dirty="0" smtClean="0">
                <a:latin typeface="Times New Roman"/>
              </a:rPr>
              <a:t>Not a living space.</a:t>
            </a:r>
          </a:p>
          <a:p>
            <a:pPr marL="441198" indent="-220599">
              <a:spcBef>
                <a:spcPts val="0"/>
              </a:spcBef>
              <a:spcAft>
                <a:spcPts val="0"/>
              </a:spcAft>
              <a:buFont typeface="Symbol" pitchFamily="18" charset="2"/>
              <a:buChar char="·"/>
            </a:pPr>
            <a:r>
              <a:rPr lang="en-US" dirty="0" smtClean="0">
                <a:latin typeface="Times New Roman"/>
              </a:rPr>
              <a:t>No space conditioning.</a:t>
            </a:r>
          </a:p>
          <a:p>
            <a:pPr>
              <a:spcBef>
                <a:spcPts val="306"/>
              </a:spcBef>
              <a:spcAft>
                <a:spcPts val="306"/>
              </a:spcAft>
            </a:pPr>
            <a:r>
              <a:rPr lang="en-US" dirty="0" smtClean="0">
                <a:latin typeface="Times New Roman"/>
              </a:rPr>
              <a:t>The guidelines stated above are subjective but a decision will drive the retrofit strategies. </a:t>
            </a:r>
          </a:p>
          <a:p>
            <a:pPr>
              <a:spcBef>
                <a:spcPts val="306"/>
              </a:spcBef>
              <a:spcAft>
                <a:spcPts val="306"/>
              </a:spcAft>
            </a:pPr>
            <a:r>
              <a:rPr lang="en-US" dirty="0" smtClean="0">
                <a:latin typeface="Times New Roman"/>
              </a:rPr>
              <a:t>Above- or below-grade considerations are less critical than establishing whether the basement is intentionally or unintentionally conditioned. </a:t>
            </a:r>
          </a:p>
          <a:p>
            <a:pPr>
              <a:spcBef>
                <a:spcPts val="306"/>
              </a:spcBef>
              <a:spcAft>
                <a:spcPts val="306"/>
              </a:spcAft>
            </a:pPr>
            <a:r>
              <a:rPr lang="en-US" dirty="0" smtClean="0">
                <a:latin typeface="Times New Roman"/>
              </a:rPr>
              <a:t>The presence of a washer and dryer or stored items indicate limited activity and could therefore qualify that area as a conditioned space.</a:t>
            </a:r>
          </a:p>
          <a:p>
            <a:pPr marL="279835" indent="-233195">
              <a:spcBef>
                <a:spcPts val="306"/>
              </a:spcBef>
              <a:spcAft>
                <a:spcPts val="306"/>
              </a:spcAft>
            </a:pPr>
            <a:endParaRPr lang="en-US" dirty="0" smtClean="0">
              <a:ea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a:spcBef>
                <a:spcPts val="306"/>
              </a:spcBef>
              <a:spcAft>
                <a:spcPts val="306"/>
              </a:spcAft>
            </a:pPr>
            <a:r>
              <a:rPr lang="en-US" dirty="0" smtClean="0">
                <a:latin typeface="Times New Roman"/>
              </a:rPr>
              <a:t>Zone pressure diagnostics determine the interconnectivity of the basement or crawl space with reference to the house. </a:t>
            </a:r>
          </a:p>
          <a:p>
            <a:pPr marL="441198" indent="-220599">
              <a:spcBef>
                <a:spcPts val="0"/>
              </a:spcBef>
              <a:spcAft>
                <a:spcPts val="0"/>
              </a:spcAft>
              <a:buFont typeface="Symbol" pitchFamily="18" charset="2"/>
              <a:buChar char="·"/>
            </a:pPr>
            <a:r>
              <a:rPr lang="en-US" dirty="0" smtClean="0">
                <a:latin typeface="Times New Roman"/>
              </a:rPr>
              <a:t>Zone pressure diagnostics help the auditor determine the state and location of the air and thermal barriers. </a:t>
            </a:r>
          </a:p>
          <a:p>
            <a:pPr marL="441198" indent="-220599">
              <a:spcBef>
                <a:spcPts val="0"/>
              </a:spcBef>
              <a:spcAft>
                <a:spcPts val="0"/>
              </a:spcAft>
              <a:buFont typeface="Symbol" pitchFamily="18" charset="2"/>
              <a:buChar char="·"/>
            </a:pPr>
            <a:r>
              <a:rPr lang="en-US" dirty="0" smtClean="0">
                <a:latin typeface="Times New Roman"/>
              </a:rPr>
              <a:t>For conditioned basements or crawl spaces, the pressure difference with regard to the house should read close to 0 Pa. In this case, the foundation walls become the pressure boundary. </a:t>
            </a:r>
          </a:p>
          <a:p>
            <a:pPr marL="441198" indent="-220599">
              <a:spcBef>
                <a:spcPts val="0"/>
              </a:spcBef>
              <a:spcAft>
                <a:spcPts val="0"/>
              </a:spcAft>
              <a:buFont typeface="Symbol" pitchFamily="18" charset="2"/>
              <a:buChar char="·"/>
            </a:pPr>
            <a:r>
              <a:rPr lang="en-US" dirty="0" smtClean="0">
                <a:latin typeface="Times New Roman"/>
              </a:rPr>
              <a:t>If you decide to leave the basement outside, the basement ceiling becomes the pressure boundary. In this case, the pressure difference of the basement with regard to the house may read anywhere between 0 and 50 Pa depending on how leaky the foundation walls are to the outside. </a:t>
            </a:r>
          </a:p>
          <a:p>
            <a:pPr>
              <a:spcBef>
                <a:spcPts val="306"/>
              </a:spcBef>
              <a:spcAft>
                <a:spcPts val="306"/>
              </a:spcAft>
            </a:pPr>
            <a:r>
              <a:rPr lang="en-US" b="1" i="1" dirty="0" smtClean="0">
                <a:latin typeface="Times New Roman"/>
              </a:rPr>
              <a:t>Pressure pan </a:t>
            </a:r>
            <a:r>
              <a:rPr lang="en-US" dirty="0" smtClean="0">
                <a:latin typeface="Times New Roman"/>
              </a:rPr>
              <a:t>testing</a:t>
            </a:r>
            <a:r>
              <a:rPr lang="en-US" b="1" i="1" dirty="0" smtClean="0">
                <a:latin typeface="Times New Roman"/>
              </a:rPr>
              <a:t> </a:t>
            </a:r>
            <a:r>
              <a:rPr lang="en-US" dirty="0" smtClean="0">
                <a:latin typeface="Times New Roman"/>
              </a:rPr>
              <a:t>determines the relative leakiness of ducts to the outside.</a:t>
            </a:r>
          </a:p>
          <a:p>
            <a:pPr marL="441198" indent="-220599">
              <a:spcBef>
                <a:spcPts val="0"/>
              </a:spcBef>
              <a:spcAft>
                <a:spcPts val="0"/>
              </a:spcAft>
              <a:buFont typeface="Symbol" pitchFamily="18" charset="2"/>
              <a:buChar char="·"/>
            </a:pPr>
            <a:r>
              <a:rPr lang="en-US" dirty="0" smtClean="0">
                <a:latin typeface="Times New Roman"/>
              </a:rPr>
              <a:t>Whether the space is conditioned or unconditioned, pressure pan testing should yield results close to 0 Pa to assure that ducts are not leaking to the outside. </a:t>
            </a:r>
          </a:p>
          <a:p>
            <a:pPr marL="441198" indent="-220599">
              <a:spcBef>
                <a:spcPts val="0"/>
              </a:spcBef>
              <a:spcAft>
                <a:spcPts val="0"/>
              </a:spcAft>
              <a:buFont typeface="Symbol" pitchFamily="18" charset="2"/>
              <a:buChar char="·"/>
            </a:pPr>
            <a:r>
              <a:rPr lang="en-US" dirty="0" smtClean="0">
                <a:latin typeface="Times New Roman"/>
              </a:rPr>
              <a:t>Supply leaks to the inside of a tight basement are not important because they are located within the pressure boundary. </a:t>
            </a:r>
          </a:p>
          <a:p>
            <a:pPr>
              <a:spcBef>
                <a:spcPts val="306"/>
              </a:spcBef>
              <a:spcAft>
                <a:spcPts val="306"/>
              </a:spcAft>
            </a:pPr>
            <a:r>
              <a:rPr lang="en-US" dirty="0" smtClean="0">
                <a:latin typeface="Times New Roman"/>
              </a:rPr>
              <a:t>Combustion appliance zone testing diagnoses problems caused by negative pressures.</a:t>
            </a:r>
          </a:p>
          <a:p>
            <a:pPr marL="441198" indent="-220599">
              <a:spcBef>
                <a:spcPts val="306"/>
              </a:spcBef>
              <a:spcAft>
                <a:spcPts val="306"/>
              </a:spcAft>
              <a:buFont typeface="Symbol" pitchFamily="18" charset="2"/>
              <a:buChar char="·"/>
            </a:pPr>
            <a:r>
              <a:rPr lang="en-US" dirty="0" smtClean="0">
                <a:latin typeface="Times New Roman"/>
              </a:rPr>
              <a:t>Always perform worst case CAZ testing to assure safe operation of combustion appliances in the basement. Mitigate any problems.</a:t>
            </a:r>
          </a:p>
          <a:p>
            <a:endParaRPr lang="en-US" dirty="0" smtClean="0">
              <a:ea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r>
              <a:rPr lang="en-US" dirty="0" smtClean="0">
                <a:latin typeface="Times New Roman"/>
              </a:rPr>
              <a:t>Specify the following for </a:t>
            </a:r>
            <a:r>
              <a:rPr lang="en-US" i="1" dirty="0" smtClean="0">
                <a:latin typeface="Times New Roman"/>
              </a:rPr>
              <a:t>unconditioned </a:t>
            </a:r>
            <a:r>
              <a:rPr lang="en-US" dirty="0" smtClean="0">
                <a:latin typeface="Times New Roman"/>
              </a:rPr>
              <a:t>basements:</a:t>
            </a:r>
          </a:p>
          <a:p>
            <a:pPr marL="441198" indent="-220599">
              <a:spcBef>
                <a:spcPts val="0"/>
              </a:spcBef>
              <a:spcAft>
                <a:spcPts val="0"/>
              </a:spcAft>
              <a:buFont typeface="Symbol" pitchFamily="18" charset="2"/>
              <a:buChar char="·"/>
            </a:pPr>
            <a:r>
              <a:rPr lang="en-US" dirty="0" smtClean="0">
                <a:latin typeface="Times New Roman"/>
              </a:rPr>
              <a:t>Air seal all bypasses between the basement and house.</a:t>
            </a:r>
          </a:p>
          <a:p>
            <a:pPr marL="441198" indent="-220599">
              <a:spcBef>
                <a:spcPts val="0"/>
              </a:spcBef>
              <a:spcAft>
                <a:spcPts val="0"/>
              </a:spcAft>
              <a:buFont typeface="Symbol" pitchFamily="18" charset="2"/>
              <a:buChar char="·"/>
            </a:pPr>
            <a:r>
              <a:rPr lang="en-US" dirty="0" smtClean="0">
                <a:latin typeface="Times New Roman"/>
              </a:rPr>
              <a:t>Seal all return and supply ducts.</a:t>
            </a:r>
          </a:p>
          <a:p>
            <a:pPr marL="441198" indent="-220599">
              <a:spcBef>
                <a:spcPts val="0"/>
              </a:spcBef>
              <a:spcAft>
                <a:spcPts val="0"/>
              </a:spcAft>
              <a:buFont typeface="Symbol" pitchFamily="18" charset="2"/>
              <a:buChar char="·"/>
            </a:pPr>
            <a:r>
              <a:rPr lang="en-US" dirty="0" smtClean="0">
                <a:latin typeface="Times New Roman"/>
              </a:rPr>
              <a:t>Insulate all duct work to the recommended R-value. Insulation levels are based on cost-effective criteria determined through a DOE- approved audit or priority list.</a:t>
            </a:r>
          </a:p>
          <a:p>
            <a:pPr marL="441198" indent="-220599">
              <a:spcBef>
                <a:spcPts val="0"/>
              </a:spcBef>
              <a:spcAft>
                <a:spcPts val="0"/>
              </a:spcAft>
              <a:buFont typeface="Symbol" pitchFamily="18" charset="2"/>
              <a:buChar char="·"/>
            </a:pPr>
            <a:r>
              <a:rPr lang="en-US" dirty="0" smtClean="0">
                <a:latin typeface="Times New Roman"/>
              </a:rPr>
              <a:t> Insulate open floor joists to the recommended R-value with batt insulation supported by wire supports and with the vapor barrier to the heated side.</a:t>
            </a:r>
          </a:p>
          <a:p>
            <a:pPr marL="441198" indent="-220599">
              <a:spcBef>
                <a:spcPts val="0"/>
              </a:spcBef>
              <a:spcAft>
                <a:spcPts val="0"/>
              </a:spcAft>
              <a:buFont typeface="Symbol" pitchFamily="18" charset="2"/>
              <a:buChar char="·"/>
            </a:pPr>
            <a:r>
              <a:rPr lang="en-US" dirty="0" smtClean="0">
                <a:latin typeface="Times New Roman"/>
              </a:rPr>
              <a:t>Insulate closed floor cavities with dense-packed insulation.</a:t>
            </a:r>
          </a:p>
          <a:p>
            <a:endParaRPr lang="en-US" dirty="0" smtClean="0">
              <a:ea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Rot="1" noChangeAspect="1" noChangeArrowheads="1" noTextEdit="1"/>
          </p:cNvSpPr>
          <p:nvPr>
            <p:ph type="sldImg"/>
          </p:nvPr>
        </p:nvSpPr>
        <p:spPr>
          <a:ln/>
        </p:spPr>
      </p:sp>
      <p:sp>
        <p:nvSpPr>
          <p:cNvPr id="105476" name="Rectangle 5"/>
          <p:cNvSpPr>
            <a:spLocks noGrp="1" noChangeArrowheads="1"/>
          </p:cNvSpPr>
          <p:nvPr>
            <p:ph type="body" idx="1"/>
          </p:nvPr>
        </p:nvSpPr>
        <p:spPr>
          <a:noFill/>
          <a:ln/>
        </p:spPr>
        <p:txBody>
          <a:bodyPr/>
          <a:lstStyle/>
          <a:p>
            <a:pPr>
              <a:spcBef>
                <a:spcPts val="306"/>
              </a:spcBef>
              <a:spcAft>
                <a:spcPts val="306"/>
              </a:spcAft>
            </a:pPr>
            <a:r>
              <a:rPr lang="en-US" dirty="0" smtClean="0">
                <a:latin typeface="Times New Roman"/>
              </a:rPr>
              <a:t>Specify the following for </a:t>
            </a:r>
            <a:r>
              <a:rPr lang="en-US" i="1" dirty="0" smtClean="0">
                <a:latin typeface="Times New Roman"/>
              </a:rPr>
              <a:t>conditioned</a:t>
            </a:r>
            <a:r>
              <a:rPr lang="en-US" dirty="0" smtClean="0">
                <a:latin typeface="Times New Roman"/>
              </a:rPr>
              <a:t> basements: </a:t>
            </a:r>
          </a:p>
          <a:p>
            <a:pPr marL="441198" indent="-220599">
              <a:spcBef>
                <a:spcPts val="0"/>
              </a:spcBef>
              <a:spcAft>
                <a:spcPts val="0"/>
              </a:spcAft>
              <a:buFont typeface="Symbol" pitchFamily="18" charset="2"/>
              <a:buChar char="·"/>
            </a:pPr>
            <a:r>
              <a:rPr lang="en-US" dirty="0" smtClean="0">
                <a:latin typeface="Times New Roman"/>
              </a:rPr>
              <a:t>Air seal the perimeter mud sill, the band joist, and all air pathways between the basement and the house.</a:t>
            </a:r>
          </a:p>
          <a:p>
            <a:pPr marL="441198" indent="-220599">
              <a:spcBef>
                <a:spcPts val="0"/>
              </a:spcBef>
              <a:spcAft>
                <a:spcPts val="0"/>
              </a:spcAft>
              <a:buFont typeface="Symbol" pitchFamily="18" charset="2"/>
              <a:buChar char="·"/>
            </a:pPr>
            <a:r>
              <a:rPr lang="en-US" dirty="0" smtClean="0">
                <a:latin typeface="Times New Roman"/>
              </a:rPr>
              <a:t>Seal off portions of the basement that are in unconditioned areas such as coal bins or vented crawl spaces that are part of the basement. </a:t>
            </a:r>
          </a:p>
          <a:p>
            <a:pPr marL="441198" indent="-220599">
              <a:spcBef>
                <a:spcPts val="0"/>
              </a:spcBef>
              <a:spcAft>
                <a:spcPts val="0"/>
              </a:spcAft>
              <a:buFont typeface="Symbol" pitchFamily="18" charset="2"/>
              <a:buChar char="·"/>
            </a:pPr>
            <a:r>
              <a:rPr lang="en-US" dirty="0" smtClean="0">
                <a:latin typeface="Times New Roman"/>
              </a:rPr>
              <a:t>Seal the return plenum and all return ducts for safety.</a:t>
            </a:r>
          </a:p>
          <a:p>
            <a:pPr marL="441198" indent="-220599">
              <a:spcBef>
                <a:spcPts val="0"/>
              </a:spcBef>
              <a:spcAft>
                <a:spcPts val="0"/>
              </a:spcAft>
              <a:buFont typeface="Symbol" pitchFamily="18" charset="2"/>
              <a:buChar char="·"/>
            </a:pPr>
            <a:r>
              <a:rPr lang="en-US" dirty="0" smtClean="0">
                <a:latin typeface="Times New Roman"/>
              </a:rPr>
              <a:t>Mechanically reconnect boots to register transitions. </a:t>
            </a:r>
            <a:r>
              <a:rPr lang="en-US" dirty="0">
                <a:latin typeface="Times New Roman"/>
              </a:rPr>
              <a:t>R</a:t>
            </a:r>
            <a:r>
              <a:rPr lang="en-US" dirty="0" smtClean="0">
                <a:latin typeface="Times New Roman"/>
              </a:rPr>
              <a:t>epair broken trunk lines and branch ducts.</a:t>
            </a:r>
          </a:p>
          <a:p>
            <a:pPr marL="441198" indent="-220599">
              <a:spcBef>
                <a:spcPts val="0"/>
              </a:spcBef>
              <a:spcAft>
                <a:spcPts val="0"/>
              </a:spcAft>
              <a:buFont typeface="Symbol" pitchFamily="18" charset="2"/>
              <a:buChar char="·"/>
            </a:pPr>
            <a:r>
              <a:rPr lang="en-US" dirty="0" smtClean="0">
                <a:latin typeface="Times New Roman"/>
              </a:rPr>
              <a:t>Insulate the band joist area to the recommended R-value with polystyrene board or two-part spray foam.</a:t>
            </a:r>
          </a:p>
          <a:p>
            <a:pPr marL="441198" indent="-220599">
              <a:spcBef>
                <a:spcPts val="0"/>
              </a:spcBef>
              <a:spcAft>
                <a:spcPts val="0"/>
              </a:spcAft>
              <a:buFont typeface="Symbol" pitchFamily="18" charset="2"/>
              <a:buChar char="·"/>
            </a:pPr>
            <a:r>
              <a:rPr lang="en-US" dirty="0" smtClean="0">
                <a:latin typeface="Times New Roman"/>
              </a:rPr>
              <a:t>Consider insulating above-grade basement walls with two-part spray foam or batt insulation.</a:t>
            </a:r>
          </a:p>
          <a:p>
            <a:pPr marL="441198" indent="-220599">
              <a:spcBef>
                <a:spcPts val="0"/>
              </a:spcBef>
              <a:spcAft>
                <a:spcPts val="0"/>
              </a:spcAft>
              <a:buFont typeface="Symbol" pitchFamily="18" charset="2"/>
              <a:buChar char="·"/>
            </a:pPr>
            <a:r>
              <a:rPr lang="en-US" dirty="0" smtClean="0">
                <a:latin typeface="Times New Roman"/>
              </a:rPr>
              <a:t>Use ZPD to verify the conditioned crawl space WRT house is close to 0 Pascals.</a:t>
            </a:r>
          </a:p>
          <a:p>
            <a:pPr marL="220599" indent="-220599">
              <a:spcBef>
                <a:spcPts val="306"/>
              </a:spcBef>
              <a:spcAft>
                <a:spcPts val="306"/>
              </a:spcAft>
            </a:pPr>
            <a:r>
              <a:rPr lang="en-US" i="1" dirty="0" smtClean="0">
                <a:solidFill>
                  <a:schemeClr val="tx1">
                    <a:lumMod val="50000"/>
                    <a:lumOff val="50000"/>
                  </a:schemeClr>
                </a:solidFill>
                <a:latin typeface="Times New Roman"/>
              </a:rPr>
              <a:t>Q: If the basement is conditioned, should the entire height of the basement walls be insulated?</a:t>
            </a:r>
          </a:p>
          <a:p>
            <a:pPr marL="220599" indent="-220599">
              <a:spcBef>
                <a:spcPts val="306"/>
              </a:spcBef>
              <a:spcAft>
                <a:spcPts val="306"/>
              </a:spcAft>
            </a:pPr>
            <a:r>
              <a:rPr lang="en-US" i="1" dirty="0" smtClean="0">
                <a:solidFill>
                  <a:schemeClr val="tx1">
                    <a:lumMod val="50000"/>
                    <a:lumOff val="50000"/>
                  </a:schemeClr>
                </a:solidFill>
                <a:latin typeface="Times New Roman"/>
              </a:rPr>
              <a:t>A: No. Insulate above-grade walls extended to no more than 2 feet below grade. This depth roughly corresponds to the average frost depth in cold climates. The soil becomes increasingly warmer with increasing depth, making it no longer cost-effective to insulate.</a:t>
            </a:r>
          </a:p>
          <a:p>
            <a:pPr marL="220599" indent="-220599">
              <a:spcBef>
                <a:spcPts val="306"/>
              </a:spcBef>
              <a:spcAft>
                <a:spcPts val="306"/>
              </a:spcAft>
            </a:pPr>
            <a:r>
              <a:rPr lang="en-US" i="1" dirty="0" smtClean="0">
                <a:solidFill>
                  <a:schemeClr val="tx1">
                    <a:lumMod val="50000"/>
                    <a:lumOff val="50000"/>
                  </a:schemeClr>
                </a:solidFill>
                <a:latin typeface="Times New Roman"/>
              </a:rPr>
              <a:t>For more details refer to the “Basements and Crawl spaces” section of Installer Intermediate curriculum. </a:t>
            </a:r>
          </a:p>
          <a:p>
            <a:pPr marL="279835">
              <a:lnSpc>
                <a:spcPct val="90000"/>
              </a:lnSpc>
            </a:pPr>
            <a:endParaRPr lang="en-US" dirty="0" smtClean="0">
              <a:ea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The temperature-moderating effects of the surrounding earth reduce average Delta-T below grade. </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Insulating basement walls that are more than 2 feet below grade yields a fraction of the savings achieved by insulating above-grade walls.</a:t>
            </a:r>
          </a:p>
          <a:p>
            <a:endParaRPr lang="en-US" dirty="0" smtClean="0">
              <a:ea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2"/>
          <p:cNvSpPr>
            <a:spLocks noGrp="1" noRot="1" noChangeAspect="1" noChangeArrowheads="1" noTextEdit="1"/>
          </p:cNvSpPr>
          <p:nvPr>
            <p:ph type="sldImg"/>
          </p:nvPr>
        </p:nvSpPr>
        <p:spPr>
          <a:ln/>
        </p:spPr>
      </p:sp>
      <p:sp>
        <p:nvSpPr>
          <p:cNvPr id="107525" name="Rectangle 6"/>
          <p:cNvSpPr>
            <a:spLocks noGrp="1" noChangeArrowheads="1"/>
          </p:cNvSpPr>
          <p:nvPr>
            <p:ph type="body" idx="1"/>
          </p:nvPr>
        </p:nvSpPr>
        <p:spPr>
          <a:noFill/>
          <a:ln/>
        </p:spPr>
        <p:txBody>
          <a:bodyPr/>
          <a:lstStyle/>
          <a:p>
            <a:r>
              <a:rPr lang="en-US" dirty="0" smtClean="0">
                <a:latin typeface="Times New Roman"/>
              </a:rPr>
              <a:t>This photo shows wet and degraded insulation in a vented, unconditioned crawl space.  </a:t>
            </a:r>
          </a:p>
          <a:p>
            <a:r>
              <a:rPr lang="en-US" dirty="0" smtClean="0">
                <a:latin typeface="Times New Roman"/>
              </a:rPr>
              <a:t>It is the job of the auditor to play detective and determine the underlying causes of moisture damage like the damage shown here.</a:t>
            </a:r>
          </a:p>
          <a:p>
            <a:pPr marL="220599" indent="-220599"/>
            <a:r>
              <a:rPr lang="en-US" i="1" dirty="0" smtClean="0">
                <a:solidFill>
                  <a:schemeClr val="tx1">
                    <a:lumMod val="50000"/>
                    <a:lumOff val="50000"/>
                  </a:schemeClr>
                </a:solidFill>
                <a:latin typeface="Times New Roman"/>
              </a:rPr>
              <a:t>Q: Does it make sense to reinstall fiberglass batts if the moisture problems have not been resolved?  </a:t>
            </a:r>
          </a:p>
          <a:p>
            <a:pPr marL="220599" indent="-220599"/>
            <a:r>
              <a:rPr lang="en-US" i="1" dirty="0" smtClean="0">
                <a:solidFill>
                  <a:schemeClr val="tx1">
                    <a:lumMod val="50000"/>
                    <a:lumOff val="50000"/>
                  </a:schemeClr>
                </a:solidFill>
                <a:latin typeface="Times New Roman"/>
              </a:rPr>
              <a:t>A: No. If you have not solved the moisture problem, the symptoms will reoccur. We’ll take a look at several crawl space retrofit options that should cure moisture problems.</a:t>
            </a:r>
          </a:p>
          <a:p>
            <a:endParaRPr lang="en-US" i="1" dirty="0" smtClean="0">
              <a:ea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xfrm>
            <a:off x="701993" y="4420314"/>
            <a:ext cx="5615940" cy="4497864"/>
          </a:xfrm>
          <a:noFill/>
          <a:ln/>
        </p:spPr>
        <p:txBody>
          <a:bodyPr/>
          <a:lstStyle/>
          <a:p>
            <a:pPr>
              <a:spcBef>
                <a:spcPts val="306"/>
              </a:spcBef>
              <a:spcAft>
                <a:spcPts val="306"/>
              </a:spcAft>
            </a:pPr>
            <a:r>
              <a:rPr lang="en-US" dirty="0" smtClean="0">
                <a:latin typeface="Times New Roman"/>
              </a:rPr>
              <a:t>In some cases, it may be more cost-effective to air seal and insulate the floor between the crawl space and the house. This leaves the crawl space unconditioned. </a:t>
            </a:r>
          </a:p>
          <a:p>
            <a:pPr>
              <a:spcBef>
                <a:spcPts val="306"/>
              </a:spcBef>
              <a:spcAft>
                <a:spcPts val="306"/>
              </a:spcAft>
            </a:pPr>
            <a:r>
              <a:rPr lang="en-US" dirty="0" smtClean="0">
                <a:latin typeface="Times New Roman"/>
              </a:rPr>
              <a:t>For an unconditioned crawl space, the auditor might specify:</a:t>
            </a:r>
          </a:p>
          <a:p>
            <a:pPr marL="441198" indent="-220599">
              <a:spcBef>
                <a:spcPts val="0"/>
              </a:spcBef>
              <a:spcAft>
                <a:spcPts val="0"/>
              </a:spcAft>
              <a:buFont typeface="Symbol" pitchFamily="18" charset="2"/>
              <a:buChar char="·"/>
            </a:pPr>
            <a:r>
              <a:rPr lang="en-US" dirty="0" smtClean="0">
                <a:latin typeface="Times New Roman"/>
              </a:rPr>
              <a:t>Remove debris and resolve moisture issues.</a:t>
            </a:r>
          </a:p>
          <a:p>
            <a:pPr marL="441198" indent="-220599">
              <a:spcBef>
                <a:spcPts val="0"/>
              </a:spcBef>
              <a:spcAft>
                <a:spcPts val="0"/>
              </a:spcAft>
              <a:buFont typeface="Symbol" pitchFamily="18" charset="2"/>
              <a:buChar char="·"/>
            </a:pPr>
            <a:r>
              <a:rPr lang="en-US" dirty="0" smtClean="0">
                <a:latin typeface="Times New Roman"/>
              </a:rPr>
              <a:t>Air seal the perimeter mud sill, band joist, and all air pathways between the basement and the house.</a:t>
            </a:r>
          </a:p>
          <a:p>
            <a:pPr marL="441198" indent="-220599">
              <a:spcBef>
                <a:spcPts val="0"/>
              </a:spcBef>
              <a:spcAft>
                <a:spcPts val="0"/>
              </a:spcAft>
              <a:buFont typeface="Symbol" pitchFamily="18" charset="2"/>
              <a:buChar char="·"/>
            </a:pPr>
            <a:r>
              <a:rPr lang="en-US" dirty="0" smtClean="0">
                <a:latin typeface="Times New Roman"/>
              </a:rPr>
              <a:t>Seal all returns and supply ducts.</a:t>
            </a:r>
          </a:p>
          <a:p>
            <a:pPr marL="441198" indent="-220599">
              <a:spcBef>
                <a:spcPts val="0"/>
              </a:spcBef>
              <a:spcAft>
                <a:spcPts val="0"/>
              </a:spcAft>
              <a:buFont typeface="Symbol" pitchFamily="18" charset="2"/>
              <a:buChar char="·"/>
            </a:pPr>
            <a:r>
              <a:rPr lang="en-US" dirty="0" smtClean="0">
                <a:latin typeface="Times New Roman"/>
              </a:rPr>
              <a:t>Install a ground </a:t>
            </a:r>
            <a:r>
              <a:rPr lang="en-US" b="1" i="1" dirty="0" smtClean="0">
                <a:latin typeface="Times New Roman"/>
              </a:rPr>
              <a:t>vapor retarder  (</a:t>
            </a:r>
            <a:r>
              <a:rPr lang="en-US" dirty="0" smtClean="0">
                <a:latin typeface="Times New Roman"/>
              </a:rPr>
              <a:t>6-mil plastic). This will help prevent ground-source moisture vapor from entering the crawl space. </a:t>
            </a:r>
          </a:p>
          <a:p>
            <a:pPr marL="441198" indent="-220599">
              <a:spcBef>
                <a:spcPts val="0"/>
              </a:spcBef>
              <a:spcAft>
                <a:spcPts val="0"/>
              </a:spcAft>
              <a:buFont typeface="Symbol" pitchFamily="18" charset="2"/>
              <a:buChar char="·"/>
            </a:pPr>
            <a:r>
              <a:rPr lang="en-US" dirty="0" smtClean="0">
                <a:latin typeface="Times New Roman"/>
              </a:rPr>
              <a:t>Seal foundation vents. This will prevent moisture-laden air from entering the crawl space, where it can condense on cold surfaces.</a:t>
            </a:r>
          </a:p>
          <a:p>
            <a:pPr marL="441198" indent="-220599">
              <a:spcBef>
                <a:spcPts val="0"/>
              </a:spcBef>
              <a:spcAft>
                <a:spcPts val="0"/>
              </a:spcAft>
              <a:buFont typeface="Symbol" pitchFamily="18" charset="2"/>
              <a:buChar char="·"/>
            </a:pPr>
            <a:r>
              <a:rPr lang="en-US" dirty="0" smtClean="0">
                <a:latin typeface="Times New Roman"/>
              </a:rPr>
              <a:t>Insulate ductwork to the recommended R-value.</a:t>
            </a:r>
          </a:p>
          <a:p>
            <a:pPr marL="441198" indent="-220599">
              <a:spcBef>
                <a:spcPts val="0"/>
              </a:spcBef>
              <a:spcAft>
                <a:spcPts val="0"/>
              </a:spcAft>
              <a:buFont typeface="Symbol" pitchFamily="18" charset="2"/>
              <a:buChar char="·"/>
            </a:pPr>
            <a:r>
              <a:rPr lang="en-US" dirty="0" smtClean="0">
                <a:latin typeface="Times New Roman"/>
              </a:rPr>
              <a:t>Insulate floor joists to the recommended R-value. </a:t>
            </a:r>
          </a:p>
          <a:p>
            <a:pPr marL="220599">
              <a:spcBef>
                <a:spcPts val="0"/>
              </a:spcBef>
              <a:spcAft>
                <a:spcPts val="0"/>
              </a:spcAft>
            </a:pPr>
            <a:endParaRPr lang="en-US" dirty="0">
              <a:latin typeface="Times New Roman"/>
            </a:endParaRPr>
          </a:p>
          <a:p>
            <a:pPr>
              <a:spcBef>
                <a:spcPts val="0"/>
              </a:spcBef>
              <a:spcAft>
                <a:spcPts val="0"/>
              </a:spcAft>
            </a:pPr>
            <a:r>
              <a:rPr lang="en-US" dirty="0" smtClean="0">
                <a:latin typeface="Times New Roman"/>
              </a:rPr>
              <a:t>When the floor becomes the pressure and thermal boundary, bulk moisture problems caused by poor drainage around the foundation must also be resolved.</a:t>
            </a:r>
          </a:p>
          <a:p>
            <a:pPr>
              <a:spcBef>
                <a:spcPts val="306"/>
              </a:spcBef>
              <a:spcAft>
                <a:spcPts val="306"/>
              </a:spcAft>
            </a:pPr>
            <a:r>
              <a:rPr lang="en-US" dirty="0" smtClean="0">
                <a:latin typeface="Times New Roman"/>
              </a:rPr>
              <a:t>Although the floor is now the primary air barrier, some programs also air seal the perimeter mud sill and band joist to prevent outside air from washing underneath or penetrating the floor insulation.</a:t>
            </a:r>
          </a:p>
          <a:p>
            <a:endParaRPr lang="en-US" b="1" u="sng" dirty="0" smtClean="0">
              <a:latin typeface="Arial"/>
            </a:endParaRPr>
          </a:p>
          <a:p>
            <a:endParaRPr lang="en-US" dirty="0" smtClean="0">
              <a:ea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a:noFill/>
          <a:ln/>
        </p:spPr>
        <p:txBody>
          <a:bodyPr/>
          <a:lstStyle/>
          <a:p>
            <a:r>
              <a:rPr lang="en-US" dirty="0" smtClean="0">
                <a:latin typeface="Times New Roman"/>
              </a:rPr>
              <a:t>Many building scientists have found that creating a conditioned crawl is beneficial for maintaining the building’s integrity. Crawl space conditioning also increases surface temperatures, thereby preventing condensation problems.</a:t>
            </a:r>
          </a:p>
          <a:p>
            <a:r>
              <a:rPr lang="en-US" dirty="0" smtClean="0">
                <a:latin typeface="Times New Roman"/>
              </a:rPr>
              <a:t>For a conditioned crawl space, the auditor might specify:</a:t>
            </a:r>
          </a:p>
          <a:p>
            <a:pPr marL="441198" indent="-220599">
              <a:spcBef>
                <a:spcPts val="0"/>
              </a:spcBef>
              <a:spcAft>
                <a:spcPts val="0"/>
              </a:spcAft>
              <a:buFont typeface="Symbol"/>
              <a:buChar char="·"/>
            </a:pPr>
            <a:r>
              <a:rPr lang="en-US" dirty="0" smtClean="0">
                <a:latin typeface="Times New Roman"/>
              </a:rPr>
              <a:t>Remove debris and resolve moisture issues.</a:t>
            </a:r>
          </a:p>
          <a:p>
            <a:pPr marL="441198" indent="-220599">
              <a:spcBef>
                <a:spcPts val="0"/>
              </a:spcBef>
              <a:spcAft>
                <a:spcPts val="0"/>
              </a:spcAft>
              <a:buFont typeface="Symbol"/>
              <a:buChar char="·"/>
            </a:pPr>
            <a:r>
              <a:rPr lang="en-US" dirty="0" smtClean="0">
                <a:latin typeface="Times New Roman"/>
              </a:rPr>
              <a:t>Install a vapor retarder on the crawl space soil.</a:t>
            </a:r>
          </a:p>
          <a:p>
            <a:pPr marL="441198" indent="-220599">
              <a:spcBef>
                <a:spcPts val="0"/>
              </a:spcBef>
              <a:spcAft>
                <a:spcPts val="0"/>
              </a:spcAft>
              <a:buFont typeface="Symbol"/>
              <a:buChar char="·"/>
            </a:pPr>
            <a:r>
              <a:rPr lang="en-US" dirty="0" smtClean="0">
                <a:latin typeface="Times New Roman"/>
              </a:rPr>
              <a:t>Seal foundation vents.</a:t>
            </a:r>
          </a:p>
          <a:p>
            <a:pPr marL="441198" indent="-220599">
              <a:spcBef>
                <a:spcPts val="0"/>
              </a:spcBef>
              <a:spcAft>
                <a:spcPts val="0"/>
              </a:spcAft>
              <a:buFont typeface="Symbol"/>
              <a:buChar char="·"/>
            </a:pPr>
            <a:r>
              <a:rPr lang="en-US" dirty="0" smtClean="0">
                <a:latin typeface="Times New Roman"/>
              </a:rPr>
              <a:t>Air seal the band joist area, cracks in the foundation, and access door</a:t>
            </a:r>
          </a:p>
          <a:p>
            <a:pPr marL="441198" indent="-220599">
              <a:spcBef>
                <a:spcPts val="0"/>
              </a:spcBef>
              <a:spcAft>
                <a:spcPts val="0"/>
              </a:spcAft>
              <a:buFont typeface="Symbol"/>
              <a:buChar char="·"/>
            </a:pPr>
            <a:r>
              <a:rPr lang="en-US" dirty="0" smtClean="0">
                <a:latin typeface="Times New Roman"/>
              </a:rPr>
              <a:t>Seal bypasses through the floor of the house.</a:t>
            </a:r>
          </a:p>
          <a:p>
            <a:pPr marL="441198" indent="-220599">
              <a:spcBef>
                <a:spcPts val="0"/>
              </a:spcBef>
              <a:spcAft>
                <a:spcPts val="0"/>
              </a:spcAft>
              <a:buFont typeface="Symbol"/>
              <a:buChar char="·"/>
            </a:pPr>
            <a:r>
              <a:rPr lang="en-US" dirty="0" smtClean="0">
                <a:latin typeface="Times New Roman"/>
              </a:rPr>
              <a:t>Seal all return and supply ducts. Duct runs may be left uninsulated.</a:t>
            </a:r>
          </a:p>
          <a:p>
            <a:pPr marL="441198" indent="-220599">
              <a:spcBef>
                <a:spcPts val="0"/>
              </a:spcBef>
              <a:spcAft>
                <a:spcPts val="0"/>
              </a:spcAft>
              <a:buFont typeface="Symbol"/>
              <a:buChar char="·"/>
            </a:pPr>
            <a:r>
              <a:rPr lang="en-US" dirty="0" smtClean="0">
                <a:latin typeface="Times New Roman"/>
              </a:rPr>
              <a:t>Insulate foundation walls with two-part foam or batt insulation.</a:t>
            </a:r>
          </a:p>
          <a:p>
            <a:r>
              <a:rPr lang="en-US" dirty="0" smtClean="0">
                <a:latin typeface="Times New Roman"/>
              </a:rPr>
              <a:t>Several state WAP programs have embraced the concept and have the methods and techniques in place to do it. </a:t>
            </a:r>
          </a:p>
          <a:p>
            <a:pPr eaLnBrk="1" hangingPunct="1"/>
            <a:endParaRPr lang="en-US" dirty="0" smtClean="0">
              <a:ea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r>
              <a:rPr lang="en-US" dirty="0" smtClean="0">
                <a:latin typeface="Times New Roman"/>
              </a:rPr>
              <a:t>These photos  show spray-foam insulation and fiberglass insulation of a crawl space.</a:t>
            </a:r>
          </a:p>
          <a:p>
            <a:r>
              <a:rPr lang="en-US" dirty="0" smtClean="0">
                <a:latin typeface="Times New Roman"/>
              </a:rPr>
              <a:t>Spray-foam:</a:t>
            </a:r>
          </a:p>
          <a:p>
            <a:pPr marL="441198" indent="-220599">
              <a:buFont typeface="Symbol" pitchFamily="18" charset="2"/>
              <a:buChar char="·"/>
            </a:pPr>
            <a:r>
              <a:rPr lang="en-US" dirty="0" smtClean="0">
                <a:latin typeface="Times New Roman"/>
              </a:rPr>
              <a:t>A two-part foam application on the foundation walls shown on the left provides an air-sealed and insulated wall.  Note the continuous vapor retarder overlapped by the foam application.</a:t>
            </a:r>
          </a:p>
          <a:p>
            <a:r>
              <a:rPr lang="en-US" dirty="0" smtClean="0">
                <a:latin typeface="Times New Roman"/>
              </a:rPr>
              <a:t>Fiberglass insulation:</a:t>
            </a:r>
          </a:p>
          <a:p>
            <a:pPr marL="441198" indent="-220599">
              <a:buFont typeface="Symbol" pitchFamily="18" charset="2"/>
              <a:buChar char="·"/>
            </a:pPr>
            <a:r>
              <a:rPr lang="en-US" dirty="0" smtClean="0">
                <a:latin typeface="Times New Roman"/>
              </a:rPr>
              <a:t>Insulation specifically designed for metal buildings in 4 ft.-wide R-11 batts (shown on the right) is suspended horizontally from the sub-floor and draped against the inside of the crawl space wall.  </a:t>
            </a:r>
          </a:p>
          <a:p>
            <a:r>
              <a:rPr lang="en-US" dirty="0" smtClean="0">
                <a:latin typeface="Times New Roman"/>
              </a:rPr>
              <a:t>Foam is preferred because it is more dependable in keeping the walls above the </a:t>
            </a:r>
            <a:r>
              <a:rPr lang="en-US" b="1" i="1" dirty="0" smtClean="0">
                <a:latin typeface="Times New Roman"/>
              </a:rPr>
              <a:t>dew point. </a:t>
            </a:r>
            <a:r>
              <a:rPr lang="en-US" dirty="0" smtClean="0">
                <a:latin typeface="Times New Roman"/>
              </a:rPr>
              <a:t>Dew point is the temperature at which water vapor condenses to liquid form.</a:t>
            </a:r>
          </a:p>
          <a:p>
            <a:pPr marL="278813" indent="-278813"/>
            <a:r>
              <a:rPr lang="en-US" i="1" dirty="0" smtClean="0">
                <a:solidFill>
                  <a:srgbClr val="808080"/>
                </a:solidFill>
                <a:latin typeface="Times New Roman"/>
              </a:rPr>
              <a:t>Q: Why might fiberglass batts installed on a foundation wall cause a problem?</a:t>
            </a:r>
          </a:p>
          <a:p>
            <a:pPr marL="278813" indent="-278813"/>
            <a:r>
              <a:rPr lang="en-US" i="1" dirty="0" smtClean="0">
                <a:solidFill>
                  <a:srgbClr val="808080"/>
                </a:solidFill>
                <a:latin typeface="Times New Roman"/>
              </a:rPr>
              <a:t>A: Condensation may form between the insulation and cool masonry walls. </a:t>
            </a:r>
          </a:p>
          <a:p>
            <a:endParaRPr lang="en-US" dirty="0"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a:spcBef>
                <a:spcPts val="306"/>
              </a:spcBef>
              <a:spcAft>
                <a:spcPts val="306"/>
              </a:spcAft>
            </a:pPr>
            <a:r>
              <a:rPr lang="en-US" dirty="0" smtClean="0">
                <a:latin typeface="Times New Roman"/>
              </a:rPr>
              <a:t>There are two general approaches to air sealing. Many crews probably use a combination of the two:</a:t>
            </a:r>
          </a:p>
          <a:p>
            <a:pPr marL="441198" indent="-220599">
              <a:spcBef>
                <a:spcPts val="0"/>
              </a:spcBef>
              <a:spcAft>
                <a:spcPts val="0"/>
              </a:spcAft>
              <a:buFont typeface="Symbol" pitchFamily="18" charset="2"/>
              <a:buChar char="·"/>
            </a:pPr>
            <a:r>
              <a:rPr lang="en-US" dirty="0" smtClean="0">
                <a:latin typeface="Times New Roman"/>
              </a:rPr>
              <a:t>Blower door-directed air sealing: With the blower door running, installers use a smoke stick to locate and seal air leaks.</a:t>
            </a:r>
          </a:p>
          <a:p>
            <a:pPr marL="441198" indent="-220599">
              <a:spcBef>
                <a:spcPts val="0"/>
              </a:spcBef>
              <a:spcAft>
                <a:spcPts val="0"/>
              </a:spcAft>
              <a:buFont typeface="Symbol" pitchFamily="18" charset="2"/>
              <a:buChar char="·"/>
            </a:pPr>
            <a:r>
              <a:rPr lang="en-US" dirty="0" smtClean="0">
                <a:latin typeface="Times New Roman"/>
              </a:rPr>
              <a:t>Checklist-guided air sealing with blower door check: Crews have a checklist or just know the typical leakage sites. They check and seal typical “hot spots” for air leakage:</a:t>
            </a:r>
          </a:p>
          <a:p>
            <a:pPr marL="772097" lvl="1" indent="-220599">
              <a:spcBef>
                <a:spcPts val="0"/>
              </a:spcBef>
              <a:spcAft>
                <a:spcPts val="0"/>
              </a:spcAft>
              <a:buFont typeface="Courier New"/>
              <a:buChar char="o"/>
            </a:pPr>
            <a:r>
              <a:rPr lang="en-US" dirty="0" smtClean="0">
                <a:latin typeface="Times New Roman"/>
              </a:rPr>
              <a:t>Flues and plumbing vents </a:t>
            </a:r>
          </a:p>
          <a:p>
            <a:pPr marL="772097" indent="-220599">
              <a:spcBef>
                <a:spcPts val="0"/>
              </a:spcBef>
              <a:spcAft>
                <a:spcPts val="0"/>
              </a:spcAft>
              <a:buFont typeface="Courier New"/>
              <a:buChar char="o"/>
            </a:pPr>
            <a:r>
              <a:rPr lang="en-US" dirty="0" smtClean="0">
                <a:latin typeface="Times New Roman"/>
              </a:rPr>
              <a:t>Recessed fixtures (lights and fans) </a:t>
            </a:r>
          </a:p>
          <a:p>
            <a:pPr marL="772097" indent="-220599">
              <a:spcBef>
                <a:spcPts val="0"/>
              </a:spcBef>
              <a:spcAft>
                <a:spcPts val="0"/>
              </a:spcAft>
              <a:buFont typeface="Courier New"/>
              <a:buChar char="o"/>
            </a:pPr>
            <a:r>
              <a:rPr lang="en-US" dirty="0" smtClean="0">
                <a:latin typeface="Times New Roman"/>
              </a:rPr>
              <a:t>Wire pathways </a:t>
            </a:r>
          </a:p>
          <a:p>
            <a:pPr marL="772097" indent="-220599">
              <a:spcBef>
                <a:spcPts val="0"/>
              </a:spcBef>
              <a:spcAft>
                <a:spcPts val="0"/>
              </a:spcAft>
              <a:buFont typeface="Courier New"/>
              <a:buChar char="o"/>
            </a:pPr>
            <a:r>
              <a:rPr lang="en-US" dirty="0" smtClean="0">
                <a:latin typeface="Times New Roman"/>
              </a:rPr>
              <a:t>Chimney penetrations</a:t>
            </a:r>
          </a:p>
          <a:p>
            <a:pPr marL="772097" indent="-220599">
              <a:spcBef>
                <a:spcPts val="0"/>
              </a:spcBef>
              <a:spcAft>
                <a:spcPts val="0"/>
              </a:spcAft>
              <a:buFont typeface="Courier New"/>
              <a:buChar char="o"/>
            </a:pPr>
            <a:r>
              <a:rPr lang="en-US" dirty="0" smtClean="0">
                <a:latin typeface="Times New Roman"/>
              </a:rPr>
              <a:t>Dirty insulation</a:t>
            </a:r>
          </a:p>
          <a:p>
            <a:pPr marL="278813" indent="-278813">
              <a:spcBef>
                <a:spcPts val="306"/>
              </a:spcBef>
              <a:spcAft>
                <a:spcPts val="306"/>
              </a:spcAft>
            </a:pPr>
            <a:r>
              <a:rPr lang="en-US" i="1" dirty="0" smtClean="0">
                <a:solidFill>
                  <a:schemeClr val="tx1">
                    <a:lumMod val="50000"/>
                    <a:lumOff val="50000"/>
                  </a:schemeClr>
                </a:solidFill>
                <a:latin typeface="Times New Roman"/>
              </a:rPr>
              <a:t>Q: When you see dirty insulation, what could that indicate? </a:t>
            </a:r>
          </a:p>
          <a:p>
            <a:pPr marL="165449" indent="-165449">
              <a:spcBef>
                <a:spcPts val="306"/>
              </a:spcBef>
              <a:spcAft>
                <a:spcPts val="306"/>
              </a:spcAft>
            </a:pPr>
            <a:r>
              <a:rPr lang="en-US" i="1" dirty="0" smtClean="0">
                <a:solidFill>
                  <a:schemeClr val="tx1">
                    <a:lumMod val="50000"/>
                    <a:lumOff val="50000"/>
                  </a:schemeClr>
                </a:solidFill>
                <a:latin typeface="Times New Roman"/>
              </a:rPr>
              <a:t>A: That air is being filtered through that insulation as it pours through a leak in the </a:t>
            </a:r>
            <a:r>
              <a:rPr lang="en-US" b="1" i="1" dirty="0" smtClean="0">
                <a:solidFill>
                  <a:schemeClr val="tx1">
                    <a:lumMod val="50000"/>
                    <a:lumOff val="50000"/>
                  </a:schemeClr>
                </a:solidFill>
                <a:latin typeface="Times New Roman"/>
              </a:rPr>
              <a:t>air barrier. </a:t>
            </a:r>
            <a:r>
              <a:rPr lang="en-US" i="1" dirty="0" smtClean="0">
                <a:solidFill>
                  <a:schemeClr val="tx1">
                    <a:lumMod val="50000"/>
                    <a:lumOff val="50000"/>
                  </a:schemeClr>
                </a:solidFill>
                <a:latin typeface="Times New Roman"/>
              </a:rPr>
              <a:t>Inspect the area near dirty insulation</a:t>
            </a:r>
            <a:r>
              <a:rPr lang="en-US" b="1" i="1" dirty="0" smtClean="0">
                <a:solidFill>
                  <a:schemeClr val="tx1">
                    <a:lumMod val="50000"/>
                    <a:lumOff val="50000"/>
                  </a:schemeClr>
                </a:solidFill>
                <a:latin typeface="Times New Roman"/>
              </a:rPr>
              <a:t>.</a:t>
            </a:r>
          </a:p>
          <a:p>
            <a:pPr>
              <a:spcBef>
                <a:spcPts val="306"/>
              </a:spcBef>
              <a:spcAft>
                <a:spcPts val="306"/>
              </a:spcAft>
            </a:pPr>
            <a:r>
              <a:rPr lang="en-US" dirty="0" smtClean="0">
                <a:latin typeface="Times New Roman"/>
              </a:rPr>
              <a:t>After air sealing, the crew conducts a blower door test to make sure air flow reduction was successful.</a:t>
            </a:r>
          </a:p>
          <a:p>
            <a:pPr>
              <a:spcBef>
                <a:spcPts val="306"/>
              </a:spcBef>
              <a:spcAft>
                <a:spcPts val="306"/>
              </a:spcAft>
            </a:pPr>
            <a:r>
              <a:rPr lang="en-US" dirty="0" smtClean="0">
                <a:latin typeface="Times New Roman"/>
              </a:rPr>
              <a:t>Whichever approach taken, it is helpful to the crew if the auditor makes notes of specific trouble spots discovered during the house assessment. </a:t>
            </a:r>
          </a:p>
          <a:p>
            <a:pPr>
              <a:spcBef>
                <a:spcPts val="306"/>
              </a:spcBef>
              <a:spcAft>
                <a:spcPts val="306"/>
              </a:spcAft>
            </a:pPr>
            <a:endParaRPr lang="en-US" b="1" u="sng" dirty="0" smtClean="0">
              <a:latin typeface="Arial"/>
            </a:endParaRPr>
          </a:p>
          <a:p>
            <a:pPr>
              <a:spcBef>
                <a:spcPts val="306"/>
              </a:spcBef>
              <a:spcAft>
                <a:spcPts val="306"/>
              </a:spcAft>
            </a:pPr>
            <a:endParaRPr lang="en-US" dirty="0" smtClean="0">
              <a:ea typeface="ＭＳ Ｐゴシック"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noFill/>
          <a:ln/>
        </p:spPr>
        <p:txBody>
          <a:bodyPr/>
          <a:lstStyle/>
          <a:p>
            <a:pPr>
              <a:spcBef>
                <a:spcPts val="306"/>
              </a:spcBef>
              <a:spcAft>
                <a:spcPts val="306"/>
              </a:spcAft>
            </a:pPr>
            <a:r>
              <a:rPr lang="en-US" dirty="0" smtClean="0">
                <a:latin typeface="Times New Roman"/>
              </a:rPr>
              <a:t>Where applicable, specify the following:</a:t>
            </a:r>
          </a:p>
          <a:p>
            <a:pPr marL="441198" indent="-220599">
              <a:spcBef>
                <a:spcPts val="0"/>
              </a:spcBef>
              <a:spcAft>
                <a:spcPts val="0"/>
              </a:spcAft>
              <a:buFont typeface="Symbol" pitchFamily="18" charset="2"/>
              <a:buChar char="·"/>
            </a:pPr>
            <a:r>
              <a:rPr lang="en-US" dirty="0" smtClean="0">
                <a:latin typeface="Times New Roman"/>
              </a:rPr>
              <a:t>Replace broken glass.</a:t>
            </a:r>
          </a:p>
          <a:p>
            <a:pPr marL="441198" indent="-220599">
              <a:spcBef>
                <a:spcPts val="0"/>
              </a:spcBef>
              <a:spcAft>
                <a:spcPts val="0"/>
              </a:spcAft>
              <a:buFont typeface="Symbol" pitchFamily="18" charset="2"/>
              <a:buChar char="·"/>
            </a:pPr>
            <a:r>
              <a:rPr lang="en-US" dirty="0" smtClean="0">
                <a:latin typeface="Times New Roman"/>
              </a:rPr>
              <a:t>Replace broken sash locks.</a:t>
            </a:r>
          </a:p>
          <a:p>
            <a:pPr marL="441198" indent="-220599">
              <a:spcBef>
                <a:spcPts val="0"/>
              </a:spcBef>
              <a:spcAft>
                <a:spcPts val="0"/>
              </a:spcAft>
              <a:buFont typeface="Symbol" pitchFamily="18" charset="2"/>
              <a:buChar char="·"/>
            </a:pPr>
            <a:r>
              <a:rPr lang="en-US" dirty="0" smtClean="0">
                <a:latin typeface="Times New Roman"/>
              </a:rPr>
              <a:t>Weatherstrip </a:t>
            </a:r>
            <a:r>
              <a:rPr lang="en-US" b="1" i="1" dirty="0" smtClean="0">
                <a:latin typeface="Times New Roman"/>
              </a:rPr>
              <a:t>meeting rails </a:t>
            </a:r>
            <a:r>
              <a:rPr lang="en-US" dirty="0" smtClean="0">
                <a:latin typeface="Times New Roman"/>
              </a:rPr>
              <a:t>and sliding surfaces. Meeting rails are where the upper and lower sashes meet.</a:t>
            </a:r>
          </a:p>
          <a:p>
            <a:pPr marL="441198" indent="-220599">
              <a:spcBef>
                <a:spcPts val="0"/>
              </a:spcBef>
              <a:spcAft>
                <a:spcPts val="0"/>
              </a:spcAft>
              <a:buFont typeface="Symbol" pitchFamily="18" charset="2"/>
              <a:buChar char="·"/>
            </a:pPr>
            <a:r>
              <a:rPr lang="en-US" dirty="0" smtClean="0">
                <a:latin typeface="Times New Roman"/>
              </a:rPr>
              <a:t>Install </a:t>
            </a:r>
            <a:r>
              <a:rPr lang="en-US" b="1" i="1" dirty="0" smtClean="0">
                <a:latin typeface="Times New Roman"/>
              </a:rPr>
              <a:t>pulley seals. </a:t>
            </a:r>
            <a:r>
              <a:rPr lang="en-US" dirty="0" smtClean="0">
                <a:latin typeface="Times New Roman"/>
              </a:rPr>
              <a:t>Pulleys are in many older homes. They are a component of the sash counterweight system that helps control the movement of the lower sash. They are recessed into the window frame above the lower sash. The gaps around them allow air to enter from the wall cavity where the sash weights are located.</a:t>
            </a:r>
          </a:p>
          <a:p>
            <a:pPr marL="441198" indent="-220599">
              <a:spcBef>
                <a:spcPts val="0"/>
              </a:spcBef>
              <a:spcAft>
                <a:spcPts val="0"/>
              </a:spcAft>
              <a:buFont typeface="Symbol" pitchFamily="18" charset="2"/>
              <a:buChar char="·"/>
            </a:pPr>
            <a:r>
              <a:rPr lang="en-US" dirty="0" smtClean="0">
                <a:latin typeface="Times New Roman"/>
              </a:rPr>
              <a:t>Caulk interior trim. </a:t>
            </a:r>
          </a:p>
          <a:p>
            <a:pPr>
              <a:spcBef>
                <a:spcPts val="306"/>
              </a:spcBef>
              <a:spcAft>
                <a:spcPts val="306"/>
              </a:spcAft>
            </a:pPr>
            <a:r>
              <a:rPr lang="en-US" dirty="0" smtClean="0">
                <a:latin typeface="Times New Roman"/>
              </a:rPr>
              <a:t>Window sealing is often simple but can be time consuming.  </a:t>
            </a:r>
          </a:p>
          <a:p>
            <a:pPr marL="441198" indent="-220599">
              <a:spcBef>
                <a:spcPts val="0"/>
              </a:spcBef>
              <a:spcAft>
                <a:spcPts val="0"/>
              </a:spcAft>
              <a:buFont typeface="Symbol" pitchFamily="18" charset="2"/>
              <a:buChar char="·"/>
              <a:tabLst>
                <a:tab pos="441198" algn="l"/>
              </a:tabLst>
            </a:pPr>
            <a:r>
              <a:rPr lang="en-US" dirty="0" smtClean="0">
                <a:latin typeface="Times New Roman"/>
              </a:rPr>
              <a:t>Spending a great deal of time sealing every possible joint is not cost-effective compared to fixing </a:t>
            </a:r>
            <a:r>
              <a:rPr lang="en-US" dirty="0">
                <a:latin typeface="Times New Roman"/>
              </a:rPr>
              <a:t>large attic bypasses </a:t>
            </a:r>
            <a:r>
              <a:rPr lang="en-US" dirty="0" smtClean="0">
                <a:latin typeface="Times New Roman"/>
              </a:rPr>
              <a:t>or big duct leaks to the outside. However, drafts related to window air leakage are often the  most bothersome to homeowners. </a:t>
            </a:r>
          </a:p>
          <a:p>
            <a:pPr marL="441198" indent="-220599">
              <a:spcBef>
                <a:spcPts val="0"/>
              </a:spcBef>
              <a:spcAft>
                <a:spcPts val="0"/>
              </a:spcAft>
              <a:buFont typeface="Symbol" pitchFamily="18" charset="2"/>
              <a:buChar char="·"/>
              <a:tabLst>
                <a:tab pos="441198" algn="l"/>
              </a:tabLst>
            </a:pPr>
            <a:r>
              <a:rPr lang="en-US" dirty="0" smtClean="0">
                <a:latin typeface="Times New Roman"/>
              </a:rPr>
              <a:t>Besides fixing obvious problems such as broken glass or misaligned sashes, window sealing should be limited to areas where homeowners spend a lot of time.  </a:t>
            </a:r>
          </a:p>
          <a:p>
            <a:pPr>
              <a:spcBef>
                <a:spcPts val="306"/>
              </a:spcBef>
              <a:spcAft>
                <a:spcPts val="306"/>
              </a:spcAft>
            </a:pPr>
            <a:endParaRPr lang="en-US" dirty="0" smtClean="0">
              <a:latin typeface="Times New Roman"/>
            </a:endParaRPr>
          </a:p>
          <a:p>
            <a:pPr>
              <a:spcBef>
                <a:spcPts val="306"/>
              </a:spcBef>
              <a:spcAft>
                <a:spcPts val="306"/>
              </a:spcAft>
            </a:pPr>
            <a:endParaRPr lang="en-US" dirty="0" smtClean="0">
              <a:ea typeface="ＭＳ Ｐゴシック"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Rot="1" noChangeAspect="1" noChangeArrowheads="1" noTextEdit="1"/>
          </p:cNvSpPr>
          <p:nvPr>
            <p:ph type="sldImg"/>
          </p:nvPr>
        </p:nvSpPr>
        <p:spPr>
          <a:ln/>
        </p:spPr>
      </p:sp>
      <p:sp>
        <p:nvSpPr>
          <p:cNvPr id="112644" name="Rectangle 5"/>
          <p:cNvSpPr>
            <a:spLocks noGrp="1" noChangeArrowheads="1"/>
          </p:cNvSpPr>
          <p:nvPr>
            <p:ph type="body" idx="1"/>
          </p:nvPr>
        </p:nvSpPr>
        <p:spPr>
          <a:noFill/>
          <a:ln/>
        </p:spPr>
        <p:txBody>
          <a:bodyPr/>
          <a:lstStyle/>
          <a:p>
            <a:pPr>
              <a:spcBef>
                <a:spcPts val="579"/>
              </a:spcBef>
              <a:spcAft>
                <a:spcPts val="579"/>
              </a:spcAft>
            </a:pPr>
            <a:r>
              <a:rPr lang="en-US" dirty="0" smtClean="0">
                <a:latin typeface="Times New Roman"/>
              </a:rPr>
              <a:t> Windows are not </a:t>
            </a:r>
            <a:r>
              <a:rPr lang="en-US" b="0" dirty="0" smtClean="0"/>
              <a:t>usually a cost-effective measure in the Weatherization Assistance Program unless:</a:t>
            </a:r>
          </a:p>
          <a:p>
            <a:pPr lvl="1" indent="-220599">
              <a:spcBef>
                <a:spcPts val="579"/>
              </a:spcBef>
              <a:spcAft>
                <a:spcPts val="579"/>
              </a:spcAft>
              <a:buFont typeface="Symbol" pitchFamily="18" charset="2"/>
              <a:buChar char="·"/>
            </a:pPr>
            <a:r>
              <a:rPr lang="en-US" b="0" dirty="0" smtClean="0"/>
              <a:t>The replacement may be justified as an incidental repair.</a:t>
            </a:r>
          </a:p>
          <a:p>
            <a:pPr lvl="1" indent="-219075">
              <a:spcBef>
                <a:spcPts val="579"/>
              </a:spcBef>
              <a:spcAft>
                <a:spcPts val="579"/>
              </a:spcAft>
              <a:buFont typeface="Symbol" pitchFamily="18" charset="2"/>
              <a:buChar char="·"/>
            </a:pPr>
            <a:r>
              <a:rPr lang="en-US" b="0" dirty="0" smtClean="0"/>
              <a:t>The replacement has a demonstrated SIR of 1 or greater. </a:t>
            </a:r>
            <a:r>
              <a:rPr lang="en-US" dirty="0" smtClean="0">
                <a:latin typeface="Times New Roman"/>
              </a:rPr>
              <a:t>Always attempt to repair or improve existing windows.</a:t>
            </a:r>
          </a:p>
          <a:p>
            <a:pPr marL="236538" lvl="1" indent="-236538">
              <a:spcBef>
                <a:spcPts val="579"/>
              </a:spcBef>
              <a:spcAft>
                <a:spcPts val="579"/>
              </a:spcAft>
            </a:pPr>
            <a:r>
              <a:rPr lang="en-US" dirty="0" smtClean="0">
                <a:latin typeface="Times New Roman"/>
              </a:rPr>
              <a:t>Window replacement should not be considered as an infiltration measure.</a:t>
            </a:r>
          </a:p>
          <a:p>
            <a:pPr>
              <a:spcBef>
                <a:spcPts val="0"/>
              </a:spcBef>
              <a:spcAft>
                <a:spcPts val="0"/>
              </a:spcAft>
            </a:pPr>
            <a:r>
              <a:rPr lang="en-US" dirty="0" smtClean="0">
                <a:latin typeface="Times New Roman"/>
              </a:rPr>
              <a:t>Window selection should reflect the climate:</a:t>
            </a:r>
          </a:p>
          <a:p>
            <a:pPr lvl="1" indent="-228600">
              <a:spcBef>
                <a:spcPts val="0"/>
              </a:spcBef>
              <a:spcAft>
                <a:spcPts val="0"/>
              </a:spcAft>
              <a:buFont typeface="Symbol" pitchFamily="18" charset="2"/>
              <a:buChar char="·"/>
            </a:pPr>
            <a:r>
              <a:rPr lang="en-US" dirty="0" smtClean="0">
                <a:latin typeface="Times New Roman"/>
              </a:rPr>
              <a:t>Choose windows with high </a:t>
            </a:r>
            <a:r>
              <a:rPr lang="en-US" b="1" i="1" dirty="0" smtClean="0">
                <a:latin typeface="Times New Roman"/>
              </a:rPr>
              <a:t>solar heat gain coefficient (SHGC) </a:t>
            </a:r>
            <a:r>
              <a:rPr lang="en-US" dirty="0" smtClean="0">
                <a:latin typeface="Times New Roman"/>
              </a:rPr>
              <a:t>in cold climates and low SHGC in hot climates.</a:t>
            </a:r>
          </a:p>
          <a:p>
            <a:pPr marL="457200" indent="-228600">
              <a:spcBef>
                <a:spcPts val="0"/>
              </a:spcBef>
              <a:spcAft>
                <a:spcPts val="0"/>
              </a:spcAft>
              <a:buFont typeface="Symbol" pitchFamily="18" charset="2"/>
              <a:buChar char="·"/>
            </a:pPr>
            <a:r>
              <a:rPr lang="en-US" dirty="0" smtClean="0">
                <a:latin typeface="Times New Roman"/>
              </a:rPr>
              <a:t>Choose </a:t>
            </a:r>
            <a:r>
              <a:rPr lang="en-US" b="1" i="1" dirty="0" smtClean="0">
                <a:latin typeface="Times New Roman"/>
              </a:rPr>
              <a:t>low-e </a:t>
            </a:r>
            <a:r>
              <a:rPr lang="en-US" dirty="0" smtClean="0">
                <a:latin typeface="Times New Roman"/>
              </a:rPr>
              <a:t>coatings on interior panes in cold climates and on exterior panes in hot climates.</a:t>
            </a:r>
          </a:p>
          <a:p>
            <a:pPr marL="279835" indent="-233195">
              <a:spcBef>
                <a:spcPts val="0"/>
              </a:spcBef>
              <a:spcAft>
                <a:spcPts val="0"/>
              </a:spcAft>
            </a:pPr>
            <a:r>
              <a:rPr lang="en-US" i="1" dirty="0" smtClean="0">
                <a:solidFill>
                  <a:schemeClr val="tx1">
                    <a:lumMod val="50000"/>
                    <a:lumOff val="50000"/>
                  </a:schemeClr>
                </a:solidFill>
                <a:latin typeface="Times New Roman"/>
              </a:rPr>
              <a:t>Q: </a:t>
            </a:r>
            <a:r>
              <a:rPr lang="en-US" i="1" baseline="0" dirty="0" smtClean="0">
                <a:solidFill>
                  <a:schemeClr val="tx1">
                    <a:lumMod val="50000"/>
                    <a:lumOff val="50000"/>
                  </a:schemeClr>
                </a:solidFill>
                <a:latin typeface="Times New Roman"/>
              </a:rPr>
              <a:t> </a:t>
            </a:r>
            <a:r>
              <a:rPr lang="en-US" i="1" dirty="0" smtClean="0">
                <a:solidFill>
                  <a:schemeClr val="tx1">
                    <a:lumMod val="50000"/>
                    <a:lumOff val="50000"/>
                  </a:schemeClr>
                </a:solidFill>
                <a:latin typeface="Times New Roman"/>
              </a:rPr>
              <a:t>True</a:t>
            </a:r>
            <a:r>
              <a:rPr lang="en-US" i="1" baseline="0" dirty="0" smtClean="0">
                <a:solidFill>
                  <a:schemeClr val="tx1">
                    <a:lumMod val="50000"/>
                    <a:lumOff val="50000"/>
                  </a:schemeClr>
                </a:solidFill>
                <a:latin typeface="Times New Roman"/>
              </a:rPr>
              <a:t> or false: According to DOE Guidance, windows may be replaced with health and safety funds.</a:t>
            </a:r>
          </a:p>
          <a:p>
            <a:pPr marL="220599" indent="-174641">
              <a:spcBef>
                <a:spcPts val="0"/>
              </a:spcBef>
              <a:spcAft>
                <a:spcPts val="0"/>
              </a:spcAft>
            </a:pPr>
            <a:r>
              <a:rPr lang="en-US" i="1" baseline="0" dirty="0" smtClean="0">
                <a:solidFill>
                  <a:schemeClr val="tx1">
                    <a:lumMod val="50000"/>
                    <a:lumOff val="50000"/>
                  </a:schemeClr>
                </a:solidFill>
                <a:latin typeface="Times New Roman"/>
              </a:rPr>
              <a:t>A. False: Windows may only be replaced as an </a:t>
            </a:r>
            <a:r>
              <a:rPr lang="en-US" b="1" i="1" baseline="0" dirty="0" smtClean="0">
                <a:solidFill>
                  <a:schemeClr val="tx1">
                    <a:lumMod val="50000"/>
                    <a:lumOff val="50000"/>
                  </a:schemeClr>
                </a:solidFill>
                <a:latin typeface="Times New Roman"/>
              </a:rPr>
              <a:t>Incidental Repair Measure (IRM)</a:t>
            </a:r>
            <a:r>
              <a:rPr lang="en-US" i="1" baseline="0" dirty="0" smtClean="0">
                <a:solidFill>
                  <a:schemeClr val="tx1">
                    <a:lumMod val="50000"/>
                    <a:lumOff val="50000"/>
                  </a:schemeClr>
                </a:solidFill>
                <a:latin typeface="Times New Roman"/>
              </a:rPr>
              <a:t> or as an </a:t>
            </a:r>
            <a:r>
              <a:rPr lang="en-US" b="0" i="1" baseline="0" dirty="0" smtClean="0">
                <a:solidFill>
                  <a:schemeClr val="tx1">
                    <a:lumMod val="50000"/>
                    <a:lumOff val="50000"/>
                  </a:schemeClr>
                </a:solidFill>
                <a:latin typeface="Times New Roman"/>
              </a:rPr>
              <a:t>energy conservation measure </a:t>
            </a:r>
            <a:r>
              <a:rPr lang="en-US" i="1" baseline="0" dirty="0" smtClean="0">
                <a:solidFill>
                  <a:schemeClr val="tx1">
                    <a:lumMod val="50000"/>
                    <a:lumOff val="50000"/>
                  </a:schemeClr>
                </a:solidFill>
                <a:latin typeface="Times New Roman"/>
              </a:rPr>
              <a:t>if it is determined that they have an SIR of 1 or greater.</a:t>
            </a:r>
          </a:p>
          <a:p>
            <a:endParaRPr lang="en-US" b="1" i="1" dirty="0" smtClean="0">
              <a:ea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2"/>
          <p:cNvSpPr>
            <a:spLocks noGrp="1" noRot="1" noChangeAspect="1" noChangeArrowheads="1" noTextEdit="1"/>
          </p:cNvSpPr>
          <p:nvPr>
            <p:ph type="sldImg"/>
          </p:nvPr>
        </p:nvSpPr>
        <p:spPr>
          <a:ln/>
        </p:spPr>
      </p:sp>
      <p:sp>
        <p:nvSpPr>
          <p:cNvPr id="113668" name="Rectangle 5"/>
          <p:cNvSpPr>
            <a:spLocks noGrp="1" noChangeArrowheads="1"/>
          </p:cNvSpPr>
          <p:nvPr>
            <p:ph type="body" idx="1"/>
          </p:nvPr>
        </p:nvSpPr>
        <p:spPr>
          <a:noFill/>
          <a:ln/>
        </p:spPr>
        <p:txBody>
          <a:bodyPr/>
          <a:lstStyle/>
          <a:p>
            <a:pPr marL="219075" indent="-219075">
              <a:spcBef>
                <a:spcPts val="0"/>
              </a:spcBef>
              <a:spcAft>
                <a:spcPts val="0"/>
              </a:spcAft>
            </a:pPr>
            <a:r>
              <a:rPr lang="en-US" dirty="0" smtClean="0">
                <a:latin typeface="Times New Roman"/>
              </a:rPr>
              <a:t>Other allowable window treatments include the following:</a:t>
            </a:r>
          </a:p>
          <a:p>
            <a:pPr marL="441198" indent="-220599">
              <a:spcBef>
                <a:spcPts val="0"/>
              </a:spcBef>
              <a:spcAft>
                <a:spcPts val="0"/>
              </a:spcAft>
              <a:buFont typeface="Symbol" pitchFamily="18" charset="2"/>
              <a:buChar char="·"/>
            </a:pPr>
            <a:r>
              <a:rPr lang="en-US" dirty="0" smtClean="0">
                <a:latin typeface="Times New Roman"/>
              </a:rPr>
              <a:t>Interior storm windows</a:t>
            </a:r>
          </a:p>
          <a:p>
            <a:pPr marL="441198" indent="-220599">
              <a:spcBef>
                <a:spcPts val="0"/>
              </a:spcBef>
              <a:spcAft>
                <a:spcPts val="0"/>
              </a:spcAft>
              <a:buFont typeface="Symbol" pitchFamily="18" charset="2"/>
              <a:buChar char="·"/>
            </a:pPr>
            <a:r>
              <a:rPr lang="en-US" dirty="0" smtClean="0">
                <a:latin typeface="Times New Roman"/>
              </a:rPr>
              <a:t>Moveable insulation systems</a:t>
            </a:r>
          </a:p>
          <a:p>
            <a:pPr marL="441198" indent="-220599">
              <a:spcBef>
                <a:spcPts val="0"/>
              </a:spcBef>
              <a:spcAft>
                <a:spcPts val="0"/>
              </a:spcAft>
              <a:buFont typeface="Symbol" pitchFamily="18" charset="2"/>
              <a:buChar char="·"/>
            </a:pPr>
            <a:r>
              <a:rPr lang="en-US" dirty="0" smtClean="0">
                <a:latin typeface="Times New Roman"/>
              </a:rPr>
              <a:t>Education, encouraging clients to use:</a:t>
            </a:r>
          </a:p>
          <a:p>
            <a:pPr marL="772097" lvl="1" indent="-220599">
              <a:spcBef>
                <a:spcPts val="0"/>
              </a:spcBef>
              <a:spcAft>
                <a:spcPts val="0"/>
              </a:spcAft>
              <a:buFont typeface="Courier New"/>
              <a:buChar char="o"/>
            </a:pPr>
            <a:r>
              <a:rPr lang="en-US" dirty="0" smtClean="0">
                <a:latin typeface="Times New Roman"/>
              </a:rPr>
              <a:t>Simple methods for high and low ventilation during warm periods</a:t>
            </a:r>
          </a:p>
          <a:p>
            <a:pPr marL="772097" indent="-220599">
              <a:spcBef>
                <a:spcPts val="0"/>
              </a:spcBef>
              <a:spcAft>
                <a:spcPts val="0"/>
              </a:spcAft>
              <a:buFont typeface="Courier New"/>
              <a:buChar char="o"/>
            </a:pPr>
            <a:r>
              <a:rPr lang="en-US" dirty="0" smtClean="0">
                <a:latin typeface="Times New Roman"/>
              </a:rPr>
              <a:t>Draperies during cold periods</a:t>
            </a:r>
          </a:p>
          <a:p>
            <a:endParaRPr lang="en-US" dirty="0" smtClean="0">
              <a:ea typeface="ＭＳ Ｐゴシック"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r>
              <a:rPr lang="en-US" dirty="0" smtClean="0">
                <a:latin typeface="Times New Roman"/>
              </a:rPr>
              <a:t>This photo shows a door on a mobile home that is a good candidate for replacement.</a:t>
            </a:r>
          </a:p>
          <a:p>
            <a:pPr marL="441198" indent="-220599">
              <a:spcBef>
                <a:spcPts val="0"/>
              </a:spcBef>
              <a:spcAft>
                <a:spcPts val="0"/>
              </a:spcAft>
              <a:buFont typeface="Symbol" pitchFamily="18" charset="2"/>
              <a:buChar char="·"/>
            </a:pPr>
            <a:r>
              <a:rPr lang="en-US" dirty="0" smtClean="0">
                <a:latin typeface="Times New Roman"/>
              </a:rPr>
              <a:t>Most replacements are not cost-effective because of their high cost and relatively low impact on energy savings.</a:t>
            </a:r>
          </a:p>
          <a:p>
            <a:pPr marL="441198" indent="-220599">
              <a:spcBef>
                <a:spcPts val="0"/>
              </a:spcBef>
              <a:spcAft>
                <a:spcPts val="0"/>
              </a:spcAft>
              <a:buFont typeface="Symbol" pitchFamily="18" charset="2"/>
              <a:buChar char="·"/>
            </a:pPr>
            <a:r>
              <a:rPr lang="en-US" dirty="0" smtClean="0">
                <a:latin typeface="Times New Roman"/>
              </a:rPr>
              <a:t>This door may be cost-effective to replace due to significant air leakage and comfort issues related to operational problems and poor seals.</a:t>
            </a:r>
          </a:p>
          <a:p>
            <a:pPr marL="441198" indent="-220599">
              <a:spcBef>
                <a:spcPts val="0"/>
              </a:spcBef>
              <a:spcAft>
                <a:spcPts val="0"/>
              </a:spcAft>
              <a:buFont typeface="Symbol" pitchFamily="18" charset="2"/>
              <a:buChar char="·"/>
            </a:pPr>
            <a:r>
              <a:rPr lang="en-US" dirty="0" smtClean="0">
                <a:latin typeface="Times New Roman"/>
              </a:rPr>
              <a:t>Solid wood core doors generally have an R-value of 2.5. </a:t>
            </a:r>
          </a:p>
          <a:p>
            <a:pPr marL="441198" indent="-220599">
              <a:spcBef>
                <a:spcPts val="0"/>
              </a:spcBef>
              <a:spcAft>
                <a:spcPts val="0"/>
              </a:spcAft>
              <a:buFont typeface="Symbol" pitchFamily="18" charset="2"/>
              <a:buChar char="·"/>
            </a:pPr>
            <a:r>
              <a:rPr lang="en-US" dirty="0" smtClean="0">
                <a:latin typeface="Times New Roman"/>
              </a:rPr>
              <a:t>ENERGY STAR-qualified, foam-filled steel doors have an R-value close to 6. </a:t>
            </a:r>
          </a:p>
          <a:p>
            <a:pPr marL="441198" indent="-220599">
              <a:spcBef>
                <a:spcPts val="0"/>
              </a:spcBef>
              <a:spcAft>
                <a:spcPts val="0"/>
              </a:spcAft>
              <a:buFont typeface="Symbol" pitchFamily="18" charset="2"/>
              <a:buChar char="·"/>
            </a:pPr>
            <a:r>
              <a:rPr lang="en-US" dirty="0" smtClean="0">
                <a:latin typeface="Times New Roman"/>
              </a:rPr>
              <a:t>The relatively small amount of energy savings does not justify the cost of replacement in any but the most extreme circumstances.</a:t>
            </a:r>
          </a:p>
          <a:p>
            <a:endParaRPr lang="en-US" dirty="0" smtClean="0">
              <a:latin typeface="Times New Roman"/>
            </a:endParaRPr>
          </a:p>
          <a:p>
            <a:pPr>
              <a:buFontTx/>
              <a:buChar char="•"/>
            </a:pPr>
            <a:endParaRPr lang="en-US" dirty="0" smtClean="0">
              <a:ea typeface="ＭＳ Ｐゴシック"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2"/>
          <p:cNvSpPr>
            <a:spLocks noGrp="1" noRot="1" noChangeAspect="1" noChangeArrowheads="1" noTextEdit="1"/>
          </p:cNvSpPr>
          <p:nvPr>
            <p:ph type="sldImg"/>
          </p:nvPr>
        </p:nvSpPr>
        <p:spPr>
          <a:ln/>
        </p:spPr>
      </p:sp>
      <p:sp>
        <p:nvSpPr>
          <p:cNvPr id="115716" name="Rectangle 5"/>
          <p:cNvSpPr>
            <a:spLocks noGrp="1" noChangeArrowheads="1"/>
          </p:cNvSpPr>
          <p:nvPr>
            <p:ph type="body" idx="1"/>
          </p:nvPr>
        </p:nvSpPr>
        <p:spPr>
          <a:noFill/>
          <a:ln/>
        </p:spPr>
        <p:txBody>
          <a:bodyPr/>
          <a:lstStyle/>
          <a:p>
            <a:pPr marL="219075" indent="-219075">
              <a:spcBef>
                <a:spcPts val="0"/>
              </a:spcBef>
              <a:spcAft>
                <a:spcPts val="0"/>
              </a:spcAft>
            </a:pPr>
            <a:r>
              <a:rPr lang="en-US" dirty="0" smtClean="0">
                <a:latin typeface="Times New Roman"/>
              </a:rPr>
              <a:t>For door fixes:</a:t>
            </a:r>
          </a:p>
          <a:p>
            <a:pPr marL="441198" indent="-220599">
              <a:spcBef>
                <a:spcPts val="0"/>
              </a:spcBef>
              <a:spcAft>
                <a:spcPts val="0"/>
              </a:spcAft>
              <a:buFont typeface="Symbol" pitchFamily="18" charset="2"/>
              <a:buChar char="·"/>
            </a:pPr>
            <a:r>
              <a:rPr lang="en-US" dirty="0" smtClean="0">
                <a:latin typeface="Times New Roman"/>
              </a:rPr>
              <a:t>Specify weatherstripping, door stops, door sweeps, and/or thresholds.</a:t>
            </a:r>
          </a:p>
          <a:p>
            <a:pPr marL="441198" indent="-220599">
              <a:spcBef>
                <a:spcPts val="0"/>
              </a:spcBef>
              <a:spcAft>
                <a:spcPts val="0"/>
              </a:spcAft>
              <a:buFont typeface="Symbol" pitchFamily="18" charset="2"/>
              <a:buChar char="·"/>
            </a:pPr>
            <a:r>
              <a:rPr lang="en-US" dirty="0" smtClean="0">
                <a:latin typeface="Times New Roman"/>
              </a:rPr>
              <a:t>Specify repair or replacement of locksets, latches, and hinges.</a:t>
            </a:r>
          </a:p>
          <a:p>
            <a:pPr marL="441198" indent="-220599">
              <a:spcBef>
                <a:spcPts val="0"/>
              </a:spcBef>
              <a:spcAft>
                <a:spcPts val="0"/>
              </a:spcAft>
              <a:buFont typeface="Symbol" pitchFamily="18" charset="2"/>
              <a:buChar char="·"/>
            </a:pPr>
            <a:r>
              <a:rPr lang="en-US" dirty="0" smtClean="0">
                <a:latin typeface="Times New Roman"/>
              </a:rPr>
              <a:t>Specify a replacement door only when the existing door:</a:t>
            </a:r>
          </a:p>
          <a:p>
            <a:pPr marL="772097" lvl="1" indent="-220599">
              <a:spcBef>
                <a:spcPts val="0"/>
              </a:spcBef>
              <a:spcAft>
                <a:spcPts val="0"/>
              </a:spcAft>
              <a:buFont typeface="Courier New"/>
              <a:buChar char="o"/>
            </a:pPr>
            <a:r>
              <a:rPr lang="en-US" dirty="0" smtClean="0">
                <a:latin typeface="Times New Roman"/>
              </a:rPr>
              <a:t>Creates a hazard to health, safety, or building durability.</a:t>
            </a:r>
          </a:p>
          <a:p>
            <a:pPr marL="772097" indent="-220599">
              <a:spcBef>
                <a:spcPts val="0"/>
              </a:spcBef>
              <a:spcAft>
                <a:spcPts val="0"/>
              </a:spcAft>
              <a:buFont typeface="Courier New"/>
              <a:buChar char="o"/>
            </a:pPr>
            <a:r>
              <a:rPr lang="en-US" dirty="0" smtClean="0">
                <a:latin typeface="Times New Roman"/>
              </a:rPr>
              <a:t>Is damaged or weathered beyond repair and the replacement material and labor cost is less than the cost of repair. </a:t>
            </a:r>
          </a:p>
          <a:p>
            <a:pPr>
              <a:spcBef>
                <a:spcPts val="0"/>
              </a:spcBef>
              <a:spcAft>
                <a:spcPts val="0"/>
              </a:spcAft>
            </a:pPr>
            <a:r>
              <a:rPr lang="en-US" dirty="0" smtClean="0">
                <a:latin typeface="Times New Roman"/>
              </a:rPr>
              <a:t>Solid wood core doors generally have an R-value of 2.5. ENERGY STAR-qualified, foam-filled steel doors have an R-value</a:t>
            </a:r>
            <a:r>
              <a:rPr lang="en-US" b="1" i="1" dirty="0" smtClean="0">
                <a:latin typeface="Times New Roman"/>
              </a:rPr>
              <a:t> </a:t>
            </a:r>
            <a:r>
              <a:rPr lang="en-US" dirty="0" smtClean="0">
                <a:latin typeface="Times New Roman"/>
              </a:rPr>
              <a:t>close to 6. </a:t>
            </a:r>
          </a:p>
          <a:p>
            <a:pPr marL="457200" indent="-228600">
              <a:spcBef>
                <a:spcPts val="0"/>
              </a:spcBef>
              <a:spcAft>
                <a:spcPts val="0"/>
              </a:spcAft>
              <a:buFont typeface="Symbol" pitchFamily="18" charset="2"/>
              <a:buChar char="·"/>
            </a:pPr>
            <a:r>
              <a:rPr lang="en-US" dirty="0" smtClean="0">
                <a:latin typeface="Times New Roman"/>
              </a:rPr>
              <a:t>The relatively small amount of energy savings does not justify the cost of replacement except when the existing door is beyond repair.</a:t>
            </a:r>
          </a:p>
          <a:p>
            <a:pPr>
              <a:buFontTx/>
              <a:buChar char="•"/>
            </a:pPr>
            <a:endParaRPr lang="en-US" dirty="0" smtClean="0">
              <a:ea typeface="ＭＳ Ｐゴシック"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p:spPr>
        <p:txBody>
          <a:bodyPr/>
          <a:lstStyle/>
          <a:p>
            <a:pPr marL="441198" indent="-220599">
              <a:spcBef>
                <a:spcPts val="0"/>
              </a:spcBef>
              <a:spcAft>
                <a:spcPts val="0"/>
              </a:spcAft>
              <a:buFont typeface="Symbol" pitchFamily="18" charset="2"/>
              <a:buChar char="·"/>
            </a:pPr>
            <a:r>
              <a:rPr lang="en-US" dirty="0" smtClean="0">
                <a:latin typeface="Times New Roman"/>
              </a:rPr>
              <a:t>Building shells are as complex and varied as the housing stock.</a:t>
            </a:r>
          </a:p>
          <a:p>
            <a:pPr marL="441198" indent="-220599">
              <a:spcBef>
                <a:spcPts val="0"/>
              </a:spcBef>
              <a:spcAft>
                <a:spcPts val="0"/>
              </a:spcAft>
              <a:buFont typeface="Symbol" pitchFamily="18" charset="2"/>
              <a:buChar char="·"/>
            </a:pPr>
            <a:r>
              <a:rPr lang="en-US" dirty="0" smtClean="0">
                <a:latin typeface="Times New Roman"/>
              </a:rPr>
              <a:t>Successful building shell retrofits require traditional as well as innovative materials and techniques to solve problems.</a:t>
            </a:r>
          </a:p>
          <a:p>
            <a:pPr marL="441198" indent="-220599">
              <a:spcBef>
                <a:spcPts val="0"/>
              </a:spcBef>
              <a:spcAft>
                <a:spcPts val="0"/>
              </a:spcAft>
              <a:buFont typeface="Symbol" pitchFamily="18" charset="2"/>
              <a:buChar char="·"/>
            </a:pPr>
            <a:r>
              <a:rPr lang="en-US" dirty="0" smtClean="0">
                <a:latin typeface="Times New Roman"/>
              </a:rPr>
              <a:t>Prioritizing measures through cost-effective weatherization results in the biggest energy savings for the investment in materials and labor.</a:t>
            </a:r>
          </a:p>
          <a:p>
            <a:r>
              <a:rPr lang="en-US" i="1" dirty="0">
                <a:solidFill>
                  <a:schemeClr val="tx1">
                    <a:lumMod val="50000"/>
                    <a:lumOff val="50000"/>
                  </a:schemeClr>
                </a:solidFill>
              </a:rPr>
              <a:t>Present this slide as an interactive discussion, soliciting personal examples from the trainees. Add your own personal examples and knowledge to supplement. </a:t>
            </a:r>
            <a:endParaRPr lang="en-US" dirty="0">
              <a:solidFill>
                <a:schemeClr val="tx1">
                  <a:lumMod val="50000"/>
                  <a:lumOff val="50000"/>
                </a:schemeClr>
              </a:solidFill>
            </a:endParaRPr>
          </a:p>
          <a:p>
            <a:endParaRPr lang="en-US" b="1" u="sng" dirty="0" smtClean="0">
              <a:latin typeface="Arial"/>
            </a:endParaRPr>
          </a:p>
          <a:p>
            <a:endParaRPr lang="en-US" dirty="0"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r>
              <a:rPr lang="en-US" dirty="0" smtClean="0">
                <a:latin typeface="Times New Roman"/>
              </a:rPr>
              <a:t>Sometimes sealing air leaks requires repairing drywall. Make sure crews are aware of these repair needs so they will have the appropriate materials on site.</a:t>
            </a:r>
          </a:p>
          <a:p>
            <a:endParaRPr lang="en-US" dirty="0" smtClean="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r>
              <a:rPr lang="en-US" dirty="0" smtClean="0">
                <a:latin typeface="Times New Roman"/>
              </a:rPr>
              <a:t>The graph shows typical leakage sites. </a:t>
            </a:r>
          </a:p>
          <a:p>
            <a:pPr marL="441198" indent="-220599">
              <a:spcBef>
                <a:spcPts val="0"/>
              </a:spcBef>
              <a:spcAft>
                <a:spcPts val="0"/>
              </a:spcAft>
              <a:buFont typeface="Symbol" pitchFamily="18" charset="2"/>
              <a:buChar char="·"/>
            </a:pPr>
            <a:r>
              <a:rPr lang="en-US" dirty="0" smtClean="0">
                <a:latin typeface="Times New Roman"/>
              </a:rPr>
              <a:t>The attic is not separated out, but it is the largest piece of the “floors, walls, and ceiling” category, making up more than one-third of all air leakage.</a:t>
            </a:r>
          </a:p>
          <a:p>
            <a:pPr marL="441198" indent="-220599">
              <a:spcBef>
                <a:spcPts val="0"/>
              </a:spcBef>
              <a:spcAft>
                <a:spcPts val="0"/>
              </a:spcAft>
              <a:buFont typeface="Symbol" pitchFamily="18" charset="2"/>
              <a:buChar char="·"/>
            </a:pPr>
            <a:r>
              <a:rPr lang="en-US" dirty="0" smtClean="0">
                <a:latin typeface="Times New Roman"/>
              </a:rPr>
              <a:t>Many people think replacing windows is crucial. According to this graph, windows come in fifth, behind floors, walls and ceilings, fireplaces, plumbing penetrations, and doors, in terms of air leakage. </a:t>
            </a:r>
          </a:p>
          <a:p>
            <a:pPr marL="220599" indent="-220599"/>
            <a:r>
              <a:rPr lang="en-US" i="1" dirty="0" smtClean="0">
                <a:solidFill>
                  <a:srgbClr val="808080"/>
                </a:solidFill>
                <a:latin typeface="Times New Roman"/>
              </a:rPr>
              <a:t>Q: What do you think is the more cost-effective approach: sealing air leaks in the attic, walls, and ceiling, or replacing windows?</a:t>
            </a:r>
          </a:p>
          <a:p>
            <a:pPr marL="220599" indent="-220599"/>
            <a:r>
              <a:rPr lang="en-US" i="1" dirty="0" smtClean="0">
                <a:solidFill>
                  <a:srgbClr val="808080"/>
                </a:solidFill>
                <a:latin typeface="Times New Roman"/>
              </a:rPr>
              <a:t>A: Sealing air leaks. It is less expensive than replacing windows, and it provides more CFM50 reduction.</a:t>
            </a:r>
          </a:p>
          <a:p>
            <a:endParaRPr lang="en-US" i="1" dirty="0" smtClean="0">
              <a:ea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Rot="1" noChangeAspect="1" noChangeArrowheads="1" noTextEdit="1"/>
          </p:cNvSpPr>
          <p:nvPr>
            <p:ph type="sldImg"/>
          </p:nvPr>
        </p:nvSpPr>
        <p:spPr>
          <a:ln/>
        </p:spPr>
      </p:sp>
      <p:sp>
        <p:nvSpPr>
          <p:cNvPr id="68612" name="Rectangle 5"/>
          <p:cNvSpPr>
            <a:spLocks noGrp="1" noChangeArrowheads="1"/>
          </p:cNvSpPr>
          <p:nvPr>
            <p:ph type="body" idx="1"/>
          </p:nvPr>
        </p:nvSpPr>
        <p:spPr>
          <a:noFill/>
          <a:ln/>
        </p:spPr>
        <p:txBody>
          <a:bodyPr/>
          <a:lstStyle/>
          <a:p>
            <a:pPr>
              <a:spcBef>
                <a:spcPts val="0"/>
              </a:spcBef>
              <a:spcAft>
                <a:spcPts val="0"/>
              </a:spcAft>
            </a:pPr>
            <a:r>
              <a:rPr lang="en-US" dirty="0" smtClean="0">
                <a:latin typeface="Times New Roman"/>
              </a:rPr>
              <a:t>Specify duct sealing where ducts are located in unconditioned spaces.</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Ducts in unconditioned spaces should be insulated to recommended levels, typically at least R-6.  Insulation levels are based on cost-effectiveness. They are determined through a DOE- approved audit or priority list.</a:t>
            </a:r>
          </a:p>
          <a:p>
            <a:pPr>
              <a:spcBef>
                <a:spcPts val="0"/>
              </a:spcBef>
              <a:spcAft>
                <a:spcPts val="0"/>
              </a:spcAft>
            </a:pPr>
            <a:endParaRPr lang="en-US" dirty="0" smtClean="0">
              <a:latin typeface="Times New Roman"/>
            </a:endParaRPr>
          </a:p>
          <a:p>
            <a:pPr>
              <a:spcBef>
                <a:spcPts val="0"/>
              </a:spcBef>
              <a:spcAft>
                <a:spcPts val="0"/>
              </a:spcAft>
            </a:pPr>
            <a:r>
              <a:rPr lang="en-US" dirty="0" smtClean="0">
                <a:latin typeface="Times New Roman"/>
              </a:rPr>
              <a:t>Seal all returns in spaces where combustion appliances are located. </a:t>
            </a:r>
          </a:p>
          <a:p>
            <a:r>
              <a:rPr lang="en-US" dirty="0" smtClean="0">
                <a:latin typeface="Times New Roman"/>
              </a:rPr>
              <a:t>Ducts located in unconditioned spaces may leak to the outside and are therefore included in building shell measures. By the same token, a distribution system that uses building framing for supplies or returns must be sealed. </a:t>
            </a:r>
          </a:p>
          <a:p>
            <a:pPr marL="278813" indent="-278813"/>
            <a:r>
              <a:rPr lang="en-US" i="1" dirty="0" smtClean="0">
                <a:solidFill>
                  <a:schemeClr val="tx1">
                    <a:lumMod val="50000"/>
                    <a:lumOff val="50000"/>
                  </a:schemeClr>
                </a:solidFill>
                <a:latin typeface="Times New Roman"/>
              </a:rPr>
              <a:t>Q: What is an example of a return that uses a building cavity?</a:t>
            </a:r>
          </a:p>
          <a:p>
            <a:pPr marL="165449" indent="-165449"/>
            <a:r>
              <a:rPr lang="en-US" i="1" dirty="0" smtClean="0">
                <a:solidFill>
                  <a:schemeClr val="tx1">
                    <a:lumMod val="50000"/>
                    <a:lumOff val="50000"/>
                  </a:schemeClr>
                </a:solidFill>
                <a:latin typeface="Times New Roman"/>
              </a:rPr>
              <a:t>A: Metal panning on the underside of a basement sealing joist cavity that serves a return air plenum is often connected to a leaky exterior wall cavity. </a:t>
            </a:r>
          </a:p>
          <a:p>
            <a:pPr marL="279835">
              <a:buFontTx/>
              <a:buChar char="•"/>
            </a:pPr>
            <a:endParaRPr lang="en-US" dirty="0" smtClean="0">
              <a:ea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r>
              <a:rPr lang="en-US" dirty="0" smtClean="0">
                <a:latin typeface="Times New Roman"/>
              </a:rPr>
              <a:t>These are photos of air leakage locations.</a:t>
            </a:r>
          </a:p>
          <a:p>
            <a:pPr marL="441198" indent="-220599">
              <a:spcBef>
                <a:spcPts val="0"/>
              </a:spcBef>
              <a:spcAft>
                <a:spcPts val="0"/>
              </a:spcAft>
              <a:buFont typeface="Symbol" pitchFamily="18" charset="2"/>
              <a:buChar char="·"/>
            </a:pPr>
            <a:r>
              <a:rPr lang="en-US" dirty="0" smtClean="0">
                <a:latin typeface="Times New Roman"/>
              </a:rPr>
              <a:t>While investigating the attic space, the auditor should draw a simple sketch noting specific areas to seal and include it in the work order.  </a:t>
            </a:r>
          </a:p>
          <a:p>
            <a:pPr marL="441198" indent="-220599">
              <a:spcBef>
                <a:spcPts val="0"/>
              </a:spcBef>
              <a:spcAft>
                <a:spcPts val="0"/>
              </a:spcAft>
              <a:buFont typeface="Symbol" pitchFamily="18" charset="2"/>
              <a:buChar char="·"/>
            </a:pPr>
            <a:r>
              <a:rPr lang="en-US" dirty="0" smtClean="0">
                <a:latin typeface="Times New Roman"/>
              </a:rPr>
              <a:t>The auditor should specify that all bypasses must be sealed.  There may be some bypasses the weatherization installer will find that the auditor did not discover on the initial visit.  </a:t>
            </a:r>
          </a:p>
          <a:p>
            <a:endParaRPr lang="en-US" dirty="0"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9" name="Picture 28" descr="MobileHomes_shutterstock_1438967.jpg"/>
          <p:cNvPicPr>
            <a:picLocks noChangeAspect="1"/>
          </p:cNvPicPr>
          <p:nvPr userDrawn="1"/>
        </p:nvPicPr>
        <p:blipFill>
          <a:blip r:embed="rId2"/>
          <a:stretch>
            <a:fillRect/>
          </a:stretch>
        </p:blipFill>
        <p:spPr>
          <a:xfrm>
            <a:off x="0" y="0"/>
            <a:ext cx="9144000" cy="6096000"/>
          </a:xfrm>
          <a:prstGeom prst="rect">
            <a:avLst/>
          </a:prstGeom>
        </p:spPr>
      </p:pic>
      <p:sp>
        <p:nvSpPr>
          <p:cNvPr id="21" name="Rectangle 20"/>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userDrawn="1">
            <p:ph type="ctrTitle" hasCustomPrompt="1"/>
          </p:nvPr>
        </p:nvSpPr>
        <p:spPr>
          <a:xfrm>
            <a:off x="202680" y="147797"/>
            <a:ext cx="5626620" cy="603505"/>
          </a:xfrm>
          <a:prstGeom prst="rect">
            <a:avLst/>
          </a:prstGeom>
          <a:ln>
            <a:noFill/>
          </a:ln>
        </p:spPr>
        <p:txBody>
          <a:bodyPr lIns="0" rIns="0" anchor="ctr" anchorCtr="0">
            <a:normAutofit/>
          </a:bodyPr>
          <a:lstStyle>
            <a:lvl1pPr algn="l">
              <a:defRPr sz="1600">
                <a:ln>
                  <a:noFill/>
                </a:ln>
                <a:solidFill>
                  <a:schemeClr val="bg1"/>
                </a:solidFill>
                <a:latin typeface="Arial Narrow"/>
                <a:cs typeface="Arial Narrow"/>
              </a:defRPr>
            </a:lvl1pPr>
          </a:lstStyle>
          <a:p>
            <a:r>
              <a:rPr lang="en-US" dirty="0" smtClean="0"/>
              <a:t>WEATHERIZATION ASSISTANCE PROGRAM</a:t>
            </a:r>
            <a:endParaRPr lang="en-US" dirty="0"/>
          </a:p>
        </p:txBody>
      </p:sp>
      <p:sp>
        <p:nvSpPr>
          <p:cNvPr id="3" name="Subtitle 2"/>
          <p:cNvSpPr>
            <a:spLocks noGrp="1"/>
          </p:cNvSpPr>
          <p:nvPr userDrawn="1">
            <p:ph type="subTitle" idx="1" hasCustomPrompt="1"/>
          </p:nvPr>
        </p:nvSpPr>
        <p:spPr>
          <a:xfrm>
            <a:off x="163046" y="5253120"/>
            <a:ext cx="4382300" cy="1175040"/>
          </a:xfrm>
          <a:prstGeom prst="rect">
            <a:avLst/>
          </a:prstGeom>
        </p:spPr>
        <p:txBody>
          <a:bodyPr>
            <a:normAutofit/>
          </a:bodyPr>
          <a:lstStyle>
            <a:lvl1pPr marL="0" indent="0" algn="l">
              <a:buNone/>
              <a:defRPr sz="2400" b="1" i="0" baseline="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Mobile Homes Training</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userDrawn="1">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userDrawn="1">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August 2010</a:t>
            </a:r>
            <a:endParaRPr lang="en-US" dirty="0"/>
          </a:p>
        </p:txBody>
      </p:sp>
      <p:grpSp>
        <p:nvGrpSpPr>
          <p:cNvPr id="4" name="Group 21"/>
          <p:cNvGrpSpPr/>
          <p:nvPr userDrawn="1"/>
        </p:nvGrpSpPr>
        <p:grpSpPr>
          <a:xfrm flipH="1" flipV="1">
            <a:off x="0" y="921004"/>
            <a:ext cx="9144000" cy="54864"/>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3310128" y="8321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8321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7" name="Picture 26" descr="doe_logo_ppt.png"/>
          <p:cNvPicPr>
            <a:picLocks noChangeAspect="1"/>
          </p:cNvPicPr>
          <p:nvPr userDrawn="1"/>
        </p:nvPicPr>
        <p:blipFill>
          <a:blip r:embed="rId3"/>
          <a:stretch>
            <a:fillRect/>
          </a:stretch>
        </p:blipFill>
        <p:spPr>
          <a:xfrm>
            <a:off x="6121400" y="276225"/>
            <a:ext cx="2743200" cy="412750"/>
          </a:xfrm>
          <a:prstGeom prst="rect">
            <a:avLst/>
          </a:prstGeom>
        </p:spPr>
      </p:pic>
      <p:sp>
        <p:nvSpPr>
          <p:cNvPr id="20" name="Rectangle 19"/>
          <p:cNvSpPr/>
          <p:nvPr userDrawn="1"/>
        </p:nvSpPr>
        <p:spPr>
          <a:xfrm>
            <a:off x="4461933" y="4900769"/>
            <a:ext cx="4572000" cy="184666"/>
          </a:xfrm>
          <a:prstGeom prst="rect">
            <a:avLst/>
          </a:prstGeom>
        </p:spPr>
        <p:txBody>
          <a:bodyPr>
            <a:sp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r>
              <a:rPr kumimoji="0" lang="en-US" sz="600" b="0" i="0" u="none" strike="noStrike" kern="1200" cap="none" spc="0" normalizeH="0" baseline="0" noProof="0" dirty="0" smtClean="0">
                <a:ln>
                  <a:noFill/>
                </a:ln>
                <a:solidFill>
                  <a:srgbClr val="FFFFFF"/>
                </a:solidFill>
                <a:effectLst/>
                <a:uLnTx/>
                <a:uFillTx/>
                <a:latin typeface="+mn-lt"/>
                <a:ea typeface="+mn-ea"/>
                <a:cs typeface="Arial Narrow"/>
              </a:rPr>
              <a:t>Mobile Home Park, Shutterfly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324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427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427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330A3A8E-4F45-4280-BF8C-310E5780AE4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7B2FB737-DD56-4BEE-928C-59093B70B8F4}"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0"/>
            <a:ext cx="8229600" cy="5027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1DD70C2D-D066-4CE7-A62A-AC2F593246C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324600"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427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1636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389313"/>
            <a:ext cx="4038600" cy="1638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8AAB7C48-96A2-4268-8535-E1498492B72A}"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6455664"/>
            <a:ext cx="9144000" cy="40233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userDrawn="1"/>
        </p:nvSpPr>
        <p:spPr>
          <a:xfrm flipH="1">
            <a:off x="0" y="5093208"/>
            <a:ext cx="4572000" cy="1362456"/>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flipH="1">
            <a:off x="4572000" y="5093208"/>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flipH="1">
            <a:off x="5833872" y="5093208"/>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685800" y="3081845"/>
            <a:ext cx="7772400" cy="1020763"/>
          </a:xfrm>
        </p:spPr>
        <p:txBody>
          <a:bodyPr/>
          <a:lstStyle>
            <a:lvl1pPr>
              <a:defRPr>
                <a:solidFill>
                  <a:schemeClr val="tx1"/>
                </a:solidFill>
              </a:defRPr>
            </a:lvl1pPr>
          </a:lstStyle>
          <a:p>
            <a:r>
              <a:rPr lang="en-US" smtClean="0"/>
              <a:t>Click to edit Master title style</a:t>
            </a:r>
            <a:endParaRPr lang="en-US"/>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xfrm>
            <a:off x="8305800" y="6565900"/>
            <a:ext cx="533400" cy="304800"/>
          </a:xfrm>
          <a:prstGeom prst="rect">
            <a:avLst/>
          </a:prstGeom>
          <a:ln/>
        </p:spPr>
        <p:txBody>
          <a:bodyPr/>
          <a:lstStyle>
            <a:lvl1pPr>
              <a:defRPr/>
            </a:lvl1pPr>
          </a:lstStyle>
          <a:p>
            <a:pPr>
              <a:defRPr/>
            </a:pPr>
            <a:fld id="{BDE54F01-0888-4D6B-97AD-3FD965DD874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324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427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16367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389313"/>
            <a:ext cx="4038600" cy="1638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0" y="6611112"/>
            <a:ext cx="9144000" cy="24688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472966" y="0"/>
            <a:ext cx="5369034" cy="9017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5" name="Text Placeholder 14"/>
          <p:cNvSpPr>
            <a:spLocks noGrp="1"/>
          </p:cNvSpPr>
          <p:nvPr>
            <p:ph type="body" idx="1"/>
          </p:nvPr>
        </p:nvSpPr>
        <p:spPr>
          <a:xfrm>
            <a:off x="457200" y="1590675"/>
            <a:ext cx="8229600" cy="48029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 name="Group 20"/>
          <p:cNvGrpSpPr/>
          <p:nvPr/>
        </p:nvGrpSpPr>
        <p:grpSpPr>
          <a:xfrm flipH="1" flipV="1">
            <a:off x="0" y="921004"/>
            <a:ext cx="9144000" cy="182880"/>
            <a:chOff x="0" y="704088"/>
            <a:chExt cx="9144000" cy="182880"/>
          </a:xfrm>
        </p:grpSpPr>
        <p:sp>
          <p:nvSpPr>
            <p:cNvPr id="23" name="Rectangle 22"/>
            <p:cNvSpPr/>
            <p:nvPr userDrawn="1"/>
          </p:nvSpPr>
          <p:spPr>
            <a:xfrm>
              <a:off x="4572000" y="704089"/>
              <a:ext cx="4572000" cy="18287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userDrawn="1"/>
          </p:nvSpPr>
          <p:spPr>
            <a:xfrm>
              <a:off x="3310128" y="704088"/>
              <a:ext cx="1261872" cy="1828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0" y="704088"/>
              <a:ext cx="3310128" cy="18288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9" name="Picture 18" descr="doe_logo_ppt.png"/>
          <p:cNvPicPr>
            <a:picLocks noChangeAspect="1"/>
          </p:cNvPicPr>
          <p:nvPr/>
        </p:nvPicPr>
        <p:blipFill>
          <a:blip r:embed="rId15"/>
          <a:stretch>
            <a:fillRect/>
          </a:stretch>
        </p:blipFill>
        <p:spPr>
          <a:xfrm>
            <a:off x="6121400" y="276225"/>
            <a:ext cx="2743200" cy="412750"/>
          </a:xfrm>
          <a:prstGeom prst="rect">
            <a:avLst/>
          </a:prstGeom>
        </p:spPr>
      </p:pic>
      <p:sp>
        <p:nvSpPr>
          <p:cNvPr id="18" name="Text Placeholder 9"/>
          <p:cNvSpPr txBox="1">
            <a:spLocks/>
          </p:cNvSpPr>
          <p:nvPr userDrawn="1"/>
        </p:nvSpPr>
        <p:spPr>
          <a:xfrm>
            <a:off x="130175" y="6616700"/>
            <a:ext cx="7286625" cy="241300"/>
          </a:xfrm>
          <a:prstGeom prst="rect">
            <a:avLst/>
          </a:prstGeom>
        </p:spPr>
        <p:txBody>
          <a:bodyPr>
            <a:normAutofit/>
          </a:bodyPr>
          <a:lstStyle/>
          <a:p>
            <a:pPr marL="342900" indent="-342900" algn="l">
              <a:lnSpc>
                <a:spcPct val="90000"/>
              </a:lnSpc>
              <a:spcBef>
                <a:spcPct val="20000"/>
              </a:spcBef>
              <a:buFont typeface="Arial" charset="0"/>
              <a:buNone/>
              <a:defRPr/>
            </a:pPr>
            <a:fld id="{21ED3566-9B5E-4950-9FE9-36D69B3CDCE7}" type="slidenum">
              <a:rPr lang="en-US" sz="1000">
                <a:solidFill>
                  <a:schemeClr val="bg1"/>
                </a:solidFill>
                <a:cs typeface="Arial" charset="0"/>
              </a:rPr>
              <a:pPr marL="342900" indent="-342900" algn="l">
                <a:lnSpc>
                  <a:spcPct val="90000"/>
                </a:lnSpc>
                <a:spcBef>
                  <a:spcPct val="20000"/>
                </a:spcBef>
                <a:buFont typeface="Arial" charset="0"/>
                <a:buNone/>
                <a:defRPr/>
              </a:pPr>
              <a:t>‹#›</a:t>
            </a:fld>
            <a:r>
              <a:rPr lang="en-US" sz="1000" dirty="0">
                <a:solidFill>
                  <a:schemeClr val="bg1"/>
                </a:solidFill>
                <a:cs typeface="Arial" charset="0"/>
              </a:rPr>
              <a:t> | WEATHERIZATION ASSISTANCE PROGRAM STANDARDIZED CURRICULUM </a:t>
            </a:r>
            <a:r>
              <a:rPr lang="en-US" sz="1000" dirty="0" smtClean="0">
                <a:solidFill>
                  <a:schemeClr val="bg1"/>
                </a:solidFill>
                <a:cs typeface="Arial" charset="0"/>
              </a:rPr>
              <a:t>– December 2012</a:t>
            </a:r>
            <a:endParaRPr lang="en-US" sz="1000" dirty="0">
              <a:solidFill>
                <a:schemeClr val="bg1"/>
              </a:solidFill>
              <a:cs typeface="Arial" charset="0"/>
            </a:endParaRPr>
          </a:p>
        </p:txBody>
      </p:sp>
      <p:sp>
        <p:nvSpPr>
          <p:cNvPr id="22" name="Text Placeholder 9"/>
          <p:cNvSpPr txBox="1">
            <a:spLocks/>
          </p:cNvSpPr>
          <p:nvPr userDrawn="1"/>
        </p:nvSpPr>
        <p:spPr>
          <a:xfrm>
            <a:off x="5476875" y="6616700"/>
            <a:ext cx="3667125" cy="241300"/>
          </a:xfrm>
          <a:prstGeom prst="rect">
            <a:avLst/>
          </a:prstGeom>
        </p:spPr>
        <p:txBody>
          <a:bodyPr>
            <a:normAutofit/>
          </a:bodyPr>
          <a:lstStyle/>
          <a:p>
            <a:pPr marL="342900" indent="-342900" algn="r">
              <a:lnSpc>
                <a:spcPct val="90000"/>
              </a:lnSpc>
              <a:spcBef>
                <a:spcPct val="20000"/>
              </a:spcBef>
              <a:buFont typeface="Arial" charset="0"/>
              <a:buNone/>
              <a:defRPr/>
            </a:pPr>
            <a:r>
              <a:rPr lang="en-US" sz="1000" dirty="0">
                <a:solidFill>
                  <a:schemeClr val="bg1"/>
                </a:solidFill>
                <a:cs typeface="Arial" charset="0"/>
              </a:rPr>
              <a:t>eere.energy.gov</a:t>
            </a:r>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l" defTabSz="457200" rtl="0" eaLnBrk="1" latinLnBrk="0" hangingPunct="1">
        <a:lnSpc>
          <a:spcPts val="2800"/>
        </a:lnSpc>
        <a:spcBef>
          <a:spcPct val="0"/>
        </a:spcBef>
        <a:buNone/>
        <a:defRPr sz="2600" kern="1200" spc="100">
          <a:solidFill>
            <a:srgbClr val="FFFFFF"/>
          </a:solidFill>
          <a:latin typeface="+mj-lt"/>
          <a:ea typeface="+mj-ea"/>
          <a:cs typeface="+mj-cs"/>
        </a:defRPr>
      </a:lvl1pPr>
    </p:titleStyle>
    <p:bodyStyle>
      <a:lvl1pPr marL="342900" indent="-342900" algn="l" defTabSz="457200" rtl="0" eaLnBrk="1" latinLnBrk="0" hangingPunct="1">
        <a:spcBef>
          <a:spcPts val="600"/>
        </a:spcBef>
        <a:spcAft>
          <a:spcPts val="600"/>
        </a:spcAft>
        <a:buFont typeface="Arial"/>
        <a:buChar char="•"/>
        <a:defRPr sz="2400" kern="1200">
          <a:solidFill>
            <a:srgbClr val="333333"/>
          </a:solidFill>
          <a:latin typeface="+mn-lt"/>
          <a:ea typeface="+mn-ea"/>
          <a:cs typeface="+mn-cs"/>
        </a:defRPr>
      </a:lvl1pPr>
      <a:lvl2pPr marL="742950" indent="-285750" algn="l" defTabSz="457200" rtl="0" eaLnBrk="1" latinLnBrk="0" hangingPunct="1">
        <a:spcBef>
          <a:spcPts val="600"/>
        </a:spcBef>
        <a:spcAft>
          <a:spcPts val="600"/>
        </a:spcAft>
        <a:buFont typeface="Arial"/>
        <a:buChar char="–"/>
        <a:defRPr sz="2000" kern="1200">
          <a:solidFill>
            <a:srgbClr val="333333"/>
          </a:solidFill>
          <a:latin typeface="+mn-lt"/>
          <a:ea typeface="+mn-ea"/>
          <a:cs typeface="+mn-cs"/>
        </a:defRPr>
      </a:lvl2pPr>
      <a:lvl3pPr marL="1143000" indent="-228600" algn="l" defTabSz="457200" rtl="0" eaLnBrk="1" latinLnBrk="0" hangingPunct="1">
        <a:spcBef>
          <a:spcPts val="600"/>
        </a:spcBef>
        <a:spcAft>
          <a:spcPts val="600"/>
        </a:spcAft>
        <a:buFont typeface="Arial"/>
        <a:buChar char="•"/>
        <a:defRPr sz="1800" kern="1200">
          <a:solidFill>
            <a:srgbClr val="333333"/>
          </a:solidFill>
          <a:latin typeface="+mn-lt"/>
          <a:ea typeface="+mn-ea"/>
          <a:cs typeface="+mn-cs"/>
        </a:defRPr>
      </a:lvl3pPr>
      <a:lvl4pPr marL="1600200" indent="-228600" algn="l" defTabSz="457200" rtl="0" eaLnBrk="1" latinLnBrk="0" hangingPunct="1">
        <a:spcBef>
          <a:spcPts val="600"/>
        </a:spcBef>
        <a:spcAft>
          <a:spcPts val="600"/>
        </a:spcAft>
        <a:buFont typeface="Arial"/>
        <a:buChar char="–"/>
        <a:defRPr sz="1800" kern="1200">
          <a:solidFill>
            <a:srgbClr val="333333"/>
          </a:solidFill>
          <a:latin typeface="+mn-lt"/>
          <a:ea typeface="+mn-ea"/>
          <a:cs typeface="+mn-cs"/>
        </a:defRPr>
      </a:lvl4pPr>
      <a:lvl5pPr marL="2057400" indent="-228600" algn="l" defTabSz="457200" rtl="0" eaLnBrk="1" latinLnBrk="0" hangingPunct="1">
        <a:spcBef>
          <a:spcPts val="600"/>
        </a:spcBef>
        <a:spcAft>
          <a:spcPts val="600"/>
        </a:spcAft>
        <a:buFont typeface="Arial"/>
        <a:buChar char="»"/>
        <a:defRPr sz="1800"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47.jpeg"/></Relationships>
</file>

<file path=ppt/slides/_rels/slide3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9.jpeg"/></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53.jpeg"/><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56.jpeg"/></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9.xml"/><Relationship Id="rId1" Type="http://schemas.openxmlformats.org/officeDocument/2006/relationships/slideLayout" Target="../slideLayouts/slideLayout11.xml"/><Relationship Id="rId4" Type="http://schemas.openxmlformats.org/officeDocument/2006/relationships/image" Target="../media/image63.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3.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ctrTitle"/>
          </p:nvPr>
        </p:nvSpPr>
        <p:spPr>
          <a:xfrm>
            <a:off x="2286000" y="3124200"/>
            <a:ext cx="6858000" cy="1295400"/>
          </a:xfrm>
        </p:spPr>
        <p:txBody>
          <a:bodyPr>
            <a:normAutofit fontScale="90000"/>
          </a:bodyPr>
          <a:lstStyle/>
          <a:p>
            <a:pPr eaLnBrk="1" hangingPunct="1">
              <a:lnSpc>
                <a:spcPct val="100000"/>
              </a:lnSpc>
              <a:spcBef>
                <a:spcPts val="3000"/>
              </a:spcBef>
              <a:spcAft>
                <a:spcPts val="2400"/>
              </a:spcAft>
              <a:defRPr/>
            </a:pPr>
            <a:r>
              <a:rPr lang="en-US" sz="4000" dirty="0" smtClean="0">
                <a:solidFill>
                  <a:srgbClr val="11007C"/>
                </a:solidFill>
              </a:rPr>
              <a:t>Building Shell </a:t>
            </a:r>
            <a:br>
              <a:rPr lang="en-US" sz="4000" dirty="0" smtClean="0">
                <a:solidFill>
                  <a:srgbClr val="11007C"/>
                </a:solidFill>
              </a:rPr>
            </a:br>
            <a:r>
              <a:rPr lang="en-US" sz="4000" dirty="0" smtClean="0">
                <a:solidFill>
                  <a:srgbClr val="11007C"/>
                </a:solidFill>
              </a:rPr>
              <a:t>Retrofit Strategies</a:t>
            </a:r>
          </a:p>
        </p:txBody>
      </p:sp>
      <p:sp>
        <p:nvSpPr>
          <p:cNvPr id="4099" name="Rectangle 3"/>
          <p:cNvSpPr>
            <a:spLocks noGrp="1" noChangeArrowheads="1"/>
          </p:cNvSpPr>
          <p:nvPr>
            <p:ph type="subTitle" idx="1"/>
          </p:nvPr>
        </p:nvSpPr>
        <p:spPr>
          <a:xfrm>
            <a:off x="2286000" y="2743200"/>
            <a:ext cx="6400800" cy="457200"/>
          </a:xfrm>
        </p:spPr>
        <p:txBody>
          <a:bodyPr/>
          <a:lstStyle/>
          <a:p>
            <a:r>
              <a:rPr lang="en-US" dirty="0" smtClean="0">
                <a:solidFill>
                  <a:schemeClr val="folHlink"/>
                </a:solidFill>
                <a:ea typeface="ＭＳ Ｐゴシック" charset="-128"/>
              </a:rPr>
              <a:t>WEATHERIZATION ENERGY AUDITOR SINGLE FAMILY</a:t>
            </a:r>
          </a:p>
          <a:p>
            <a:pPr eaLnBrk="1" hangingPunct="1"/>
            <a:endParaRPr lang="en-US" dirty="0" smtClean="0">
              <a:solidFill>
                <a:srgbClr val="97999C"/>
              </a:solidFill>
            </a:endParaRPr>
          </a:p>
        </p:txBody>
      </p:sp>
      <p:cxnSp>
        <p:nvCxnSpPr>
          <p:cNvPr id="4100" name="Straight Connector 6"/>
          <p:cNvCxnSpPr>
            <a:cxnSpLocks noChangeShapeType="1"/>
          </p:cNvCxnSpPr>
          <p:nvPr/>
        </p:nvCxnSpPr>
        <p:spPr bwMode="auto">
          <a:xfrm>
            <a:off x="2362200" y="3124200"/>
            <a:ext cx="6324600" cy="1588"/>
          </a:xfrm>
          <a:prstGeom prst="line">
            <a:avLst/>
          </a:prstGeom>
          <a:noFill/>
          <a:ln w="3175">
            <a:solidFill>
              <a:srgbClr val="528FBA"/>
            </a:solidFill>
            <a:round/>
            <a:headEnd/>
            <a:tailEnd/>
          </a:ln>
        </p:spPr>
      </p:cxnSp>
      <p:sp>
        <p:nvSpPr>
          <p:cNvPr id="4101" name="TextBox 8"/>
          <p:cNvSpPr txBox="1">
            <a:spLocks noChangeArrowheads="1"/>
          </p:cNvSpPr>
          <p:nvPr/>
        </p:nvSpPr>
        <p:spPr bwMode="auto">
          <a:xfrm>
            <a:off x="457200" y="6553200"/>
            <a:ext cx="5486400" cy="230188"/>
          </a:xfrm>
          <a:prstGeom prst="rect">
            <a:avLst/>
          </a:prstGeom>
          <a:noFill/>
          <a:ln w="9525">
            <a:noFill/>
            <a:miter lim="800000"/>
            <a:headEnd/>
            <a:tailEnd/>
          </a:ln>
        </p:spPr>
        <p:txBody>
          <a:bodyPr>
            <a:spAutoFit/>
          </a:bodyPr>
          <a:lstStyle/>
          <a:p>
            <a:pPr algn="l"/>
            <a:r>
              <a:rPr lang="en-US" sz="900" dirty="0">
                <a:solidFill>
                  <a:schemeClr val="bg1"/>
                </a:solidFill>
              </a:rPr>
              <a:t>WEATHERIZATION ASSISTANCE PROGRAM STANDARDIZED CURRICULUM – </a:t>
            </a:r>
            <a:r>
              <a:rPr lang="en-US" sz="900" dirty="0" smtClean="0">
                <a:solidFill>
                  <a:schemeClr val="bg1"/>
                </a:solidFill>
              </a:rPr>
              <a:t> December 2012</a:t>
            </a:r>
            <a:endParaRPr lang="en-US" sz="900" dirty="0">
              <a:solidFill>
                <a:schemeClr val="bg1"/>
              </a:solidFill>
            </a:endParaRPr>
          </a:p>
        </p:txBody>
      </p:sp>
      <p:pic>
        <p:nvPicPr>
          <p:cNvPr id="4102" name="Picture 8" descr="Weatheization works logo"/>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09600" y="2057400"/>
            <a:ext cx="1565275" cy="205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descr="Drawing of Scuttle Hole Cover."/>
          <p:cNvPicPr>
            <a:picLocks noChangeAspect="1"/>
          </p:cNvPicPr>
          <p:nvPr/>
        </p:nvPicPr>
        <p:blipFill>
          <a:blip r:embed="rId3"/>
          <a:srcRect/>
          <a:stretch>
            <a:fillRect/>
          </a:stretch>
        </p:blipFill>
        <p:spPr bwMode="auto">
          <a:xfrm>
            <a:off x="228600" y="3124200"/>
            <a:ext cx="4368800" cy="2530475"/>
          </a:xfrm>
          <a:prstGeom prst="rect">
            <a:avLst/>
          </a:prstGeom>
          <a:noFill/>
          <a:ln w="9525">
            <a:noFill/>
            <a:miter lim="800000"/>
            <a:headEnd/>
            <a:tailEnd/>
          </a:ln>
        </p:spPr>
      </p:pic>
      <p:pic>
        <p:nvPicPr>
          <p:cNvPr id="13315" name="Picture 11" descr="Drawing of Pull-down Attic Stairs."/>
          <p:cNvPicPr>
            <a:picLocks noChangeAspect="1"/>
          </p:cNvPicPr>
          <p:nvPr/>
        </p:nvPicPr>
        <p:blipFill>
          <a:blip r:embed="rId4"/>
          <a:srcRect/>
          <a:stretch>
            <a:fillRect/>
          </a:stretch>
        </p:blipFill>
        <p:spPr bwMode="auto">
          <a:xfrm>
            <a:off x="4419600" y="2438400"/>
            <a:ext cx="4614863" cy="3125788"/>
          </a:xfrm>
          <a:prstGeom prst="rect">
            <a:avLst/>
          </a:prstGeom>
          <a:noFill/>
          <a:ln w="9525">
            <a:noFill/>
            <a:miter lim="800000"/>
            <a:headEnd/>
            <a:tailEnd/>
          </a:ln>
        </p:spPr>
      </p:pic>
      <p:sp>
        <p:nvSpPr>
          <p:cNvPr id="13316" name="Rectangle 2"/>
          <p:cNvSpPr>
            <a:spLocks noChangeArrowheads="1"/>
          </p:cNvSpPr>
          <p:nvPr/>
        </p:nvSpPr>
        <p:spPr bwMode="auto">
          <a:xfrm>
            <a:off x="533400" y="0"/>
            <a:ext cx="6248400" cy="838200"/>
          </a:xfrm>
          <a:prstGeom prst="rect">
            <a:avLst/>
          </a:prstGeom>
          <a:noFill/>
          <a:ln w="9525">
            <a:noFill/>
            <a:miter lim="800000"/>
            <a:headEnd/>
            <a:tailEnd/>
          </a:ln>
        </p:spPr>
        <p:txBody>
          <a:bodyPr lIns="0" tIns="0" rIns="0" bIns="0" anchor="ctr"/>
          <a:lstStyle/>
          <a:p>
            <a:pPr algn="l" eaLnBrk="0" hangingPunct="0"/>
            <a:r>
              <a:rPr lang="en-US" sz="2600" b="0" spc="100" dirty="0">
                <a:solidFill>
                  <a:schemeClr val="bg1"/>
                </a:solidFill>
              </a:rPr>
              <a:t>Attic Specifications</a:t>
            </a:r>
          </a:p>
        </p:txBody>
      </p:sp>
      <p:sp>
        <p:nvSpPr>
          <p:cNvPr id="13317" name="TextBox 15"/>
          <p:cNvSpPr txBox="1">
            <a:spLocks noChangeArrowheads="1"/>
          </p:cNvSpPr>
          <p:nvPr/>
        </p:nvSpPr>
        <p:spPr bwMode="auto">
          <a:xfrm>
            <a:off x="1670336" y="6184900"/>
            <a:ext cx="5817618" cy="230832"/>
          </a:xfrm>
          <a:prstGeom prst="rect">
            <a:avLst/>
          </a:prstGeom>
          <a:noFill/>
          <a:ln w="9525">
            <a:noFill/>
            <a:miter lim="800000"/>
            <a:headEnd/>
            <a:tailEnd/>
          </a:ln>
        </p:spPr>
        <p:txBody>
          <a:bodyPr wrap="none">
            <a:spAutoFit/>
          </a:bodyPr>
          <a:lstStyle/>
          <a:p>
            <a:r>
              <a:rPr lang="en-US" sz="900" b="0" i="1" dirty="0">
                <a:solidFill>
                  <a:srgbClr val="404040"/>
                </a:solidFill>
              </a:rPr>
              <a:t>Graphics </a:t>
            </a:r>
            <a:r>
              <a:rPr lang="en-US" sz="900" b="0" i="1" dirty="0" smtClean="0">
                <a:solidFill>
                  <a:srgbClr val="404040"/>
                </a:solidFill>
              </a:rPr>
              <a:t>courtesy of  </a:t>
            </a:r>
            <a:r>
              <a:rPr lang="en-US" sz="900" b="0" i="1" dirty="0">
                <a:solidFill>
                  <a:srgbClr val="404040"/>
                </a:solidFill>
              </a:rPr>
              <a:t>http://www.energysavers.gov/your_home/insulation_airsealing/index.cfm/mytopic=11400</a:t>
            </a:r>
          </a:p>
        </p:txBody>
      </p:sp>
      <p:sp>
        <p:nvSpPr>
          <p:cNvPr id="13318" name="TextBox 17"/>
          <p:cNvSpPr txBox="1">
            <a:spLocks noChangeArrowheads="1"/>
          </p:cNvSpPr>
          <p:nvPr/>
        </p:nvSpPr>
        <p:spPr bwMode="auto">
          <a:xfrm>
            <a:off x="695325" y="1371600"/>
            <a:ext cx="7839075" cy="461665"/>
          </a:xfrm>
          <a:prstGeom prst="rect">
            <a:avLst/>
          </a:prstGeom>
          <a:noFill/>
          <a:ln w="9525">
            <a:noFill/>
            <a:miter lim="800000"/>
            <a:headEnd/>
            <a:tailEnd/>
          </a:ln>
        </p:spPr>
        <p:txBody>
          <a:bodyPr>
            <a:spAutoFit/>
          </a:bodyPr>
          <a:lstStyle/>
          <a:p>
            <a:r>
              <a:rPr lang="en-US" sz="2400" b="0" dirty="0"/>
              <a:t>Insulate hatches. Note insulation dams.</a:t>
            </a:r>
          </a:p>
        </p:txBody>
      </p:sp>
      <p:sp>
        <p:nvSpPr>
          <p:cNvPr id="13320" name="TextBox 17"/>
          <p:cNvSpPr txBox="1">
            <a:spLocks noChangeArrowheads="1"/>
          </p:cNvSpPr>
          <p:nvPr/>
        </p:nvSpPr>
        <p:spPr bwMode="auto">
          <a:xfrm>
            <a:off x="1094361" y="2209800"/>
            <a:ext cx="2967479" cy="492443"/>
          </a:xfrm>
          <a:prstGeom prst="rect">
            <a:avLst/>
          </a:prstGeom>
          <a:noFill/>
          <a:ln w="9525">
            <a:noFill/>
            <a:miter lim="800000"/>
            <a:headEnd/>
            <a:tailEnd/>
          </a:ln>
        </p:spPr>
        <p:txBody>
          <a:bodyPr wrap="none">
            <a:spAutoFit/>
          </a:bodyPr>
          <a:lstStyle/>
          <a:p>
            <a:r>
              <a:rPr lang="en-US" sz="2600" b="0" dirty="0">
                <a:solidFill>
                  <a:srgbClr val="0A006A"/>
                </a:solidFill>
              </a:rPr>
              <a:t>Scuttle Hole Cover</a:t>
            </a:r>
          </a:p>
        </p:txBody>
      </p:sp>
      <p:sp>
        <p:nvSpPr>
          <p:cNvPr id="13321" name="TextBox 17"/>
          <p:cNvSpPr txBox="1">
            <a:spLocks noChangeArrowheads="1"/>
          </p:cNvSpPr>
          <p:nvPr/>
        </p:nvSpPr>
        <p:spPr bwMode="auto">
          <a:xfrm>
            <a:off x="5264727" y="2209800"/>
            <a:ext cx="3373872" cy="492443"/>
          </a:xfrm>
          <a:prstGeom prst="rect">
            <a:avLst/>
          </a:prstGeom>
          <a:noFill/>
          <a:ln w="9525">
            <a:noFill/>
            <a:miter lim="800000"/>
            <a:headEnd/>
            <a:tailEnd/>
          </a:ln>
        </p:spPr>
        <p:txBody>
          <a:bodyPr wrap="none">
            <a:spAutoFit/>
          </a:bodyPr>
          <a:lstStyle/>
          <a:p>
            <a:r>
              <a:rPr lang="en-US" sz="2600" b="0" dirty="0">
                <a:solidFill>
                  <a:srgbClr val="0A006A"/>
                </a:solidFill>
              </a:rPr>
              <a:t>Pull-Down Attic Stairs</a:t>
            </a:r>
          </a:p>
        </p:txBody>
      </p:sp>
      <p:sp>
        <p:nvSpPr>
          <p:cNvPr id="11"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457200" y="0"/>
            <a:ext cx="6324600" cy="838200"/>
          </a:xfrm>
          <a:prstGeom prst="rect">
            <a:avLst/>
          </a:prstGeom>
          <a:noFill/>
          <a:ln w="9525">
            <a:noFill/>
            <a:miter lim="800000"/>
            <a:headEnd/>
            <a:tailEnd/>
          </a:ln>
        </p:spPr>
        <p:txBody>
          <a:bodyPr lIns="0" tIns="0" rIns="0" bIns="0" anchor="ctr"/>
          <a:lstStyle/>
          <a:p>
            <a:pPr algn="l" eaLnBrk="0" hangingPunct="0"/>
            <a:r>
              <a:rPr lang="en-US" sz="2600" b="0" spc="100" dirty="0">
                <a:solidFill>
                  <a:schemeClr val="bg1"/>
                </a:solidFill>
              </a:rPr>
              <a:t>Attic Specifications – Open Joist </a:t>
            </a:r>
          </a:p>
        </p:txBody>
      </p:sp>
      <p:sp>
        <p:nvSpPr>
          <p:cNvPr id="14339" name="Rectangle 4"/>
          <p:cNvSpPr>
            <a:spLocks noGrp="1" noChangeArrowheads="1"/>
          </p:cNvSpPr>
          <p:nvPr>
            <p:ph type="body" sz="half" idx="1"/>
          </p:nvPr>
        </p:nvSpPr>
        <p:spPr>
          <a:xfrm>
            <a:off x="457200" y="1295400"/>
            <a:ext cx="8305800" cy="1295400"/>
          </a:xfrm>
        </p:spPr>
        <p:txBody>
          <a:bodyPr>
            <a:normAutofit/>
          </a:bodyPr>
          <a:lstStyle/>
          <a:p>
            <a:pPr marL="0" indent="0" algn="ctr">
              <a:buFontTx/>
              <a:buNone/>
            </a:pPr>
            <a:r>
              <a:rPr lang="en-US" sz="2600" dirty="0" smtClean="0">
                <a:solidFill>
                  <a:srgbClr val="0A006A"/>
                </a:solidFill>
              </a:rPr>
              <a:t>Insulate to cost-effective levels </a:t>
            </a:r>
            <a:br>
              <a:rPr lang="en-US" sz="2600" dirty="0" smtClean="0">
                <a:solidFill>
                  <a:srgbClr val="0A006A"/>
                </a:solidFill>
              </a:rPr>
            </a:br>
            <a:r>
              <a:rPr lang="en-US" sz="2600" dirty="0" smtClean="0">
                <a:solidFill>
                  <a:srgbClr val="0A006A"/>
                </a:solidFill>
              </a:rPr>
              <a:t>with loose-fill insulation.</a:t>
            </a:r>
          </a:p>
          <a:p>
            <a:pPr marL="0" indent="0" algn="ctr">
              <a:buFontTx/>
              <a:buNone/>
            </a:pPr>
            <a:endParaRPr lang="en-US" sz="2600" dirty="0" smtClean="0"/>
          </a:p>
        </p:txBody>
      </p:sp>
      <p:pic>
        <p:nvPicPr>
          <p:cNvPr id="7" name="Picture Placeholder 7" descr="Photo of attic with loose insulation treatment."/>
          <p:cNvPicPr>
            <a:picLocks noChangeAspect="1"/>
          </p:cNvPicPr>
          <p:nvPr/>
        </p:nvPicPr>
        <p:blipFill>
          <a:blip r:embed="rId3" cstate="email"/>
          <a:srcRect/>
          <a:stretch>
            <a:fillRect/>
          </a:stretch>
        </p:blipFill>
        <p:spPr bwMode="auto">
          <a:xfrm>
            <a:off x="1905000" y="2362200"/>
            <a:ext cx="5316279"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
        <p:nvSpPr>
          <p:cNvPr id="6" name="Rectangle 5"/>
          <p:cNvSpPr>
            <a:spLocks noChangeArrowheads="1"/>
          </p:cNvSpPr>
          <p:nvPr/>
        </p:nvSpPr>
        <p:spPr bwMode="auto">
          <a:xfrm>
            <a:off x="3962400" y="5867400"/>
            <a:ext cx="3200400"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cs typeface="Arial" charset="0"/>
              </a:rPr>
              <a:t>Photo courtesy of the U.S. </a:t>
            </a:r>
            <a:r>
              <a:rPr lang="en-US" sz="900" i="1" dirty="0">
                <a:cs typeface="Arial" charset="0"/>
              </a:rPr>
              <a:t>Department of Energy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title"/>
          </p:nvPr>
        </p:nvSpPr>
        <p:spPr/>
        <p:txBody>
          <a:bodyPr/>
          <a:lstStyle/>
          <a:p>
            <a:r>
              <a:rPr lang="en-US" dirty="0" smtClean="0"/>
              <a:t>Cost-Effective Insulation Levels</a:t>
            </a:r>
          </a:p>
        </p:txBody>
      </p:sp>
      <p:pic>
        <p:nvPicPr>
          <p:cNvPr id="15364" name="Picture 6" descr="Table graphic displaying the cost-effective insulation levels."/>
          <p:cNvPicPr>
            <a:picLocks noChangeAspect="1" noChangeArrowheads="1"/>
          </p:cNvPicPr>
          <p:nvPr/>
        </p:nvPicPr>
        <p:blipFill>
          <a:blip r:embed="rId3"/>
          <a:srcRect/>
          <a:stretch>
            <a:fillRect/>
          </a:stretch>
        </p:blipFill>
        <p:spPr bwMode="auto">
          <a:xfrm>
            <a:off x="1752600" y="1303338"/>
            <a:ext cx="5638800" cy="5021262"/>
          </a:xfrm>
          <a:prstGeom prst="rect">
            <a:avLst/>
          </a:prstGeom>
          <a:noFill/>
          <a:ln w="9525">
            <a:noFill/>
            <a:round/>
            <a:headEnd/>
            <a:tailEnd/>
          </a:ln>
        </p:spPr>
      </p:pic>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2" descr="Cutaway graphic of heat escaping through residential roof."/>
          <p:cNvPicPr>
            <a:picLocks noChangeAspect="1"/>
          </p:cNvPicPr>
          <p:nvPr/>
        </p:nvPicPr>
        <p:blipFill>
          <a:blip r:embed="rId3"/>
          <a:srcRect/>
          <a:stretch>
            <a:fillRect/>
          </a:stretch>
        </p:blipFill>
        <p:spPr bwMode="auto">
          <a:xfrm>
            <a:off x="0" y="1371600"/>
            <a:ext cx="9144000" cy="5181600"/>
          </a:xfrm>
          <a:prstGeom prst="rect">
            <a:avLst/>
          </a:prstGeom>
          <a:noFill/>
          <a:ln w="9525">
            <a:noFill/>
            <a:miter lim="800000"/>
            <a:headEnd/>
            <a:tailEnd/>
          </a:ln>
        </p:spPr>
      </p:pic>
      <p:sp>
        <p:nvSpPr>
          <p:cNvPr id="16387" name="Rectangle 7"/>
          <p:cNvSpPr>
            <a:spLocks/>
          </p:cNvSpPr>
          <p:nvPr/>
        </p:nvSpPr>
        <p:spPr bwMode="auto">
          <a:xfrm>
            <a:off x="1019175" y="2030413"/>
            <a:ext cx="7146925" cy="946150"/>
          </a:xfrm>
          <a:prstGeom prst="rect">
            <a:avLst/>
          </a:prstGeom>
          <a:noFill/>
          <a:ln w="12700">
            <a:noFill/>
            <a:miter lim="800000"/>
            <a:headEnd/>
            <a:tailEnd/>
          </a:ln>
        </p:spPr>
        <p:txBody>
          <a:bodyPr lIns="0" tIns="0" rIns="0" bIns="0"/>
          <a:lstStyle/>
          <a:p>
            <a:endParaRPr lang="en-US" dirty="0"/>
          </a:p>
        </p:txBody>
      </p:sp>
      <p:sp>
        <p:nvSpPr>
          <p:cNvPr id="16388" name="Title 9"/>
          <p:cNvSpPr>
            <a:spLocks noGrp="1"/>
          </p:cNvSpPr>
          <p:nvPr>
            <p:ph type="title"/>
          </p:nvPr>
        </p:nvSpPr>
        <p:spPr/>
        <p:txBody>
          <a:bodyPr/>
          <a:lstStyle/>
          <a:p>
            <a:r>
              <a:rPr lang="en-US" dirty="0" smtClean="0"/>
              <a:t>Not Enough Insulation</a:t>
            </a:r>
          </a:p>
        </p:txBody>
      </p:sp>
      <p:pic>
        <p:nvPicPr>
          <p:cNvPr id="16390" name="Picture 13" descr="123_NoInsulation_Arrows.png"/>
          <p:cNvPicPr>
            <a:picLocks noChangeAspect="1"/>
          </p:cNvPicPr>
          <p:nvPr/>
        </p:nvPicPr>
        <p:blipFill>
          <a:blip r:embed="rId4"/>
          <a:srcRect/>
          <a:stretch>
            <a:fillRect/>
          </a:stretch>
        </p:blipFill>
        <p:spPr bwMode="auto">
          <a:xfrm>
            <a:off x="685800" y="1066800"/>
            <a:ext cx="6019800" cy="2406650"/>
          </a:xfrm>
          <a:prstGeom prst="rect">
            <a:avLst/>
          </a:prstGeom>
          <a:noFill/>
          <a:ln w="9525">
            <a:noFill/>
            <a:miter lim="800000"/>
            <a:headEnd/>
            <a:tailEnd/>
          </a:ln>
        </p:spPr>
      </p:pic>
      <p:grpSp>
        <p:nvGrpSpPr>
          <p:cNvPr id="16391" name="Group 15" descr="Photo of woman in winter gear."/>
          <p:cNvGrpSpPr>
            <a:grpSpLocks/>
          </p:cNvGrpSpPr>
          <p:nvPr/>
        </p:nvGrpSpPr>
        <p:grpSpPr bwMode="auto">
          <a:xfrm>
            <a:off x="5715000" y="2667000"/>
            <a:ext cx="3124200" cy="3124200"/>
            <a:chOff x="5791200" y="2514600"/>
            <a:chExt cx="3124200" cy="3124200"/>
          </a:xfrm>
        </p:grpSpPr>
        <p:sp>
          <p:nvSpPr>
            <p:cNvPr id="15" name="Oval Callout 14"/>
            <p:cNvSpPr>
              <a:spLocks noChangeArrowheads="1"/>
            </p:cNvSpPr>
            <p:nvPr/>
          </p:nvSpPr>
          <p:spPr bwMode="auto">
            <a:xfrm>
              <a:off x="5791200" y="2514600"/>
              <a:ext cx="3124200" cy="3124200"/>
            </a:xfrm>
            <a:prstGeom prst="wedgeEllipseCallout">
              <a:avLst>
                <a:gd name="adj1" fmla="val -84250"/>
                <a:gd name="adj2" fmla="val 171"/>
              </a:avLst>
            </a:prstGeom>
            <a:solidFill>
              <a:srgbClr val="000066"/>
            </a:solidFill>
            <a:ln w="9525">
              <a:solidFill>
                <a:schemeClr val="tx1"/>
              </a:solidFill>
              <a:round/>
              <a:headEnd/>
              <a:tailEnd/>
            </a:ln>
            <a:effectLst>
              <a:outerShdw dist="38100" dir="2700000" rotWithShape="0">
                <a:srgbClr val="808080">
                  <a:alpha val="42999"/>
                </a:srgbClr>
              </a:outerShdw>
            </a:effectLst>
          </p:spPr>
          <p:txBody>
            <a:bodyPr/>
            <a:lstStyle/>
            <a:p>
              <a:pPr>
                <a:defRPr/>
              </a:pPr>
              <a:endParaRPr lang="en-US" dirty="0">
                <a:latin typeface="Arial" pitchFamily="-109" charset="0"/>
                <a:ea typeface="ＭＳ Ｐゴシック" pitchFamily="26" charset="-128"/>
              </a:endParaRPr>
            </a:p>
          </p:txBody>
        </p:sp>
        <p:pic>
          <p:nvPicPr>
            <p:cNvPr id="7" name="Picture 6" descr="iStock_000007682158Small.jpg"/>
            <p:cNvPicPr>
              <a:picLocks noChangeAspect="1"/>
            </p:cNvPicPr>
            <p:nvPr/>
          </p:nvPicPr>
          <p:blipFill>
            <a:blip r:embed="rId5" cstate="email"/>
            <a:srcRect/>
            <a:stretch>
              <a:fillRect/>
            </a:stretch>
          </p:blipFill>
          <p:spPr>
            <a:xfrm>
              <a:off x="5943600" y="2667000"/>
              <a:ext cx="2819400" cy="2830263"/>
            </a:xfrm>
            <a:prstGeom prst="ellipse">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1"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
        <p:nvSpPr>
          <p:cNvPr id="2" name="Rectangle 1"/>
          <p:cNvSpPr/>
          <p:nvPr/>
        </p:nvSpPr>
        <p:spPr>
          <a:xfrm>
            <a:off x="5288228" y="6096000"/>
            <a:ext cx="3550972" cy="230832"/>
          </a:xfrm>
          <a:prstGeom prst="rect">
            <a:avLst/>
          </a:prstGeom>
        </p:spPr>
        <p:txBody>
          <a:bodyPr wrap="none">
            <a:spAutoFit/>
          </a:bodyPr>
          <a:lstStyle/>
          <a:p>
            <a:pPr lvl="0" algn="l" defTabSz="457200"/>
            <a:r>
              <a:rPr lang="en-US" sz="900" b="0" i="1" dirty="0">
                <a:solidFill>
                  <a:schemeClr val="bg1"/>
                </a:solidFill>
                <a:cs typeface="Arial" charset="0"/>
              </a:rPr>
              <a:t>Graphic developed for the U.S. </a:t>
            </a:r>
            <a:r>
              <a:rPr lang="en-US" sz="900" b="0" i="1" dirty="0">
                <a:solidFill>
                  <a:schemeClr val="bg1"/>
                </a:solidFill>
              </a:rPr>
              <a:t>DOE WAP Standardized Curricula</a:t>
            </a:r>
            <a:endParaRPr lang="en-US" sz="900" b="0" i="1" dirty="0">
              <a:solidFill>
                <a:schemeClr val="bg1"/>
              </a:solidFill>
              <a:cs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4" descr="Cutaway graphic of house overly insulated."/>
          <p:cNvPicPr>
            <a:picLocks noChangeAspect="1"/>
          </p:cNvPicPr>
          <p:nvPr/>
        </p:nvPicPr>
        <p:blipFill>
          <a:blip r:embed="rId3"/>
          <a:srcRect/>
          <a:stretch>
            <a:fillRect/>
          </a:stretch>
        </p:blipFill>
        <p:spPr bwMode="auto">
          <a:xfrm>
            <a:off x="0" y="1371600"/>
            <a:ext cx="9144000" cy="5181600"/>
          </a:xfrm>
          <a:prstGeom prst="rect">
            <a:avLst/>
          </a:prstGeom>
          <a:noFill/>
          <a:ln w="9525">
            <a:noFill/>
            <a:miter lim="800000"/>
            <a:headEnd/>
            <a:tailEnd/>
          </a:ln>
        </p:spPr>
      </p:pic>
      <p:sp>
        <p:nvSpPr>
          <p:cNvPr id="17411" name="Title 8"/>
          <p:cNvSpPr>
            <a:spLocks noGrp="1"/>
          </p:cNvSpPr>
          <p:nvPr>
            <p:ph type="title"/>
          </p:nvPr>
        </p:nvSpPr>
        <p:spPr/>
        <p:txBody>
          <a:bodyPr/>
          <a:lstStyle/>
          <a:p>
            <a:r>
              <a:rPr lang="en-US" dirty="0" smtClean="0"/>
              <a:t>Too Much Insulation</a:t>
            </a:r>
          </a:p>
        </p:txBody>
      </p:sp>
      <p:sp>
        <p:nvSpPr>
          <p:cNvPr id="17413" name="Rectangle 7"/>
          <p:cNvSpPr>
            <a:spLocks/>
          </p:cNvSpPr>
          <p:nvPr/>
        </p:nvSpPr>
        <p:spPr bwMode="auto">
          <a:xfrm>
            <a:off x="1019175" y="2030413"/>
            <a:ext cx="7146925" cy="946150"/>
          </a:xfrm>
          <a:prstGeom prst="rect">
            <a:avLst/>
          </a:prstGeom>
          <a:noFill/>
          <a:ln w="12700">
            <a:noFill/>
            <a:miter lim="800000"/>
            <a:headEnd/>
            <a:tailEnd/>
          </a:ln>
        </p:spPr>
        <p:txBody>
          <a:bodyPr lIns="0" tIns="0" rIns="0" bIns="0"/>
          <a:lstStyle/>
          <a:p>
            <a:endParaRPr lang="en-US" dirty="0"/>
          </a:p>
        </p:txBody>
      </p:sp>
      <p:sp>
        <p:nvSpPr>
          <p:cNvPr id="13" name="Oval Callout 12"/>
          <p:cNvSpPr>
            <a:spLocks noChangeArrowheads="1"/>
          </p:cNvSpPr>
          <p:nvPr/>
        </p:nvSpPr>
        <p:spPr bwMode="auto">
          <a:xfrm>
            <a:off x="5715000" y="2667000"/>
            <a:ext cx="3124200" cy="3124200"/>
          </a:xfrm>
          <a:prstGeom prst="wedgeEllipseCallout">
            <a:avLst>
              <a:gd name="adj1" fmla="val -84250"/>
              <a:gd name="adj2" fmla="val 171"/>
            </a:avLst>
          </a:prstGeom>
          <a:solidFill>
            <a:srgbClr val="000066"/>
          </a:solidFill>
          <a:ln w="9525">
            <a:solidFill>
              <a:schemeClr val="tx1"/>
            </a:solidFill>
            <a:round/>
            <a:headEnd/>
            <a:tailEnd/>
          </a:ln>
          <a:effectLst>
            <a:outerShdw dist="38100" dir="2700000" rotWithShape="0">
              <a:srgbClr val="808080">
                <a:alpha val="42999"/>
              </a:srgbClr>
            </a:outerShdw>
          </a:effectLst>
        </p:spPr>
        <p:txBody>
          <a:bodyPr/>
          <a:lstStyle/>
          <a:p>
            <a:pPr>
              <a:defRPr/>
            </a:pPr>
            <a:endParaRPr lang="en-US" dirty="0">
              <a:latin typeface="Arial" pitchFamily="-109" charset="0"/>
              <a:ea typeface="ＭＳ Ｐゴシック" pitchFamily="26" charset="-128"/>
            </a:endParaRPr>
          </a:p>
        </p:txBody>
      </p:sp>
      <p:pic>
        <p:nvPicPr>
          <p:cNvPr id="17" name="Picture 16" descr="Graphic of contractor invoice."/>
          <p:cNvPicPr>
            <a:picLocks noChangeAspect="1"/>
          </p:cNvPicPr>
          <p:nvPr/>
        </p:nvPicPr>
        <p:blipFill>
          <a:blip r:embed="rId4" cstate="email"/>
          <a:srcRect/>
          <a:stretch>
            <a:fillRect/>
          </a:stretch>
        </p:blipFill>
        <p:spPr>
          <a:xfrm>
            <a:off x="5867400" y="2819400"/>
            <a:ext cx="2819400" cy="2819400"/>
          </a:xfrm>
          <a:prstGeom prst="ellipse">
            <a:avLst/>
          </a:prstGeom>
          <a:ln w="88900" cap="flat" cmpd="sng" algn="ctr">
            <a:solidFill>
              <a:schemeClr val="bg1"/>
            </a:solidFill>
            <a:prstDash val="solid"/>
            <a:round/>
            <a:headEnd type="none" w="med" len="med"/>
            <a:tailEnd type="none" w="med" len="med"/>
          </a:ln>
        </p:spPr>
      </p:pic>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
        <p:nvSpPr>
          <p:cNvPr id="2" name="Rectangle 1"/>
          <p:cNvSpPr/>
          <p:nvPr/>
        </p:nvSpPr>
        <p:spPr>
          <a:xfrm>
            <a:off x="5288228" y="6019800"/>
            <a:ext cx="3550972" cy="230832"/>
          </a:xfrm>
          <a:prstGeom prst="rect">
            <a:avLst/>
          </a:prstGeom>
        </p:spPr>
        <p:txBody>
          <a:bodyPr wrap="none">
            <a:spAutoFit/>
          </a:bodyPr>
          <a:lstStyle/>
          <a:p>
            <a:pPr lvl="0" algn="l" defTabSz="457200"/>
            <a:r>
              <a:rPr lang="en-US" sz="900" b="0" i="1" dirty="0">
                <a:solidFill>
                  <a:schemeClr val="bg1"/>
                </a:solidFill>
                <a:cs typeface="Arial" charset="0"/>
              </a:rPr>
              <a:t>Graphic developed for the U.S. </a:t>
            </a:r>
            <a:r>
              <a:rPr lang="en-US" sz="900" b="0" i="1" dirty="0">
                <a:solidFill>
                  <a:schemeClr val="bg1"/>
                </a:solidFill>
              </a:rPr>
              <a:t>DOE WAP Standardized Curricula</a:t>
            </a:r>
            <a:endParaRPr lang="en-US" sz="900" b="0" i="1" dirty="0">
              <a:solidFill>
                <a:schemeClr val="bg1"/>
              </a:solidFill>
              <a:cs typeface="Arial"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457200" y="0"/>
            <a:ext cx="6324600" cy="914400"/>
          </a:xfrm>
          <a:prstGeom prst="rect">
            <a:avLst/>
          </a:prstGeom>
          <a:noFill/>
          <a:ln w="9525">
            <a:noFill/>
            <a:miter lim="800000"/>
            <a:headEnd/>
            <a:tailEnd/>
          </a:ln>
        </p:spPr>
        <p:txBody>
          <a:bodyPr lIns="0" tIns="0" rIns="0" bIns="0" anchor="ctr"/>
          <a:lstStyle/>
          <a:p>
            <a:pPr algn="l" eaLnBrk="0" hangingPunct="0"/>
            <a:r>
              <a:rPr lang="en-US" sz="2600" b="0" spc="100" dirty="0">
                <a:solidFill>
                  <a:schemeClr val="bg1"/>
                </a:solidFill>
              </a:rPr>
              <a:t>Attic Specifications – Floored Attic </a:t>
            </a:r>
          </a:p>
        </p:txBody>
      </p:sp>
      <p:pic>
        <p:nvPicPr>
          <p:cNvPr id="6" name="Picture Placeholder 6" descr="Photo of dense-packed insulation."/>
          <p:cNvPicPr>
            <a:picLocks noChangeAspect="1"/>
          </p:cNvPicPr>
          <p:nvPr/>
        </p:nvPicPr>
        <p:blipFill>
          <a:blip r:embed="rId3" cstate="email"/>
          <a:srcRect/>
          <a:stretch>
            <a:fillRect/>
          </a:stretch>
        </p:blipFill>
        <p:spPr bwMode="auto">
          <a:xfrm>
            <a:off x="609601" y="2362200"/>
            <a:ext cx="3200400" cy="37147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3734" name="Picture 4" descr="Photo of dense-packed insulation - one part method."/>
          <p:cNvPicPr>
            <a:picLocks noGrp="1" noChangeAspect="1" noChangeArrowheads="1"/>
          </p:cNvPicPr>
          <p:nvPr>
            <p:ph sz="quarter" idx="2"/>
          </p:nvPr>
        </p:nvPicPr>
        <p:blipFill>
          <a:blip r:embed="rId4" cstate="email"/>
          <a:stretch>
            <a:fillRect/>
          </a:stretch>
        </p:blipFill>
        <p:spPr>
          <a:xfrm>
            <a:off x="4724400" y="2438400"/>
            <a:ext cx="4152899" cy="36576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438" name="Text Box 10"/>
          <p:cNvSpPr txBox="1">
            <a:spLocks noChangeArrowheads="1"/>
          </p:cNvSpPr>
          <p:nvPr/>
        </p:nvSpPr>
        <p:spPr bwMode="auto">
          <a:xfrm>
            <a:off x="4191000" y="1501170"/>
            <a:ext cx="4953000" cy="784830"/>
          </a:xfrm>
          <a:prstGeom prst="rect">
            <a:avLst/>
          </a:prstGeom>
          <a:noFill/>
          <a:ln w="9525">
            <a:noFill/>
            <a:miter lim="800000"/>
            <a:headEnd/>
            <a:tailEnd/>
          </a:ln>
        </p:spPr>
        <p:txBody>
          <a:bodyPr wrap="square">
            <a:spAutoFit/>
          </a:bodyPr>
          <a:lstStyle/>
          <a:p>
            <a:pPr algn="l">
              <a:spcBef>
                <a:spcPts val="600"/>
              </a:spcBef>
            </a:pPr>
            <a:r>
              <a:rPr lang="en-US" sz="2000" b="0" dirty="0">
                <a:solidFill>
                  <a:srgbClr val="404040"/>
                </a:solidFill>
              </a:rPr>
              <a:t>Target = 3.5 pounds per cubic foot.</a:t>
            </a:r>
          </a:p>
          <a:p>
            <a:pPr algn="l">
              <a:spcBef>
                <a:spcPts val="600"/>
              </a:spcBef>
            </a:pPr>
            <a:r>
              <a:rPr lang="en-US" sz="2000" b="0" dirty="0">
                <a:solidFill>
                  <a:srgbClr val="404040"/>
                </a:solidFill>
              </a:rPr>
              <a:t>Ultimate R-value limited by size of joists.</a:t>
            </a:r>
          </a:p>
        </p:txBody>
      </p:sp>
      <p:sp>
        <p:nvSpPr>
          <p:cNvPr id="18439" name="Text Box 10"/>
          <p:cNvSpPr txBox="1">
            <a:spLocks noChangeArrowheads="1"/>
          </p:cNvSpPr>
          <p:nvPr/>
        </p:nvSpPr>
        <p:spPr bwMode="auto">
          <a:xfrm>
            <a:off x="381000" y="1295400"/>
            <a:ext cx="3733800" cy="461665"/>
          </a:xfrm>
          <a:prstGeom prst="rect">
            <a:avLst/>
          </a:prstGeom>
          <a:noFill/>
          <a:ln w="9525">
            <a:noFill/>
            <a:miter lim="800000"/>
            <a:headEnd/>
            <a:tailEnd/>
          </a:ln>
        </p:spPr>
        <p:txBody>
          <a:bodyPr wrap="square">
            <a:spAutoFit/>
          </a:bodyPr>
          <a:lstStyle/>
          <a:p>
            <a:pPr algn="l">
              <a:spcBef>
                <a:spcPct val="50000"/>
              </a:spcBef>
            </a:pPr>
            <a:r>
              <a:rPr lang="en-US" sz="2400" b="0" dirty="0">
                <a:solidFill>
                  <a:srgbClr val="0A006A"/>
                </a:solidFill>
              </a:rPr>
              <a:t>Dense-pack under </a:t>
            </a:r>
            <a:r>
              <a:rPr lang="en-US" sz="2400" b="0" dirty="0" smtClean="0">
                <a:solidFill>
                  <a:srgbClr val="0A006A"/>
                </a:solidFill>
              </a:rPr>
              <a:t>floors</a:t>
            </a:r>
            <a:endParaRPr lang="en-US" sz="2400" b="0" dirty="0">
              <a:solidFill>
                <a:srgbClr val="0A006A"/>
              </a:solidFill>
            </a:endParaRPr>
          </a:p>
        </p:txBody>
      </p:sp>
      <p:pic>
        <p:nvPicPr>
          <p:cNvPr id="18440" name="Picture 9" descr="AtticHatch_Leakage_arrow.png"/>
          <p:cNvPicPr>
            <a:picLocks noChangeAspect="1"/>
          </p:cNvPicPr>
          <p:nvPr/>
        </p:nvPicPr>
        <p:blipFill>
          <a:blip r:embed="rId5"/>
          <a:srcRect/>
          <a:stretch>
            <a:fillRect/>
          </a:stretch>
        </p:blipFill>
        <p:spPr bwMode="auto">
          <a:xfrm rot="-9373426">
            <a:off x="2582863" y="2347913"/>
            <a:ext cx="955675" cy="1298575"/>
          </a:xfrm>
          <a:prstGeom prst="rect">
            <a:avLst/>
          </a:prstGeom>
          <a:noFill/>
          <a:ln w="9525">
            <a:noFill/>
            <a:miter lim="800000"/>
            <a:headEnd/>
            <a:tailEnd/>
          </a:ln>
        </p:spPr>
      </p:pic>
      <p:pic>
        <p:nvPicPr>
          <p:cNvPr id="18441" name="Picture 10" descr="AtticHatch_Leakage_arrow.png"/>
          <p:cNvPicPr>
            <a:picLocks noChangeAspect="1"/>
          </p:cNvPicPr>
          <p:nvPr/>
        </p:nvPicPr>
        <p:blipFill>
          <a:blip r:embed="rId5"/>
          <a:srcRect/>
          <a:stretch>
            <a:fillRect/>
          </a:stretch>
        </p:blipFill>
        <p:spPr bwMode="auto">
          <a:xfrm rot="6771374">
            <a:off x="5030788" y="4157663"/>
            <a:ext cx="955675" cy="1298575"/>
          </a:xfrm>
          <a:prstGeom prst="rect">
            <a:avLst/>
          </a:prstGeom>
          <a:noFill/>
          <a:ln w="9525">
            <a:noFill/>
            <a:miter lim="800000"/>
            <a:headEnd/>
            <a:tailEnd/>
          </a:ln>
        </p:spPr>
      </p:pic>
      <p:sp>
        <p:nvSpPr>
          <p:cNvPr id="11"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
        <p:nvSpPr>
          <p:cNvPr id="10" name="Rectangle 9"/>
          <p:cNvSpPr>
            <a:spLocks noChangeArrowheads="1"/>
          </p:cNvSpPr>
          <p:nvPr/>
        </p:nvSpPr>
        <p:spPr bwMode="auto">
          <a:xfrm>
            <a:off x="609600" y="5715000"/>
            <a:ext cx="3200400"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 courtesy of the U.S. </a:t>
            </a:r>
            <a:r>
              <a:rPr lang="en-US" sz="900" i="1" dirty="0">
                <a:solidFill>
                  <a:schemeClr val="bg1"/>
                </a:solidFill>
                <a:cs typeface="Arial" charset="0"/>
              </a:rPr>
              <a:t>Department of Energy</a:t>
            </a:r>
          </a:p>
        </p:txBody>
      </p:sp>
      <p:sp>
        <p:nvSpPr>
          <p:cNvPr id="12" name="Rectangle 11"/>
          <p:cNvSpPr>
            <a:spLocks noChangeArrowheads="1"/>
          </p:cNvSpPr>
          <p:nvPr/>
        </p:nvSpPr>
        <p:spPr bwMode="auto">
          <a:xfrm>
            <a:off x="5105400" y="5715000"/>
            <a:ext cx="3200400"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 courtesy of the PA WTC</a:t>
            </a:r>
            <a:endParaRPr lang="en-US" sz="900" i="1"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Cutaway drawing of house showing two thermal boundry treatments: warm and cold stairwell."/>
          <p:cNvPicPr>
            <a:picLocks noChangeAspect="1"/>
          </p:cNvPicPr>
          <p:nvPr/>
        </p:nvPicPr>
        <p:blipFill>
          <a:blip r:embed="rId3"/>
          <a:srcRect/>
          <a:stretch>
            <a:fillRect/>
          </a:stretch>
        </p:blipFill>
        <p:spPr bwMode="auto">
          <a:xfrm>
            <a:off x="0" y="1143000"/>
            <a:ext cx="9144000" cy="5334000"/>
          </a:xfrm>
          <a:prstGeom prst="rect">
            <a:avLst/>
          </a:prstGeom>
          <a:noFill/>
          <a:ln w="9525">
            <a:noFill/>
            <a:miter lim="800000"/>
            <a:headEnd/>
            <a:tailEnd/>
          </a:ln>
        </p:spPr>
      </p:pic>
      <p:sp>
        <p:nvSpPr>
          <p:cNvPr id="19459" name="Title 5"/>
          <p:cNvSpPr>
            <a:spLocks noGrp="1"/>
          </p:cNvSpPr>
          <p:nvPr>
            <p:ph type="title"/>
          </p:nvPr>
        </p:nvSpPr>
        <p:spPr/>
        <p:txBody>
          <a:bodyPr/>
          <a:lstStyle/>
          <a:p>
            <a:pPr eaLnBrk="1" hangingPunct="1"/>
            <a:r>
              <a:rPr lang="en-US" dirty="0" smtClean="0"/>
              <a:t>Walk-Up Attics</a:t>
            </a:r>
          </a:p>
        </p:txBody>
      </p:sp>
      <p:sp>
        <p:nvSpPr>
          <p:cNvPr id="19461" name="Text Box 4"/>
          <p:cNvSpPr txBox="1">
            <a:spLocks noChangeArrowheads="1"/>
          </p:cNvSpPr>
          <p:nvPr/>
        </p:nvSpPr>
        <p:spPr bwMode="auto">
          <a:xfrm>
            <a:off x="1143000" y="1371600"/>
            <a:ext cx="6959600" cy="892552"/>
          </a:xfrm>
          <a:prstGeom prst="rect">
            <a:avLst/>
          </a:prstGeom>
          <a:noFill/>
          <a:ln w="9525">
            <a:noFill/>
            <a:miter lim="800000"/>
            <a:headEnd/>
            <a:tailEnd/>
          </a:ln>
        </p:spPr>
        <p:txBody>
          <a:bodyPr>
            <a:spAutoFit/>
          </a:bodyPr>
          <a:lstStyle/>
          <a:p>
            <a:r>
              <a:rPr lang="en-US" sz="2600" b="0" dirty="0">
                <a:solidFill>
                  <a:srgbClr val="000066"/>
                </a:solidFill>
              </a:rPr>
              <a:t>Where </a:t>
            </a:r>
            <a:r>
              <a:rPr lang="en-US" sz="2600" b="0" dirty="0" smtClean="0">
                <a:solidFill>
                  <a:srgbClr val="000066"/>
                </a:solidFill>
              </a:rPr>
              <a:t>is </a:t>
            </a:r>
            <a:r>
              <a:rPr lang="en-US" sz="2600" b="0" dirty="0">
                <a:solidFill>
                  <a:srgbClr val="000066"/>
                </a:solidFill>
              </a:rPr>
              <a:t>the </a:t>
            </a:r>
            <a:r>
              <a:rPr lang="en-US" sz="2600" b="0" dirty="0" smtClean="0">
                <a:solidFill>
                  <a:srgbClr val="000066"/>
                </a:solidFill>
              </a:rPr>
              <a:t>thermal </a:t>
            </a:r>
            <a:r>
              <a:rPr lang="en-US" sz="2600" b="0" dirty="0">
                <a:solidFill>
                  <a:srgbClr val="000066"/>
                </a:solidFill>
              </a:rPr>
              <a:t>b</a:t>
            </a:r>
            <a:r>
              <a:rPr lang="en-US" sz="2600" b="0" dirty="0" smtClean="0">
                <a:solidFill>
                  <a:srgbClr val="000066"/>
                </a:solidFill>
              </a:rPr>
              <a:t>oundary</a:t>
            </a:r>
            <a:r>
              <a:rPr lang="en-US" sz="2600" b="0" dirty="0">
                <a:solidFill>
                  <a:srgbClr val="000066"/>
                </a:solidFill>
              </a:rPr>
              <a:t>? </a:t>
            </a:r>
          </a:p>
          <a:p>
            <a:r>
              <a:rPr lang="en-US" sz="2600" b="0" dirty="0">
                <a:solidFill>
                  <a:srgbClr val="000066"/>
                </a:solidFill>
              </a:rPr>
              <a:t>Where </a:t>
            </a:r>
            <a:r>
              <a:rPr lang="en-US" sz="2600" b="0" dirty="0" smtClean="0">
                <a:solidFill>
                  <a:srgbClr val="000066"/>
                </a:solidFill>
              </a:rPr>
              <a:t>should </a:t>
            </a:r>
            <a:r>
              <a:rPr lang="en-US" sz="2600" b="0" dirty="0">
                <a:solidFill>
                  <a:srgbClr val="000066"/>
                </a:solidFill>
              </a:rPr>
              <a:t>i</a:t>
            </a:r>
            <a:r>
              <a:rPr lang="en-US" sz="2600" b="0" dirty="0" smtClean="0">
                <a:solidFill>
                  <a:srgbClr val="000066"/>
                </a:solidFill>
              </a:rPr>
              <a:t>t </a:t>
            </a:r>
            <a:r>
              <a:rPr lang="en-US" sz="2600" b="0" dirty="0">
                <a:solidFill>
                  <a:srgbClr val="000066"/>
                </a:solidFill>
              </a:rPr>
              <a:t>b</a:t>
            </a:r>
            <a:r>
              <a:rPr lang="en-US" sz="2600" b="0" dirty="0" smtClean="0">
                <a:solidFill>
                  <a:srgbClr val="000066"/>
                </a:solidFill>
              </a:rPr>
              <a:t>e</a:t>
            </a:r>
            <a:r>
              <a:rPr lang="en-US" sz="2600" b="0" dirty="0">
                <a:solidFill>
                  <a:srgbClr val="000066"/>
                </a:solidFill>
              </a:rPr>
              <a:t>?</a:t>
            </a:r>
          </a:p>
        </p:txBody>
      </p:sp>
      <p:sp>
        <p:nvSpPr>
          <p:cNvPr id="7"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
        <p:nvSpPr>
          <p:cNvPr id="2" name="Rectangle 1"/>
          <p:cNvSpPr/>
          <p:nvPr/>
        </p:nvSpPr>
        <p:spPr>
          <a:xfrm>
            <a:off x="5133314" y="6246168"/>
            <a:ext cx="3608680" cy="230832"/>
          </a:xfrm>
          <a:prstGeom prst="rect">
            <a:avLst/>
          </a:prstGeom>
        </p:spPr>
        <p:txBody>
          <a:bodyPr wrap="none">
            <a:spAutoFit/>
          </a:bodyPr>
          <a:lstStyle/>
          <a:p>
            <a:pPr lvl="0" algn="l" defTabSz="457200"/>
            <a:r>
              <a:rPr lang="en-US" sz="900" b="0" i="1" dirty="0" smtClean="0">
                <a:solidFill>
                  <a:srgbClr val="50565C"/>
                </a:solidFill>
                <a:cs typeface="Arial" charset="0"/>
              </a:rPr>
              <a:t>Graphics </a:t>
            </a:r>
            <a:r>
              <a:rPr lang="en-US" sz="900" b="0" i="1" dirty="0">
                <a:solidFill>
                  <a:srgbClr val="50565C"/>
                </a:solidFill>
                <a:cs typeface="Arial" charset="0"/>
              </a:rPr>
              <a:t>developed for the U.S. </a:t>
            </a:r>
            <a:r>
              <a:rPr lang="en-US" sz="900" b="0" i="1" dirty="0">
                <a:solidFill>
                  <a:srgbClr val="50565C"/>
                </a:solidFill>
              </a:rPr>
              <a:t>DOE WAP Standardized Curricula</a:t>
            </a:r>
            <a:endParaRPr lang="en-US" sz="900" b="0" i="1" dirty="0">
              <a:solidFill>
                <a:srgbClr val="50565C"/>
              </a:solidFill>
              <a:cs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Cutaway drawing of house showing thermal boundry treatment: warm stairwell."/>
          <p:cNvPicPr>
            <a:picLocks noChangeAspect="1"/>
          </p:cNvPicPr>
          <p:nvPr/>
        </p:nvPicPr>
        <p:blipFill>
          <a:blip r:embed="rId3"/>
          <a:srcRect/>
          <a:stretch>
            <a:fillRect/>
          </a:stretch>
        </p:blipFill>
        <p:spPr bwMode="auto">
          <a:xfrm>
            <a:off x="0" y="1143000"/>
            <a:ext cx="5562600" cy="5334000"/>
          </a:xfrm>
          <a:prstGeom prst="rect">
            <a:avLst/>
          </a:prstGeom>
          <a:noFill/>
          <a:ln w="9525">
            <a:noFill/>
            <a:miter lim="800000"/>
            <a:headEnd/>
            <a:tailEnd/>
          </a:ln>
        </p:spPr>
      </p:pic>
      <p:sp>
        <p:nvSpPr>
          <p:cNvPr id="20484" name="Content Placeholder 6"/>
          <p:cNvSpPr>
            <a:spLocks noGrp="1"/>
          </p:cNvSpPr>
          <p:nvPr>
            <p:ph idx="1"/>
          </p:nvPr>
        </p:nvSpPr>
        <p:spPr>
          <a:xfrm>
            <a:off x="4953000" y="1371600"/>
            <a:ext cx="3886200" cy="990600"/>
          </a:xfrm>
        </p:spPr>
        <p:txBody>
          <a:bodyPr>
            <a:normAutofit/>
          </a:bodyPr>
          <a:lstStyle/>
          <a:p>
            <a:pPr marL="0" indent="0" eaLnBrk="1" hangingPunct="1">
              <a:buFontTx/>
              <a:buNone/>
            </a:pPr>
            <a:r>
              <a:rPr lang="en-US" sz="2600" dirty="0" smtClean="0">
                <a:solidFill>
                  <a:srgbClr val="000066"/>
                </a:solidFill>
              </a:rPr>
              <a:t>If the client does not </a:t>
            </a:r>
            <a:br>
              <a:rPr lang="en-US" sz="2600" dirty="0" smtClean="0">
                <a:solidFill>
                  <a:srgbClr val="000066"/>
                </a:solidFill>
              </a:rPr>
            </a:br>
            <a:r>
              <a:rPr lang="en-US" sz="2600" dirty="0" smtClean="0">
                <a:solidFill>
                  <a:srgbClr val="000066"/>
                </a:solidFill>
              </a:rPr>
              <a:t>use the attic often:</a:t>
            </a:r>
          </a:p>
        </p:txBody>
      </p:sp>
      <p:sp>
        <p:nvSpPr>
          <p:cNvPr id="20483" name="Title 5"/>
          <p:cNvSpPr>
            <a:spLocks noGrp="1"/>
          </p:cNvSpPr>
          <p:nvPr>
            <p:ph type="title"/>
          </p:nvPr>
        </p:nvSpPr>
        <p:spPr/>
        <p:txBody>
          <a:bodyPr/>
          <a:lstStyle/>
          <a:p>
            <a:pPr eaLnBrk="1" hangingPunct="1"/>
            <a:r>
              <a:rPr lang="en-US" dirty="0" smtClean="0"/>
              <a:t>Walk-Up Attics</a:t>
            </a:r>
          </a:p>
        </p:txBody>
      </p:sp>
      <p:sp>
        <p:nvSpPr>
          <p:cNvPr id="20486" name="Content Placeholder 6"/>
          <p:cNvSpPr txBox="1">
            <a:spLocks/>
          </p:cNvSpPr>
          <p:nvPr/>
        </p:nvSpPr>
        <p:spPr bwMode="auto">
          <a:xfrm>
            <a:off x="4953000" y="2362200"/>
            <a:ext cx="3810000" cy="4114800"/>
          </a:xfrm>
          <a:prstGeom prst="rect">
            <a:avLst/>
          </a:prstGeom>
          <a:noFill/>
          <a:ln w="9525">
            <a:noFill/>
            <a:miter lim="800000"/>
            <a:headEnd/>
            <a:tailEnd/>
          </a:ln>
        </p:spPr>
        <p:txBody>
          <a:bodyPr lIns="0" tIns="0" rIns="0" bIns="0"/>
          <a:lstStyle/>
          <a:p>
            <a:pPr marL="457200" indent="-228600" algn="l">
              <a:spcBef>
                <a:spcPts val="600"/>
              </a:spcBef>
              <a:spcAft>
                <a:spcPts val="600"/>
              </a:spcAft>
              <a:buFontTx/>
              <a:buChar char="•"/>
            </a:pPr>
            <a:r>
              <a:rPr lang="en-US" sz="2200" b="0" dirty="0"/>
              <a:t>An insulated, airtight cover can be installed on top of </a:t>
            </a:r>
            <a:r>
              <a:rPr lang="en-US" sz="2200" b="0" dirty="0" smtClean="0"/>
              <a:t>stairwell.</a:t>
            </a:r>
            <a:endParaRPr lang="en-US" sz="2200" b="0" dirty="0"/>
          </a:p>
          <a:p>
            <a:pPr marL="457200" indent="-228600" algn="l">
              <a:spcBef>
                <a:spcPts val="600"/>
              </a:spcBef>
              <a:spcAft>
                <a:spcPts val="600"/>
              </a:spcAft>
              <a:buFontTx/>
              <a:buChar char="•"/>
            </a:pPr>
            <a:r>
              <a:rPr lang="en-US" sz="2200" b="0" dirty="0"/>
              <a:t>The pressure and thermal boundaries are aligned at </a:t>
            </a:r>
            <a:br>
              <a:rPr lang="en-US" sz="2200" b="0" dirty="0"/>
            </a:br>
            <a:r>
              <a:rPr lang="en-US" sz="2200" b="0" dirty="0"/>
              <a:t>the level of the attic </a:t>
            </a:r>
            <a:r>
              <a:rPr lang="en-US" sz="2200" b="0" dirty="0" smtClean="0"/>
              <a:t>floor.</a:t>
            </a:r>
            <a:endParaRPr lang="en-US" sz="2200" b="0" dirty="0"/>
          </a:p>
          <a:p>
            <a:pPr algn="l">
              <a:spcBef>
                <a:spcPts val="600"/>
              </a:spcBef>
              <a:spcAft>
                <a:spcPts val="600"/>
              </a:spcAft>
            </a:pPr>
            <a:r>
              <a:rPr lang="en-US" sz="2200" b="0" dirty="0"/>
              <a:t>This approach </a:t>
            </a:r>
            <a:r>
              <a:rPr lang="en-US" sz="2200" b="0" dirty="0" smtClean="0"/>
              <a:t>brings the </a:t>
            </a:r>
            <a:r>
              <a:rPr lang="en-US" sz="2200" b="0" dirty="0"/>
              <a:t>stairwell into the </a:t>
            </a:r>
            <a:r>
              <a:rPr lang="en-US" sz="2200" b="0" dirty="0" smtClean="0"/>
              <a:t>conditioned space.</a:t>
            </a:r>
            <a:endParaRPr lang="en-US" sz="2200" b="0" dirty="0"/>
          </a:p>
          <a:p>
            <a:pPr algn="l">
              <a:spcBef>
                <a:spcPts val="600"/>
              </a:spcBef>
              <a:spcAft>
                <a:spcPts val="600"/>
              </a:spcAft>
            </a:pPr>
            <a:r>
              <a:rPr lang="en-US" sz="2200" b="0" dirty="0"/>
              <a:t>It is also cheaper and </a:t>
            </a:r>
            <a:br>
              <a:rPr lang="en-US" sz="2200" b="0" dirty="0"/>
            </a:br>
            <a:r>
              <a:rPr lang="en-US" sz="2200" b="0" dirty="0"/>
              <a:t>faster than the </a:t>
            </a:r>
            <a:r>
              <a:rPr lang="en-US" sz="2200" b="0" dirty="0" smtClean="0"/>
              <a:t>alternative.</a:t>
            </a:r>
            <a:endParaRPr lang="en-US" sz="2200" b="0" dirty="0"/>
          </a:p>
        </p:txBody>
      </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
        <p:nvSpPr>
          <p:cNvPr id="2" name="Rectangle 1"/>
          <p:cNvSpPr/>
          <p:nvPr/>
        </p:nvSpPr>
        <p:spPr>
          <a:xfrm>
            <a:off x="685800" y="6096000"/>
            <a:ext cx="3550972" cy="230832"/>
          </a:xfrm>
          <a:prstGeom prst="rect">
            <a:avLst/>
          </a:prstGeom>
        </p:spPr>
        <p:txBody>
          <a:bodyPr wrap="none">
            <a:spAutoFit/>
          </a:bodyPr>
          <a:lstStyle/>
          <a:p>
            <a:pPr lvl="0" algn="l" defTabSz="457200"/>
            <a:r>
              <a:rPr lang="en-US" sz="900" b="0" i="1" dirty="0">
                <a:solidFill>
                  <a:srgbClr val="50565C"/>
                </a:solidFill>
                <a:cs typeface="Arial" charset="0"/>
              </a:rPr>
              <a:t>Graphic developed for the U.S. </a:t>
            </a:r>
            <a:r>
              <a:rPr lang="en-US" sz="900" b="0" i="1" dirty="0">
                <a:solidFill>
                  <a:srgbClr val="50565C"/>
                </a:solidFill>
              </a:rPr>
              <a:t>DOE WAP Standardized Curricula</a:t>
            </a:r>
            <a:endParaRPr lang="en-US" sz="900" b="0" i="1" dirty="0">
              <a:solidFill>
                <a:srgbClr val="50565C"/>
              </a:solidFill>
              <a:cs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Cutaway drawing of house showing thermal boundry treatment: cold stairwell."/>
          <p:cNvPicPr>
            <a:picLocks noChangeAspect="1"/>
          </p:cNvPicPr>
          <p:nvPr/>
        </p:nvPicPr>
        <p:blipFill>
          <a:blip r:embed="rId3"/>
          <a:srcRect/>
          <a:stretch>
            <a:fillRect/>
          </a:stretch>
        </p:blipFill>
        <p:spPr bwMode="auto">
          <a:xfrm>
            <a:off x="3733800" y="1143000"/>
            <a:ext cx="5410200" cy="5334000"/>
          </a:xfrm>
          <a:prstGeom prst="rect">
            <a:avLst/>
          </a:prstGeom>
          <a:noFill/>
          <a:ln w="9525">
            <a:noFill/>
            <a:miter lim="800000"/>
            <a:headEnd/>
            <a:tailEnd/>
          </a:ln>
        </p:spPr>
      </p:pic>
      <p:sp>
        <p:nvSpPr>
          <p:cNvPr id="21508" name="Content Placeholder 6"/>
          <p:cNvSpPr>
            <a:spLocks noGrp="1"/>
          </p:cNvSpPr>
          <p:nvPr>
            <p:ph idx="1"/>
          </p:nvPr>
        </p:nvSpPr>
        <p:spPr>
          <a:xfrm>
            <a:off x="457200" y="1524000"/>
            <a:ext cx="3886200" cy="990600"/>
          </a:xfrm>
        </p:spPr>
        <p:txBody>
          <a:bodyPr>
            <a:normAutofit/>
          </a:bodyPr>
          <a:lstStyle/>
          <a:p>
            <a:pPr marL="0" indent="0" eaLnBrk="1" hangingPunct="1">
              <a:buFontTx/>
              <a:buNone/>
            </a:pPr>
            <a:r>
              <a:rPr lang="en-US" sz="2600" dirty="0" smtClean="0">
                <a:solidFill>
                  <a:srgbClr val="000066"/>
                </a:solidFill>
              </a:rPr>
              <a:t>If the client uses the </a:t>
            </a:r>
            <a:br>
              <a:rPr lang="en-US" sz="2600" dirty="0" smtClean="0">
                <a:solidFill>
                  <a:srgbClr val="000066"/>
                </a:solidFill>
              </a:rPr>
            </a:br>
            <a:r>
              <a:rPr lang="en-US" sz="2600" dirty="0" smtClean="0">
                <a:solidFill>
                  <a:srgbClr val="000066"/>
                </a:solidFill>
              </a:rPr>
              <a:t>attic fairly often:</a:t>
            </a:r>
          </a:p>
        </p:txBody>
      </p:sp>
      <p:sp>
        <p:nvSpPr>
          <p:cNvPr id="21507" name="Title 5"/>
          <p:cNvSpPr>
            <a:spLocks noGrp="1"/>
          </p:cNvSpPr>
          <p:nvPr>
            <p:ph type="title"/>
          </p:nvPr>
        </p:nvSpPr>
        <p:spPr/>
        <p:txBody>
          <a:bodyPr/>
          <a:lstStyle/>
          <a:p>
            <a:pPr eaLnBrk="1" hangingPunct="1"/>
            <a:r>
              <a:rPr lang="en-US" dirty="0" smtClean="0"/>
              <a:t>Walk-Up Attics</a:t>
            </a:r>
          </a:p>
        </p:txBody>
      </p:sp>
      <p:sp>
        <p:nvSpPr>
          <p:cNvPr id="21510" name="Content Placeholder 6"/>
          <p:cNvSpPr txBox="1">
            <a:spLocks/>
          </p:cNvSpPr>
          <p:nvPr/>
        </p:nvSpPr>
        <p:spPr bwMode="auto">
          <a:xfrm>
            <a:off x="457200" y="2514600"/>
            <a:ext cx="3810000" cy="3733800"/>
          </a:xfrm>
          <a:prstGeom prst="rect">
            <a:avLst/>
          </a:prstGeom>
          <a:noFill/>
          <a:ln w="9525">
            <a:noFill/>
            <a:miter lim="800000"/>
            <a:headEnd/>
            <a:tailEnd/>
          </a:ln>
        </p:spPr>
        <p:txBody>
          <a:bodyPr lIns="0" tIns="0" rIns="0" bIns="0"/>
          <a:lstStyle/>
          <a:p>
            <a:pPr marL="457200" indent="-228600" algn="l">
              <a:spcBef>
                <a:spcPts val="600"/>
              </a:spcBef>
              <a:spcAft>
                <a:spcPts val="600"/>
              </a:spcAft>
              <a:buFontTx/>
              <a:buChar char="•"/>
            </a:pPr>
            <a:r>
              <a:rPr lang="en-US" sz="2200" b="0" dirty="0"/>
              <a:t>The pressure and thermal boundaries must be established at the stairs, stairwell walls, and door to</a:t>
            </a:r>
            <a:br>
              <a:rPr lang="en-US" sz="2200" b="0" dirty="0"/>
            </a:br>
            <a:r>
              <a:rPr lang="en-US" sz="2200" b="0" dirty="0"/>
              <a:t>the attic </a:t>
            </a:r>
            <a:r>
              <a:rPr lang="en-US" sz="2200" b="0" dirty="0" smtClean="0"/>
              <a:t>stairs.</a:t>
            </a:r>
            <a:endParaRPr lang="en-US" sz="2200" b="0" dirty="0"/>
          </a:p>
          <a:p>
            <a:pPr algn="l">
              <a:spcBef>
                <a:spcPts val="600"/>
              </a:spcBef>
              <a:spcAft>
                <a:spcPts val="600"/>
              </a:spcAft>
            </a:pPr>
            <a:r>
              <a:rPr lang="en-US" sz="2200" b="0" dirty="0"/>
              <a:t>This approach leaves the stairwell open to the attic and outside the conditioned </a:t>
            </a:r>
            <a:r>
              <a:rPr lang="en-US" sz="2200" b="0" dirty="0" smtClean="0"/>
              <a:t>space.</a:t>
            </a:r>
            <a:endParaRPr lang="en-US" sz="2200" b="0" dirty="0"/>
          </a:p>
        </p:txBody>
      </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
        <p:nvSpPr>
          <p:cNvPr id="2" name="Rectangle 1"/>
          <p:cNvSpPr/>
          <p:nvPr/>
        </p:nvSpPr>
        <p:spPr>
          <a:xfrm>
            <a:off x="4800600" y="6132984"/>
            <a:ext cx="3550972" cy="230832"/>
          </a:xfrm>
          <a:prstGeom prst="rect">
            <a:avLst/>
          </a:prstGeom>
        </p:spPr>
        <p:txBody>
          <a:bodyPr wrap="none">
            <a:spAutoFit/>
          </a:bodyPr>
          <a:lstStyle/>
          <a:p>
            <a:pPr lvl="0" algn="l" defTabSz="457200"/>
            <a:r>
              <a:rPr lang="en-US" sz="900" b="0" i="1" dirty="0">
                <a:solidFill>
                  <a:srgbClr val="50565C"/>
                </a:solidFill>
                <a:cs typeface="Arial" charset="0"/>
              </a:rPr>
              <a:t>Graphic developed for the U.S. </a:t>
            </a:r>
            <a:r>
              <a:rPr lang="en-US" sz="900" b="0" i="1" dirty="0">
                <a:solidFill>
                  <a:srgbClr val="50565C"/>
                </a:solidFill>
              </a:rPr>
              <a:t>DOE WAP Standardized Curricula</a:t>
            </a:r>
            <a:endParaRPr lang="en-US" sz="900" b="0" i="1" dirty="0">
              <a:solidFill>
                <a:srgbClr val="50565C"/>
              </a:solidFill>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Photo of a Cape Cod home."/>
          <p:cNvPicPr>
            <a:picLocks noChangeAspect="1" noChangeArrowheads="1"/>
          </p:cNvPicPr>
          <p:nvPr/>
        </p:nvPicPr>
        <p:blipFill>
          <a:blip r:embed="rId3"/>
          <a:srcRect/>
          <a:stretch>
            <a:fillRect/>
          </a:stretch>
        </p:blipFill>
        <p:spPr bwMode="auto">
          <a:xfrm>
            <a:off x="0" y="1143000"/>
            <a:ext cx="9144000" cy="5410200"/>
          </a:xfrm>
          <a:prstGeom prst="rect">
            <a:avLst/>
          </a:prstGeom>
          <a:noFill/>
          <a:ln w="9525">
            <a:noFill/>
            <a:miter lim="800000"/>
            <a:headEnd/>
            <a:tailEnd/>
          </a:ln>
        </p:spPr>
      </p:pic>
      <p:sp>
        <p:nvSpPr>
          <p:cNvPr id="22531" name="Rectangle 5"/>
          <p:cNvSpPr>
            <a:spLocks noChangeArrowheads="1"/>
          </p:cNvSpPr>
          <p:nvPr/>
        </p:nvSpPr>
        <p:spPr bwMode="auto">
          <a:xfrm>
            <a:off x="457200" y="0"/>
            <a:ext cx="6324600" cy="838200"/>
          </a:xfrm>
          <a:prstGeom prst="rect">
            <a:avLst/>
          </a:prstGeom>
          <a:noFill/>
          <a:ln w="9525">
            <a:noFill/>
            <a:miter lim="800000"/>
            <a:headEnd/>
            <a:tailEnd/>
          </a:ln>
        </p:spPr>
        <p:txBody>
          <a:bodyPr lIns="0" tIns="0" rIns="0" bIns="0" anchor="ctr"/>
          <a:lstStyle/>
          <a:p>
            <a:pPr algn="l" eaLnBrk="0" hangingPunct="0"/>
            <a:r>
              <a:rPr lang="en-US" sz="2600" b="0" spc="100" dirty="0">
                <a:solidFill>
                  <a:schemeClr val="bg1"/>
                </a:solidFill>
              </a:rPr>
              <a:t>1.5-Story Cape </a:t>
            </a:r>
            <a:r>
              <a:rPr lang="en-US" sz="2600" b="0" spc="100" dirty="0" smtClean="0">
                <a:solidFill>
                  <a:schemeClr val="bg1"/>
                </a:solidFill>
              </a:rPr>
              <a:t>Cod House</a:t>
            </a:r>
            <a:endParaRPr lang="en-US" sz="2600" b="0" spc="100" dirty="0">
              <a:solidFill>
                <a:schemeClr val="bg1"/>
              </a:solidFill>
            </a:endParaRPr>
          </a:p>
        </p:txBody>
      </p:sp>
      <p:sp>
        <p:nvSpPr>
          <p:cNvPr id="22532" name="Rectangle 7"/>
          <p:cNvSpPr>
            <a:spLocks noChangeArrowheads="1"/>
          </p:cNvSpPr>
          <p:nvPr/>
        </p:nvSpPr>
        <p:spPr bwMode="auto">
          <a:xfrm>
            <a:off x="6615112" y="6248400"/>
            <a:ext cx="2528888" cy="230832"/>
          </a:xfrm>
          <a:prstGeom prst="rect">
            <a:avLst/>
          </a:prstGeom>
          <a:noFill/>
          <a:ln w="9525">
            <a:noFill/>
            <a:miter lim="800000"/>
            <a:headEnd/>
            <a:tailEnd/>
          </a:ln>
        </p:spPr>
        <p:txBody>
          <a:bodyPr>
            <a:spAutoFit/>
          </a:bodyPr>
          <a:lstStyle/>
          <a:p>
            <a:pPr algn="r"/>
            <a:r>
              <a:rPr lang="en-US" sz="900" b="0" i="1" dirty="0">
                <a:solidFill>
                  <a:schemeClr val="bg1"/>
                </a:solidFill>
              </a:rPr>
              <a:t>Photo </a:t>
            </a:r>
            <a:r>
              <a:rPr lang="en-US" sz="900" b="0" i="1" dirty="0" smtClean="0">
                <a:solidFill>
                  <a:schemeClr val="bg1"/>
                </a:solidFill>
              </a:rPr>
              <a:t>courtesy of Bill Van der Meer</a:t>
            </a:r>
            <a:endParaRPr lang="en-US" sz="900" b="0" i="1" dirty="0">
              <a:solidFill>
                <a:schemeClr val="bg1"/>
              </a:solidFill>
            </a:endParaRPr>
          </a:p>
        </p:txBody>
      </p:sp>
      <p:sp>
        <p:nvSpPr>
          <p:cNvPr id="7"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457200" y="1600200"/>
            <a:ext cx="8229600" cy="4038600"/>
          </a:xfrm>
        </p:spPr>
        <p:txBody>
          <a:bodyPr/>
          <a:lstStyle/>
          <a:p>
            <a:pPr>
              <a:spcAft>
                <a:spcPts val="600"/>
              </a:spcAft>
              <a:buFontTx/>
              <a:buNone/>
            </a:pPr>
            <a:r>
              <a:rPr lang="en-US" sz="2600" dirty="0" smtClean="0">
                <a:solidFill>
                  <a:srgbClr val="0A006A"/>
                </a:solidFill>
              </a:rPr>
              <a:t>By attending this session, participants will be able to:</a:t>
            </a:r>
          </a:p>
          <a:p>
            <a:pPr marL="457200" indent="-228600">
              <a:spcAft>
                <a:spcPts val="600"/>
              </a:spcAft>
            </a:pPr>
            <a:r>
              <a:rPr lang="en-US" dirty="0" smtClean="0">
                <a:solidFill>
                  <a:schemeClr val="tx1"/>
                </a:solidFill>
              </a:rPr>
              <a:t>Discuss how to prioritize building shell retrofits.</a:t>
            </a:r>
          </a:p>
          <a:p>
            <a:pPr marL="457200" indent="-228600">
              <a:spcAft>
                <a:spcPts val="600"/>
              </a:spcAft>
            </a:pPr>
            <a:r>
              <a:rPr lang="en-US" dirty="0" smtClean="0">
                <a:solidFill>
                  <a:schemeClr val="tx1"/>
                </a:solidFill>
              </a:rPr>
              <a:t>Discuss selected strategies for major building shell retrofits in different types of single-family housing stock.</a:t>
            </a:r>
          </a:p>
          <a:p>
            <a:pPr marL="457200" indent="-228600">
              <a:spcAft>
                <a:spcPts val="600"/>
              </a:spcAft>
            </a:pPr>
            <a:r>
              <a:rPr lang="en-US" dirty="0" smtClean="0">
                <a:solidFill>
                  <a:schemeClr val="tx1"/>
                </a:solidFill>
              </a:rPr>
              <a:t>Describe specifications for various building shell retrofits.</a:t>
            </a:r>
          </a:p>
          <a:p>
            <a:pPr marL="457200" indent="-228600">
              <a:spcAft>
                <a:spcPts val="600"/>
              </a:spcAft>
            </a:pPr>
            <a:r>
              <a:rPr lang="en-US" dirty="0" smtClean="0">
                <a:solidFill>
                  <a:schemeClr val="tx1"/>
                </a:solidFill>
              </a:rPr>
              <a:t>Identify material and installation options.</a:t>
            </a:r>
          </a:p>
          <a:p>
            <a:pPr marL="457200" indent="-228600">
              <a:spcAft>
                <a:spcPts val="600"/>
              </a:spcAft>
            </a:pPr>
            <a:r>
              <a:rPr lang="en-US" dirty="0" smtClean="0">
                <a:solidFill>
                  <a:schemeClr val="tx1"/>
                </a:solidFill>
              </a:rPr>
              <a:t>Explain thermal and air barrier alignment.</a:t>
            </a:r>
          </a:p>
          <a:p>
            <a:endParaRPr lang="en-US" sz="2400" dirty="0" smtClean="0"/>
          </a:p>
        </p:txBody>
      </p:sp>
      <p:sp>
        <p:nvSpPr>
          <p:cNvPr id="5122" name="Rectangle 2"/>
          <p:cNvSpPr>
            <a:spLocks noGrp="1" noChangeArrowheads="1"/>
          </p:cNvSpPr>
          <p:nvPr>
            <p:ph type="title"/>
          </p:nvPr>
        </p:nvSpPr>
        <p:spPr>
          <a:noFill/>
        </p:spPr>
        <p:txBody>
          <a:bodyPr/>
          <a:lstStyle/>
          <a:p>
            <a:r>
              <a:rPr lang="en-US" dirty="0" smtClean="0"/>
              <a:t>Learning Objectives</a:t>
            </a:r>
          </a:p>
        </p:txBody>
      </p:sp>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3" descr="Illustration representing an unsealed and uninsulated knee-wall attic with critical air leakage junctions.&#10;"/>
          <p:cNvPicPr>
            <a:picLocks noChangeAspect="1"/>
          </p:cNvPicPr>
          <p:nvPr/>
        </p:nvPicPr>
        <p:blipFill>
          <a:blip r:embed="rId3"/>
          <a:srcRect/>
          <a:stretch>
            <a:fillRect/>
          </a:stretch>
        </p:blipFill>
        <p:spPr bwMode="auto">
          <a:xfrm>
            <a:off x="0" y="1143000"/>
            <a:ext cx="9144000" cy="5334000"/>
          </a:xfrm>
          <a:prstGeom prst="rect">
            <a:avLst/>
          </a:prstGeom>
          <a:noFill/>
          <a:ln w="9525">
            <a:noFill/>
            <a:miter lim="800000"/>
            <a:headEnd/>
            <a:tailEnd/>
          </a:ln>
        </p:spPr>
      </p:pic>
      <p:sp>
        <p:nvSpPr>
          <p:cNvPr id="23555" name="Title 10"/>
          <p:cNvSpPr>
            <a:spLocks noGrp="1"/>
          </p:cNvSpPr>
          <p:nvPr>
            <p:ph type="title"/>
          </p:nvPr>
        </p:nvSpPr>
        <p:spPr/>
        <p:txBody>
          <a:bodyPr/>
          <a:lstStyle/>
          <a:p>
            <a:r>
              <a:rPr lang="en-US" dirty="0" smtClean="0"/>
              <a:t>Cape Cod Attic</a:t>
            </a:r>
          </a:p>
        </p:txBody>
      </p:sp>
      <p:pic>
        <p:nvPicPr>
          <p:cNvPr id="7" name="Picture 6" descr="WhereIsAirBarrier_2.png"/>
          <p:cNvPicPr>
            <a:picLocks noChangeAspect="1"/>
          </p:cNvPicPr>
          <p:nvPr/>
        </p:nvPicPr>
        <p:blipFill>
          <a:blip r:embed="rId4"/>
          <a:srcRect/>
          <a:stretch>
            <a:fillRect/>
          </a:stretch>
        </p:blipFill>
        <p:spPr bwMode="auto">
          <a:xfrm>
            <a:off x="4130675" y="3698875"/>
            <a:ext cx="1050925" cy="1558925"/>
          </a:xfrm>
          <a:prstGeom prst="rect">
            <a:avLst/>
          </a:prstGeom>
          <a:noFill/>
          <a:ln w="9525">
            <a:noFill/>
            <a:miter lim="800000"/>
            <a:headEnd/>
            <a:tailEnd/>
          </a:ln>
        </p:spPr>
      </p:pic>
      <p:sp>
        <p:nvSpPr>
          <p:cNvPr id="23558" name="Text Box 13"/>
          <p:cNvSpPr txBox="1">
            <a:spLocks noChangeArrowheads="1"/>
          </p:cNvSpPr>
          <p:nvPr/>
        </p:nvSpPr>
        <p:spPr bwMode="auto">
          <a:xfrm>
            <a:off x="533400" y="1447800"/>
            <a:ext cx="3429000" cy="1446550"/>
          </a:xfrm>
          <a:prstGeom prst="rect">
            <a:avLst/>
          </a:prstGeom>
          <a:noFill/>
          <a:ln w="9525">
            <a:noFill/>
            <a:miter lim="800000"/>
            <a:headEnd/>
            <a:tailEnd/>
          </a:ln>
        </p:spPr>
        <p:txBody>
          <a:bodyPr wrap="square">
            <a:spAutoFit/>
          </a:bodyPr>
          <a:lstStyle/>
          <a:p>
            <a:pPr algn="l"/>
            <a:r>
              <a:rPr lang="en-US" sz="2200" b="0" dirty="0"/>
              <a:t>Pressure difference of the floor cavity with reference to the house should be </a:t>
            </a:r>
            <a:br>
              <a:rPr lang="en-US" sz="2200" b="0" dirty="0"/>
            </a:br>
            <a:r>
              <a:rPr lang="en-US" sz="2200" dirty="0"/>
              <a:t>0 Pa</a:t>
            </a:r>
            <a:r>
              <a:rPr lang="en-US" sz="2200" b="0" dirty="0"/>
              <a:t>.  </a:t>
            </a:r>
            <a:r>
              <a:rPr lang="en-US" sz="2200" b="0" i="1" dirty="0"/>
              <a:t>But, is it?</a:t>
            </a:r>
          </a:p>
        </p:txBody>
      </p:sp>
      <p:pic>
        <p:nvPicPr>
          <p:cNvPr id="15" name="Picture 14" descr="Drawing of air pressure."/>
          <p:cNvPicPr>
            <a:picLocks noChangeAspect="1"/>
          </p:cNvPicPr>
          <p:nvPr/>
        </p:nvPicPr>
        <p:blipFill>
          <a:blip r:embed="rId5"/>
          <a:srcRect/>
          <a:stretch>
            <a:fillRect/>
          </a:stretch>
        </p:blipFill>
        <p:spPr bwMode="auto">
          <a:xfrm>
            <a:off x="1371600" y="1447800"/>
            <a:ext cx="6283325" cy="2722562"/>
          </a:xfrm>
          <a:prstGeom prst="rect">
            <a:avLst/>
          </a:prstGeom>
          <a:noFill/>
          <a:ln w="9525">
            <a:noFill/>
            <a:miter lim="800000"/>
            <a:headEnd/>
            <a:tailEnd/>
          </a:ln>
        </p:spPr>
      </p:pic>
      <p:pic>
        <p:nvPicPr>
          <p:cNvPr id="16" name="Picture 15" descr="Drawing of air pressure."/>
          <p:cNvPicPr>
            <a:picLocks noChangeAspect="1"/>
          </p:cNvPicPr>
          <p:nvPr/>
        </p:nvPicPr>
        <p:blipFill>
          <a:blip r:embed="rId6"/>
          <a:srcRect/>
          <a:stretch>
            <a:fillRect/>
          </a:stretch>
        </p:blipFill>
        <p:spPr bwMode="auto">
          <a:xfrm>
            <a:off x="2971800" y="2895600"/>
            <a:ext cx="2959100" cy="2133600"/>
          </a:xfrm>
          <a:prstGeom prst="rect">
            <a:avLst/>
          </a:prstGeom>
          <a:noFill/>
          <a:ln w="9525">
            <a:noFill/>
            <a:miter lim="800000"/>
            <a:headEnd/>
            <a:tailEnd/>
          </a:ln>
        </p:spPr>
      </p:pic>
      <p:sp>
        <p:nvSpPr>
          <p:cNvPr id="10"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
        <p:nvSpPr>
          <p:cNvPr id="2" name="Rectangle 1"/>
          <p:cNvSpPr/>
          <p:nvPr/>
        </p:nvSpPr>
        <p:spPr>
          <a:xfrm>
            <a:off x="2675864" y="6096000"/>
            <a:ext cx="3550972" cy="230832"/>
          </a:xfrm>
          <a:prstGeom prst="rect">
            <a:avLst/>
          </a:prstGeom>
        </p:spPr>
        <p:txBody>
          <a:bodyPr wrap="none">
            <a:spAutoFit/>
          </a:bodyPr>
          <a:lstStyle/>
          <a:p>
            <a:pPr lvl="0" algn="l" defTabSz="457200"/>
            <a:r>
              <a:rPr lang="en-US" sz="900" b="0" i="1" dirty="0">
                <a:solidFill>
                  <a:srgbClr val="50565C"/>
                </a:solidFill>
                <a:cs typeface="Arial" charset="0"/>
              </a:rPr>
              <a:t>Graphic developed for the U.S. </a:t>
            </a:r>
            <a:r>
              <a:rPr lang="en-US" sz="900" b="0" i="1" dirty="0">
                <a:solidFill>
                  <a:srgbClr val="50565C"/>
                </a:solidFill>
              </a:rPr>
              <a:t>DOE WAP Standardized Curricula</a:t>
            </a:r>
            <a:endParaRPr lang="en-US" sz="900" b="0" i="1" dirty="0">
              <a:solidFill>
                <a:srgbClr val="50565C"/>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500"/>
                                        <p:tgtEl>
                                          <p:spTgt spid="15"/>
                                        </p:tgtEl>
                                      </p:cBhvr>
                                    </p:animEffect>
                                  </p:childTnLst>
                                </p:cTn>
                              </p:par>
                              <p:par>
                                <p:cTn id="8" presetID="1" presetClass="exit" presetSubtype="0" fill="hold" nodeType="withEffect">
                                  <p:stCondLst>
                                    <p:cond delay="0"/>
                                  </p:stCondLst>
                                  <p:childTnLst>
                                    <p:set>
                                      <p:cBhvr>
                                        <p:cTn id="9" dur="1" fill="hold">
                                          <p:stCondLst>
                                            <p:cond delay="0"/>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slide(fromBottom)">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2" descr="Illustration represents a Targeted air sealing which &#10;defines an air barrier.&#10;&#10;"/>
          <p:cNvPicPr>
            <a:picLocks noChangeAspect="1"/>
          </p:cNvPicPr>
          <p:nvPr/>
        </p:nvPicPr>
        <p:blipFill>
          <a:blip r:embed="rId3"/>
          <a:srcRect/>
          <a:stretch>
            <a:fillRect/>
          </a:stretch>
        </p:blipFill>
        <p:spPr bwMode="auto">
          <a:xfrm>
            <a:off x="0" y="1143000"/>
            <a:ext cx="9144000" cy="5334000"/>
          </a:xfrm>
          <a:prstGeom prst="rect">
            <a:avLst/>
          </a:prstGeom>
          <a:noFill/>
          <a:ln w="9525">
            <a:noFill/>
            <a:miter lim="800000"/>
            <a:headEnd/>
            <a:tailEnd/>
          </a:ln>
        </p:spPr>
      </p:pic>
      <p:sp>
        <p:nvSpPr>
          <p:cNvPr id="24579" name="Title 19"/>
          <p:cNvSpPr>
            <a:spLocks noGrp="1"/>
          </p:cNvSpPr>
          <p:nvPr>
            <p:ph type="title"/>
          </p:nvPr>
        </p:nvSpPr>
        <p:spPr/>
        <p:txBody>
          <a:bodyPr/>
          <a:lstStyle/>
          <a:p>
            <a:r>
              <a:rPr lang="en-US" dirty="0" smtClean="0"/>
              <a:t>Define the Air Barrier</a:t>
            </a:r>
          </a:p>
        </p:txBody>
      </p:sp>
      <p:sp>
        <p:nvSpPr>
          <p:cNvPr id="24580" name="Rectangle 3"/>
          <p:cNvSpPr>
            <a:spLocks noChangeArrowheads="1"/>
          </p:cNvSpPr>
          <p:nvPr/>
        </p:nvSpPr>
        <p:spPr bwMode="auto">
          <a:xfrm>
            <a:off x="990600" y="1524000"/>
            <a:ext cx="3581400" cy="1143000"/>
          </a:xfrm>
          <a:prstGeom prst="rect">
            <a:avLst/>
          </a:prstGeom>
          <a:noFill/>
          <a:ln w="9525">
            <a:noFill/>
            <a:miter lim="800000"/>
            <a:headEnd/>
            <a:tailEnd/>
          </a:ln>
        </p:spPr>
        <p:txBody>
          <a:bodyPr/>
          <a:lstStyle/>
          <a:p>
            <a:pPr algn="l" eaLnBrk="0" hangingPunct="0"/>
            <a:r>
              <a:rPr lang="en-US" sz="2400" b="0" dirty="0"/>
              <a:t>Targeted air sealing </a:t>
            </a:r>
            <a:br>
              <a:rPr lang="en-US" sz="2400" b="0" dirty="0"/>
            </a:br>
            <a:r>
              <a:rPr lang="en-US" sz="2400" b="0" dirty="0"/>
              <a:t>defines air </a:t>
            </a:r>
            <a:r>
              <a:rPr lang="en-US" sz="2400" b="0" dirty="0" smtClean="0"/>
              <a:t>barrier.</a:t>
            </a:r>
            <a:endParaRPr lang="en-US" sz="2400" b="0" dirty="0"/>
          </a:p>
        </p:txBody>
      </p:sp>
      <p:pic>
        <p:nvPicPr>
          <p:cNvPr id="25" name="Picture 24" descr="Drawing of air barrier."/>
          <p:cNvPicPr>
            <a:picLocks noChangeAspect="1"/>
          </p:cNvPicPr>
          <p:nvPr/>
        </p:nvPicPr>
        <p:blipFill>
          <a:blip r:embed="rId4"/>
          <a:srcRect/>
          <a:stretch>
            <a:fillRect/>
          </a:stretch>
        </p:blipFill>
        <p:spPr bwMode="auto">
          <a:xfrm>
            <a:off x="2395538" y="2438400"/>
            <a:ext cx="4124325" cy="3292475"/>
          </a:xfrm>
          <a:prstGeom prst="rect">
            <a:avLst/>
          </a:prstGeom>
          <a:noFill/>
          <a:ln w="9525">
            <a:noFill/>
            <a:miter lim="800000"/>
            <a:headEnd/>
            <a:tailEnd/>
          </a:ln>
        </p:spPr>
      </p:pic>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
        <p:nvSpPr>
          <p:cNvPr id="2" name="Rectangle 1"/>
          <p:cNvSpPr/>
          <p:nvPr/>
        </p:nvSpPr>
        <p:spPr>
          <a:xfrm>
            <a:off x="2809214" y="6096000"/>
            <a:ext cx="3550972" cy="230832"/>
          </a:xfrm>
          <a:prstGeom prst="rect">
            <a:avLst/>
          </a:prstGeom>
        </p:spPr>
        <p:txBody>
          <a:bodyPr wrap="none">
            <a:spAutoFit/>
          </a:bodyPr>
          <a:lstStyle/>
          <a:p>
            <a:pPr lvl="0" algn="l" defTabSz="457200"/>
            <a:r>
              <a:rPr lang="en-US" sz="900" b="0" i="1" dirty="0">
                <a:solidFill>
                  <a:srgbClr val="50565C"/>
                </a:solidFill>
                <a:cs typeface="Arial" charset="0"/>
              </a:rPr>
              <a:t>Graphic developed for the U.S. </a:t>
            </a:r>
            <a:r>
              <a:rPr lang="en-US" sz="900" b="0" i="1" dirty="0">
                <a:solidFill>
                  <a:srgbClr val="50565C"/>
                </a:solidFill>
              </a:rPr>
              <a:t>DOE WAP Standardized Curricula</a:t>
            </a:r>
            <a:endParaRPr lang="en-US" sz="900" b="0" i="1" dirty="0">
              <a:solidFill>
                <a:srgbClr val="50565C"/>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2" descr="Illustration of how the air barrier and insulation should be aligned in a 1.5-story house with a knee-wall attic."/>
          <p:cNvPicPr>
            <a:picLocks noChangeAspect="1"/>
          </p:cNvPicPr>
          <p:nvPr/>
        </p:nvPicPr>
        <p:blipFill>
          <a:blip r:embed="rId3"/>
          <a:srcRect/>
          <a:stretch>
            <a:fillRect/>
          </a:stretch>
        </p:blipFill>
        <p:spPr bwMode="auto">
          <a:xfrm>
            <a:off x="0" y="1143000"/>
            <a:ext cx="9144000" cy="5334000"/>
          </a:xfrm>
          <a:prstGeom prst="rect">
            <a:avLst/>
          </a:prstGeom>
          <a:noFill/>
          <a:ln w="9525">
            <a:noFill/>
            <a:miter lim="800000"/>
            <a:headEnd/>
            <a:tailEnd/>
          </a:ln>
        </p:spPr>
      </p:pic>
      <p:sp>
        <p:nvSpPr>
          <p:cNvPr id="25603" name="Title 19"/>
          <p:cNvSpPr>
            <a:spLocks noGrp="1"/>
          </p:cNvSpPr>
          <p:nvPr>
            <p:ph type="title"/>
          </p:nvPr>
        </p:nvSpPr>
        <p:spPr/>
        <p:txBody>
          <a:bodyPr/>
          <a:lstStyle/>
          <a:p>
            <a:r>
              <a:rPr lang="en-US" dirty="0" smtClean="0"/>
              <a:t>Cape Attic</a:t>
            </a:r>
          </a:p>
        </p:txBody>
      </p:sp>
      <p:sp>
        <p:nvSpPr>
          <p:cNvPr id="25604" name="Rectangle 3"/>
          <p:cNvSpPr>
            <a:spLocks noChangeArrowheads="1"/>
          </p:cNvSpPr>
          <p:nvPr/>
        </p:nvSpPr>
        <p:spPr bwMode="auto">
          <a:xfrm>
            <a:off x="533400" y="1447800"/>
            <a:ext cx="4114800" cy="1828800"/>
          </a:xfrm>
          <a:prstGeom prst="rect">
            <a:avLst/>
          </a:prstGeom>
          <a:noFill/>
          <a:ln w="9525">
            <a:noFill/>
            <a:miter lim="800000"/>
            <a:headEnd/>
            <a:tailEnd/>
          </a:ln>
        </p:spPr>
        <p:txBody>
          <a:bodyPr/>
          <a:lstStyle/>
          <a:p>
            <a:pPr algn="l" eaLnBrk="0" hangingPunct="0"/>
            <a:r>
              <a:rPr lang="en-US" sz="2400" b="0" dirty="0"/>
              <a:t>Pressure and thermal</a:t>
            </a:r>
            <a:br>
              <a:rPr lang="en-US" sz="2400" b="0" dirty="0"/>
            </a:br>
            <a:r>
              <a:rPr lang="en-US" sz="2400" b="0" dirty="0"/>
              <a:t>boundaries are </a:t>
            </a:r>
            <a:br>
              <a:rPr lang="en-US" sz="2400" b="0" dirty="0"/>
            </a:br>
            <a:r>
              <a:rPr lang="en-US" sz="2400" b="0" dirty="0"/>
              <a:t>now </a:t>
            </a:r>
            <a:r>
              <a:rPr lang="en-US" sz="2400" b="0" dirty="0" smtClean="0"/>
              <a:t>aligned.</a:t>
            </a:r>
            <a:endParaRPr lang="en-US" sz="2400" b="0" dirty="0"/>
          </a:p>
        </p:txBody>
      </p:sp>
      <p:pic>
        <p:nvPicPr>
          <p:cNvPr id="25605" name="Picture 9" descr="WhereIsAirBarrier_4.png"/>
          <p:cNvPicPr>
            <a:picLocks noChangeAspect="1"/>
          </p:cNvPicPr>
          <p:nvPr/>
        </p:nvPicPr>
        <p:blipFill>
          <a:blip r:embed="rId4"/>
          <a:srcRect/>
          <a:stretch>
            <a:fillRect/>
          </a:stretch>
        </p:blipFill>
        <p:spPr bwMode="auto">
          <a:xfrm>
            <a:off x="2395538" y="2438400"/>
            <a:ext cx="4124325" cy="3292475"/>
          </a:xfrm>
          <a:prstGeom prst="rect">
            <a:avLst/>
          </a:prstGeom>
          <a:noFill/>
          <a:ln w="9525">
            <a:noFill/>
            <a:miter lim="800000"/>
            <a:headEnd/>
            <a:tailEnd/>
          </a:ln>
        </p:spPr>
      </p:pic>
      <p:pic>
        <p:nvPicPr>
          <p:cNvPr id="25606" name="Picture 8" descr="Illustration of pressure and thermal boundaries."/>
          <p:cNvPicPr>
            <a:picLocks noChangeAspect="1"/>
          </p:cNvPicPr>
          <p:nvPr/>
        </p:nvPicPr>
        <p:blipFill>
          <a:blip r:embed="rId5"/>
          <a:srcRect/>
          <a:stretch>
            <a:fillRect/>
          </a:stretch>
        </p:blipFill>
        <p:spPr bwMode="auto">
          <a:xfrm>
            <a:off x="2438400" y="2505075"/>
            <a:ext cx="4038600" cy="3352800"/>
          </a:xfrm>
          <a:prstGeom prst="rect">
            <a:avLst/>
          </a:prstGeom>
          <a:noFill/>
          <a:ln w="9525">
            <a:noFill/>
            <a:miter lim="800000"/>
            <a:headEnd/>
            <a:tailEnd/>
          </a:ln>
        </p:spPr>
      </p:pic>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
        <p:nvSpPr>
          <p:cNvPr id="2" name="Rectangle 1"/>
          <p:cNvSpPr/>
          <p:nvPr/>
        </p:nvSpPr>
        <p:spPr>
          <a:xfrm>
            <a:off x="2796514" y="6172200"/>
            <a:ext cx="3550972" cy="230832"/>
          </a:xfrm>
          <a:prstGeom prst="rect">
            <a:avLst/>
          </a:prstGeom>
        </p:spPr>
        <p:txBody>
          <a:bodyPr wrap="none">
            <a:spAutoFit/>
          </a:bodyPr>
          <a:lstStyle/>
          <a:p>
            <a:pPr lvl="0" algn="l" defTabSz="457200"/>
            <a:r>
              <a:rPr lang="en-US" sz="900" b="0" i="1" dirty="0">
                <a:solidFill>
                  <a:srgbClr val="50565C"/>
                </a:solidFill>
                <a:cs typeface="Arial" charset="0"/>
              </a:rPr>
              <a:t>Graphic developed for the U.S. </a:t>
            </a:r>
            <a:r>
              <a:rPr lang="en-US" sz="900" b="0" i="1" dirty="0">
                <a:solidFill>
                  <a:srgbClr val="50565C"/>
                </a:solidFill>
              </a:rPr>
              <a:t>DOE WAP Standardized Curricula</a:t>
            </a:r>
            <a:endParaRPr lang="en-US" sz="900" b="0" i="1" dirty="0">
              <a:solidFill>
                <a:srgbClr val="50565C"/>
              </a:solidFill>
              <a:cs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3" descr="Photo of two-part foam application on the cold side of an attic knee-wall."/>
          <p:cNvSpPr>
            <a:spLocks noGrp="1" noChangeAspect="1" noChangeArrowheads="1"/>
          </p:cNvSpPr>
          <p:nvPr isPhoto="1"/>
        </p:nvSpPr>
        <p:spPr bwMode="auto">
          <a:xfrm>
            <a:off x="4597400" y="1600200"/>
            <a:ext cx="4165600" cy="3124200"/>
          </a:xfrm>
          <a:prstGeom prst="rect">
            <a:avLst/>
          </a:prstGeom>
          <a:blipFill dpi="0" rotWithShape="1">
            <a:blip r:embed="rId3" cstate="email"/>
            <a:srcRect/>
            <a:stretch>
              <a:fillRect/>
            </a:stretch>
          </a:blipFill>
          <a:ln w="50800">
            <a:solidFill>
              <a:srgbClr val="FFFFFF"/>
            </a:solidFill>
            <a:miter lim="800000"/>
            <a:headEnd/>
            <a:tailEnd/>
          </a:ln>
          <a:effectLst>
            <a:outerShdw dist="25401" dir="2700000" rotWithShape="0">
              <a:srgbClr val="808080">
                <a:alpha val="42999"/>
              </a:srgbClr>
            </a:outerShdw>
          </a:effectLst>
        </p:spPr>
        <p:txBody>
          <a:bodyPr/>
          <a:lstStyle/>
          <a:p>
            <a:pPr>
              <a:defRPr/>
            </a:pPr>
            <a:endParaRPr lang="en-US" dirty="0">
              <a:latin typeface="Arial" pitchFamily="-107" charset="0"/>
              <a:ea typeface="ＭＳ Ｐゴシック" pitchFamily="-107" charset="-128"/>
            </a:endParaRPr>
          </a:p>
        </p:txBody>
      </p:sp>
      <p:sp>
        <p:nvSpPr>
          <p:cNvPr id="26627" name="Rectangle 6"/>
          <p:cNvSpPr>
            <a:spLocks noGrp="1" noChangeArrowheads="1"/>
          </p:cNvSpPr>
          <p:nvPr>
            <p:ph type="title"/>
          </p:nvPr>
        </p:nvSpPr>
        <p:spPr>
          <a:noFill/>
        </p:spPr>
        <p:txBody>
          <a:bodyPr/>
          <a:lstStyle/>
          <a:p>
            <a:r>
              <a:rPr lang="en-US" dirty="0" smtClean="0"/>
              <a:t>Cape Attic</a:t>
            </a:r>
          </a:p>
        </p:txBody>
      </p:sp>
      <p:sp>
        <p:nvSpPr>
          <p:cNvPr id="26628" name="Rectangle 3"/>
          <p:cNvSpPr>
            <a:spLocks noChangeArrowheads="1"/>
          </p:cNvSpPr>
          <p:nvPr/>
        </p:nvSpPr>
        <p:spPr bwMode="auto">
          <a:xfrm>
            <a:off x="533400" y="1447800"/>
            <a:ext cx="3810000" cy="4572000"/>
          </a:xfrm>
          <a:prstGeom prst="rect">
            <a:avLst/>
          </a:prstGeom>
          <a:noFill/>
          <a:ln w="9525">
            <a:noFill/>
            <a:miter lim="800000"/>
            <a:headEnd/>
            <a:tailEnd/>
          </a:ln>
        </p:spPr>
        <p:txBody>
          <a:bodyPr/>
          <a:lstStyle/>
          <a:p>
            <a:pPr marL="457200" indent="-228600" algn="l" eaLnBrk="0" hangingPunct="0">
              <a:spcBef>
                <a:spcPts val="600"/>
              </a:spcBef>
              <a:spcAft>
                <a:spcPts val="600"/>
              </a:spcAft>
              <a:buFont typeface="Arial" charset="0"/>
              <a:buChar char="•"/>
            </a:pPr>
            <a:r>
              <a:rPr lang="en-US" sz="2200" b="0" dirty="0"/>
              <a:t>Two-part foam used on </a:t>
            </a:r>
            <a:br>
              <a:rPr lang="en-US" sz="2200" b="0" dirty="0"/>
            </a:br>
            <a:r>
              <a:rPr lang="en-US" sz="2200" b="0" dirty="0"/>
              <a:t>the cold side of a knee-wall aligns pressure and </a:t>
            </a:r>
            <a:br>
              <a:rPr lang="en-US" sz="2200" b="0" dirty="0"/>
            </a:br>
            <a:r>
              <a:rPr lang="en-US" sz="2200" b="0" dirty="0"/>
              <a:t>thermal boundaries.</a:t>
            </a:r>
          </a:p>
          <a:p>
            <a:pPr marL="457200" indent="-228600" algn="l" eaLnBrk="0" hangingPunct="0">
              <a:spcBef>
                <a:spcPts val="600"/>
              </a:spcBef>
              <a:spcAft>
                <a:spcPts val="600"/>
              </a:spcAft>
              <a:buFont typeface="Arial" charset="0"/>
              <a:buChar char="•"/>
            </a:pPr>
            <a:r>
              <a:rPr lang="en-US" sz="2200" b="0" dirty="0"/>
              <a:t>Specify that floor joists </a:t>
            </a:r>
            <a:r>
              <a:rPr lang="en-US" sz="2200" b="0" dirty="0" smtClean="0"/>
              <a:t>under the </a:t>
            </a:r>
            <a:r>
              <a:rPr lang="en-US" sz="2200" b="0" dirty="0"/>
              <a:t>wall must be sealed.</a:t>
            </a:r>
          </a:p>
          <a:p>
            <a:pPr marL="457200" indent="-228600" algn="l" eaLnBrk="0" hangingPunct="0">
              <a:spcBef>
                <a:spcPts val="600"/>
              </a:spcBef>
              <a:spcAft>
                <a:spcPts val="600"/>
              </a:spcAft>
              <a:buFont typeface="Arial" charset="0"/>
              <a:buChar char="•"/>
            </a:pPr>
            <a:r>
              <a:rPr lang="en-US" sz="2200" b="0" dirty="0"/>
              <a:t>If knob and tube wiring is present in knee wall attic floor, using spray foam to bring pressure and thermal boundary to the roof deck </a:t>
            </a:r>
            <a:r>
              <a:rPr lang="en-US" sz="2200" b="0" dirty="0" smtClean="0"/>
              <a:t>is </a:t>
            </a:r>
            <a:r>
              <a:rPr lang="en-US" sz="2200" b="0" dirty="0"/>
              <a:t>appropriate.*</a:t>
            </a:r>
          </a:p>
        </p:txBody>
      </p:sp>
      <p:sp>
        <p:nvSpPr>
          <p:cNvPr id="26629" name="TextBox 6"/>
          <p:cNvSpPr txBox="1">
            <a:spLocks noChangeArrowheads="1"/>
          </p:cNvSpPr>
          <p:nvPr/>
        </p:nvSpPr>
        <p:spPr bwMode="auto">
          <a:xfrm>
            <a:off x="1366419" y="6195199"/>
            <a:ext cx="6322565" cy="276999"/>
          </a:xfrm>
          <a:prstGeom prst="rect">
            <a:avLst/>
          </a:prstGeom>
          <a:noFill/>
          <a:ln w="9525">
            <a:noFill/>
            <a:miter lim="800000"/>
            <a:headEnd/>
            <a:tailEnd/>
          </a:ln>
        </p:spPr>
        <p:txBody>
          <a:bodyPr wrap="none">
            <a:spAutoFit/>
          </a:bodyPr>
          <a:lstStyle/>
          <a:p>
            <a:r>
              <a:rPr lang="en-US" sz="1200" b="0" dirty="0"/>
              <a:t>* </a:t>
            </a:r>
            <a:r>
              <a:rPr lang="en-US" sz="1200" b="0" i="1" dirty="0"/>
              <a:t>½ </a:t>
            </a:r>
            <a:r>
              <a:rPr lang="en-US" sz="1200" b="0" i="1" dirty="0" smtClean="0"/>
              <a:t>lb. </a:t>
            </a:r>
            <a:r>
              <a:rPr lang="en-US" sz="1200" b="0" i="1" dirty="0"/>
              <a:t>foam lets water leaks be detected and is preferred to 2 </a:t>
            </a:r>
            <a:r>
              <a:rPr lang="en-US" sz="1200" b="0" i="1" dirty="0" smtClean="0"/>
              <a:t>lb. </a:t>
            </a:r>
            <a:r>
              <a:rPr lang="en-US" sz="1200" b="0" i="1" dirty="0"/>
              <a:t>foam in roof applications.</a:t>
            </a:r>
          </a:p>
        </p:txBody>
      </p:sp>
      <p:sp>
        <p:nvSpPr>
          <p:cNvPr id="26631" name="Rectangle 7"/>
          <p:cNvSpPr>
            <a:spLocks noChangeArrowheads="1"/>
          </p:cNvSpPr>
          <p:nvPr/>
        </p:nvSpPr>
        <p:spPr bwMode="auto">
          <a:xfrm>
            <a:off x="6172200" y="4419600"/>
            <a:ext cx="2528888" cy="230832"/>
          </a:xfrm>
          <a:prstGeom prst="rect">
            <a:avLst/>
          </a:prstGeom>
          <a:noFill/>
          <a:ln w="9525">
            <a:noFill/>
            <a:miter lim="800000"/>
            <a:headEnd/>
            <a:tailEnd/>
          </a:ln>
        </p:spPr>
        <p:txBody>
          <a:bodyPr>
            <a:spAutoFit/>
          </a:bodyPr>
          <a:lstStyle/>
          <a:p>
            <a:pPr algn="r"/>
            <a:r>
              <a:rPr lang="en-US" sz="900" b="0" i="1" dirty="0">
                <a:solidFill>
                  <a:schemeClr val="bg1"/>
                </a:solidFill>
              </a:rPr>
              <a:t>Photo </a:t>
            </a:r>
            <a:r>
              <a:rPr lang="en-US" sz="900" b="0" i="1" dirty="0" smtClean="0">
                <a:solidFill>
                  <a:schemeClr val="bg1"/>
                </a:solidFill>
              </a:rPr>
              <a:t>courtesy of Anthony </a:t>
            </a:r>
            <a:r>
              <a:rPr lang="en-US" sz="900" b="0" i="1" dirty="0">
                <a:solidFill>
                  <a:schemeClr val="bg1"/>
                </a:solidFill>
              </a:rPr>
              <a:t>Cox</a:t>
            </a:r>
          </a:p>
        </p:txBody>
      </p:sp>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descr="Photo of row houses."/>
          <p:cNvPicPr>
            <a:picLocks noChangeAspect="1" noChangeArrowheads="1"/>
          </p:cNvPicPr>
          <p:nvPr/>
        </p:nvPicPr>
        <p:blipFill>
          <a:blip r:embed="rId3" cstate="email"/>
          <a:srcRect/>
          <a:stretch>
            <a:fillRect/>
          </a:stretch>
        </p:blipFill>
        <p:spPr bwMode="auto">
          <a:xfrm>
            <a:off x="4115985" y="1295400"/>
            <a:ext cx="4837930" cy="4800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1" name="Rectangle 6"/>
          <p:cNvSpPr>
            <a:spLocks noChangeArrowheads="1"/>
          </p:cNvSpPr>
          <p:nvPr/>
        </p:nvSpPr>
        <p:spPr bwMode="auto">
          <a:xfrm>
            <a:off x="533400" y="0"/>
            <a:ext cx="6248400" cy="838200"/>
          </a:xfrm>
          <a:prstGeom prst="rect">
            <a:avLst/>
          </a:prstGeom>
          <a:noFill/>
          <a:ln w="9525">
            <a:noFill/>
            <a:miter lim="800000"/>
            <a:headEnd/>
            <a:tailEnd/>
          </a:ln>
        </p:spPr>
        <p:txBody>
          <a:bodyPr lIns="0" tIns="0" rIns="0" bIns="0" anchor="ctr"/>
          <a:lstStyle/>
          <a:p>
            <a:pPr algn="l" eaLnBrk="0" hangingPunct="0"/>
            <a:r>
              <a:rPr lang="en-US" sz="2600" b="0" spc="100" dirty="0">
                <a:solidFill>
                  <a:schemeClr val="bg1"/>
                </a:solidFill>
              </a:rPr>
              <a:t>Row Homes</a:t>
            </a:r>
          </a:p>
        </p:txBody>
      </p:sp>
      <p:sp>
        <p:nvSpPr>
          <p:cNvPr id="27652" name="Content Placeholder 6"/>
          <p:cNvSpPr txBox="1">
            <a:spLocks/>
          </p:cNvSpPr>
          <p:nvPr/>
        </p:nvSpPr>
        <p:spPr bwMode="auto">
          <a:xfrm>
            <a:off x="457200" y="1676400"/>
            <a:ext cx="3429000" cy="3733800"/>
          </a:xfrm>
          <a:prstGeom prst="rect">
            <a:avLst/>
          </a:prstGeom>
          <a:noFill/>
          <a:ln w="9525">
            <a:noFill/>
            <a:miter lim="800000"/>
            <a:headEnd/>
            <a:tailEnd/>
          </a:ln>
        </p:spPr>
        <p:txBody>
          <a:bodyPr lIns="0" tIns="0" rIns="0" bIns="0"/>
          <a:lstStyle/>
          <a:p>
            <a:pPr marL="457200" indent="-228600" algn="l">
              <a:spcBef>
                <a:spcPts val="600"/>
              </a:spcBef>
              <a:spcAft>
                <a:spcPts val="600"/>
              </a:spcAft>
              <a:buFontTx/>
              <a:buChar char="•"/>
            </a:pPr>
            <a:r>
              <a:rPr lang="en-US" sz="2200" b="0" dirty="0"/>
              <a:t>Long, narrow floor </a:t>
            </a:r>
            <a:r>
              <a:rPr lang="en-US" sz="2200" b="0" dirty="0" smtClean="0"/>
              <a:t>plans.</a:t>
            </a:r>
            <a:endParaRPr lang="en-US" sz="2200" b="0" dirty="0"/>
          </a:p>
          <a:p>
            <a:pPr marL="457200" indent="-228600" algn="l">
              <a:spcBef>
                <a:spcPts val="600"/>
              </a:spcBef>
              <a:spcAft>
                <a:spcPts val="600"/>
              </a:spcAft>
              <a:buFontTx/>
              <a:buChar char="•"/>
            </a:pPr>
            <a:r>
              <a:rPr lang="en-US" sz="2200" b="0" dirty="0"/>
              <a:t>Minimal exterior exposure, except on end </a:t>
            </a:r>
            <a:r>
              <a:rPr lang="en-US" sz="2200" b="0" dirty="0" smtClean="0"/>
              <a:t>units.</a:t>
            </a:r>
            <a:endParaRPr lang="en-US" sz="2200" b="0" dirty="0"/>
          </a:p>
          <a:p>
            <a:pPr marL="457200" indent="-228600" algn="l">
              <a:spcBef>
                <a:spcPts val="600"/>
              </a:spcBef>
              <a:spcAft>
                <a:spcPts val="600"/>
              </a:spcAft>
              <a:buFontTx/>
              <a:buChar char="•"/>
            </a:pPr>
            <a:r>
              <a:rPr lang="en-US" sz="2200" b="0" dirty="0"/>
              <a:t>Uncapped party walls and shallow attics </a:t>
            </a:r>
            <a:r>
              <a:rPr lang="en-US" sz="2200" b="0" dirty="0" smtClean="0"/>
              <a:t>are typically very leaky.</a:t>
            </a:r>
            <a:endParaRPr lang="en-US" sz="2200" b="0" dirty="0"/>
          </a:p>
        </p:txBody>
      </p:sp>
      <p:sp>
        <p:nvSpPr>
          <p:cNvPr id="27654" name="Rectangle 6"/>
          <p:cNvSpPr>
            <a:spLocks noChangeArrowheads="1"/>
          </p:cNvSpPr>
          <p:nvPr/>
        </p:nvSpPr>
        <p:spPr bwMode="auto">
          <a:xfrm>
            <a:off x="6324600" y="5791200"/>
            <a:ext cx="2528888" cy="230832"/>
          </a:xfrm>
          <a:prstGeom prst="rect">
            <a:avLst/>
          </a:prstGeom>
          <a:noFill/>
          <a:ln w="9525">
            <a:noFill/>
            <a:miter lim="800000"/>
            <a:headEnd/>
            <a:tailEnd/>
          </a:ln>
        </p:spPr>
        <p:txBody>
          <a:bodyPr>
            <a:spAutoFit/>
          </a:bodyPr>
          <a:lstStyle/>
          <a:p>
            <a:pPr algn="r"/>
            <a:r>
              <a:rPr lang="en-US" sz="900" b="0" i="1" dirty="0">
                <a:solidFill>
                  <a:schemeClr val="bg1"/>
                </a:solidFill>
              </a:rPr>
              <a:t>Photo </a:t>
            </a:r>
            <a:r>
              <a:rPr lang="en-US" sz="900" b="0" i="1" dirty="0" smtClean="0">
                <a:solidFill>
                  <a:schemeClr val="bg1"/>
                </a:solidFill>
              </a:rPr>
              <a:t>courtesy of  </a:t>
            </a:r>
            <a:r>
              <a:rPr lang="en-US" sz="900" b="0" i="1" dirty="0">
                <a:solidFill>
                  <a:schemeClr val="bg1"/>
                </a:solidFill>
              </a:rPr>
              <a:t>PA WTC</a:t>
            </a:r>
          </a:p>
        </p:txBody>
      </p:sp>
      <p:sp>
        <p:nvSpPr>
          <p:cNvPr id="7"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6" descr="Row house cutaway drawing."/>
          <p:cNvPicPr>
            <a:picLocks noChangeAspect="1" noChangeArrowheads="1"/>
          </p:cNvPicPr>
          <p:nvPr/>
        </p:nvPicPr>
        <p:blipFill>
          <a:blip r:embed="rId3"/>
          <a:srcRect/>
          <a:stretch>
            <a:fillRect/>
          </a:stretch>
        </p:blipFill>
        <p:spPr bwMode="auto">
          <a:xfrm>
            <a:off x="838200" y="1323975"/>
            <a:ext cx="7380288" cy="4876800"/>
          </a:xfrm>
          <a:prstGeom prst="rect">
            <a:avLst/>
          </a:prstGeom>
          <a:noFill/>
          <a:ln w="9525">
            <a:noFill/>
            <a:miter lim="800000"/>
            <a:headEnd/>
            <a:tailEnd/>
          </a:ln>
        </p:spPr>
      </p:pic>
      <p:sp>
        <p:nvSpPr>
          <p:cNvPr id="28675" name="Rectangle 7"/>
          <p:cNvSpPr>
            <a:spLocks noChangeArrowheads="1"/>
          </p:cNvSpPr>
          <p:nvPr/>
        </p:nvSpPr>
        <p:spPr bwMode="auto">
          <a:xfrm>
            <a:off x="457200" y="0"/>
            <a:ext cx="6324600" cy="838200"/>
          </a:xfrm>
          <a:prstGeom prst="rect">
            <a:avLst/>
          </a:prstGeom>
          <a:noFill/>
          <a:ln w="9525">
            <a:noFill/>
            <a:miter lim="800000"/>
            <a:headEnd/>
            <a:tailEnd/>
          </a:ln>
        </p:spPr>
        <p:txBody>
          <a:bodyPr lIns="0" tIns="0" rIns="0" bIns="0" anchor="ctr"/>
          <a:lstStyle/>
          <a:p>
            <a:pPr algn="l" eaLnBrk="0" hangingPunct="0"/>
            <a:r>
              <a:rPr lang="en-US" sz="2600" b="0" spc="100" dirty="0">
                <a:solidFill>
                  <a:schemeClr val="bg1"/>
                </a:solidFill>
              </a:rPr>
              <a:t>Row Homes</a:t>
            </a:r>
          </a:p>
        </p:txBody>
      </p:sp>
      <p:sp>
        <p:nvSpPr>
          <p:cNvPr id="28677" name="Rectangle 5"/>
          <p:cNvSpPr>
            <a:spLocks noChangeArrowheads="1"/>
          </p:cNvSpPr>
          <p:nvPr/>
        </p:nvSpPr>
        <p:spPr bwMode="auto">
          <a:xfrm>
            <a:off x="976313" y="6124575"/>
            <a:ext cx="2528887" cy="276225"/>
          </a:xfrm>
          <a:prstGeom prst="rect">
            <a:avLst/>
          </a:prstGeom>
          <a:noFill/>
          <a:ln w="9525">
            <a:noFill/>
            <a:miter lim="800000"/>
            <a:headEnd/>
            <a:tailEnd/>
          </a:ln>
        </p:spPr>
        <p:txBody>
          <a:bodyPr>
            <a:spAutoFit/>
          </a:bodyPr>
          <a:lstStyle/>
          <a:p>
            <a:pPr algn="l"/>
            <a:r>
              <a:rPr lang="en-US" sz="1200" b="0" i="1" dirty="0">
                <a:solidFill>
                  <a:schemeClr val="bg2"/>
                </a:solidFill>
              </a:rPr>
              <a:t>Graphic source: PA WTC</a:t>
            </a:r>
          </a:p>
        </p:txBody>
      </p:sp>
      <p:sp>
        <p:nvSpPr>
          <p:cNvPr id="7"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
        <p:nvSpPr>
          <p:cNvPr id="2" name="Rectangle 1"/>
          <p:cNvSpPr/>
          <p:nvPr/>
        </p:nvSpPr>
        <p:spPr>
          <a:xfrm>
            <a:off x="4528344" y="6147271"/>
            <a:ext cx="3550972" cy="230832"/>
          </a:xfrm>
          <a:prstGeom prst="rect">
            <a:avLst/>
          </a:prstGeom>
        </p:spPr>
        <p:txBody>
          <a:bodyPr wrap="none">
            <a:spAutoFit/>
          </a:bodyPr>
          <a:lstStyle/>
          <a:p>
            <a:pPr lvl="0" algn="l" defTabSz="457200"/>
            <a:r>
              <a:rPr lang="en-US" sz="900" b="0" i="1" dirty="0">
                <a:solidFill>
                  <a:srgbClr val="50565C"/>
                </a:solidFill>
                <a:cs typeface="Arial" charset="0"/>
              </a:rPr>
              <a:t>Graphic </a:t>
            </a:r>
            <a:r>
              <a:rPr lang="en-US" sz="900" b="0" i="1" dirty="0" smtClean="0">
                <a:solidFill>
                  <a:srgbClr val="50565C"/>
                </a:solidFill>
                <a:cs typeface="Arial" charset="0"/>
              </a:rPr>
              <a:t>courtesy of Grass Roots Alliance for a Solar Pennsylvania</a:t>
            </a:r>
            <a:endParaRPr lang="en-US" sz="900" b="0" i="1" dirty="0">
              <a:solidFill>
                <a:srgbClr val="50565C"/>
              </a:solidFill>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row insulation 1"/>
          <p:cNvPicPr>
            <a:picLocks noChangeAspect="1" noChangeArrowheads="1"/>
          </p:cNvPicPr>
          <p:nvPr/>
        </p:nvPicPr>
        <p:blipFill>
          <a:blip r:embed="rId3"/>
          <a:srcRect/>
          <a:stretch>
            <a:fillRect/>
          </a:stretch>
        </p:blipFill>
        <p:spPr bwMode="auto">
          <a:xfrm>
            <a:off x="685800" y="4267200"/>
            <a:ext cx="8153400" cy="1905000"/>
          </a:xfrm>
          <a:prstGeom prst="rect">
            <a:avLst/>
          </a:prstGeom>
          <a:noFill/>
          <a:ln w="9525">
            <a:noFill/>
            <a:miter lim="800000"/>
            <a:headEnd/>
            <a:tailEnd/>
          </a:ln>
        </p:spPr>
      </p:pic>
      <p:pic>
        <p:nvPicPr>
          <p:cNvPr id="24582" name="Picture 6" descr="Photo of man on rowhouse roof adding insulation."/>
          <p:cNvPicPr>
            <a:picLocks noChangeAspect="1" noChangeArrowheads="1"/>
          </p:cNvPicPr>
          <p:nvPr/>
        </p:nvPicPr>
        <p:blipFill>
          <a:blip r:embed="rId4" cstate="email"/>
          <a:srcRect/>
          <a:stretch>
            <a:fillRect/>
          </a:stretch>
        </p:blipFill>
        <p:spPr bwMode="auto">
          <a:xfrm>
            <a:off x="4724400" y="1447800"/>
            <a:ext cx="3733800" cy="3001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9700" name="Rectangle 7"/>
          <p:cNvSpPr>
            <a:spLocks noChangeArrowheads="1"/>
          </p:cNvSpPr>
          <p:nvPr/>
        </p:nvSpPr>
        <p:spPr bwMode="auto">
          <a:xfrm>
            <a:off x="457200" y="0"/>
            <a:ext cx="6324600" cy="838200"/>
          </a:xfrm>
          <a:prstGeom prst="rect">
            <a:avLst/>
          </a:prstGeom>
          <a:noFill/>
          <a:ln w="9525">
            <a:noFill/>
            <a:miter lim="800000"/>
            <a:headEnd/>
            <a:tailEnd/>
          </a:ln>
        </p:spPr>
        <p:txBody>
          <a:bodyPr lIns="0" tIns="0" rIns="0" bIns="0" anchor="ctr"/>
          <a:lstStyle/>
          <a:p>
            <a:pPr algn="l" eaLnBrk="0" hangingPunct="0"/>
            <a:r>
              <a:rPr lang="en-US" sz="2600" b="0" spc="100" dirty="0">
                <a:solidFill>
                  <a:schemeClr val="bg1"/>
                </a:solidFill>
              </a:rPr>
              <a:t>Row Homes - Attics</a:t>
            </a:r>
          </a:p>
        </p:txBody>
      </p:sp>
      <p:sp>
        <p:nvSpPr>
          <p:cNvPr id="29701" name="Content Placeholder 6"/>
          <p:cNvSpPr txBox="1">
            <a:spLocks/>
          </p:cNvSpPr>
          <p:nvPr/>
        </p:nvSpPr>
        <p:spPr bwMode="auto">
          <a:xfrm>
            <a:off x="457200" y="1447800"/>
            <a:ext cx="4114800" cy="2971800"/>
          </a:xfrm>
          <a:prstGeom prst="rect">
            <a:avLst/>
          </a:prstGeom>
          <a:noFill/>
          <a:ln w="9525">
            <a:noFill/>
            <a:miter lim="800000"/>
            <a:headEnd/>
            <a:tailEnd/>
          </a:ln>
        </p:spPr>
        <p:txBody>
          <a:bodyPr lIns="0" tIns="0" rIns="0" bIns="0"/>
          <a:lstStyle/>
          <a:p>
            <a:pPr marL="342900" indent="-342900" algn="l">
              <a:spcBef>
                <a:spcPts val="600"/>
              </a:spcBef>
              <a:buFontTx/>
              <a:buChar char="•"/>
            </a:pPr>
            <a:r>
              <a:rPr lang="en-US" sz="2200" b="0" dirty="0"/>
              <a:t>Row home attics involve a lot </a:t>
            </a:r>
            <a:r>
              <a:rPr lang="en-US" sz="2200" b="0" dirty="0" smtClean="0"/>
              <a:t>of </a:t>
            </a:r>
            <a:r>
              <a:rPr lang="en-US" sz="2200" b="0" dirty="0"/>
              <a:t>crawling </a:t>
            </a:r>
            <a:r>
              <a:rPr lang="en-US" sz="2200" b="0" dirty="0" smtClean="0"/>
              <a:t>around.</a:t>
            </a:r>
            <a:endParaRPr lang="en-US" sz="2200" b="0" dirty="0"/>
          </a:p>
          <a:p>
            <a:pPr marL="342900" indent="-342900" algn="l">
              <a:spcBef>
                <a:spcPts val="600"/>
              </a:spcBef>
              <a:buFontTx/>
              <a:buChar char="•"/>
            </a:pPr>
            <a:r>
              <a:rPr lang="en-US" sz="2200" b="0" dirty="0"/>
              <a:t>Seal attic penetrations and </a:t>
            </a:r>
            <a:br>
              <a:rPr lang="en-US" sz="2200" b="0" dirty="0"/>
            </a:br>
            <a:r>
              <a:rPr lang="en-US" sz="2200" b="0" dirty="0"/>
              <a:t>wall </a:t>
            </a:r>
            <a:r>
              <a:rPr lang="en-US" sz="2200" b="0" dirty="0" smtClean="0"/>
              <a:t>tops.</a:t>
            </a:r>
            <a:endParaRPr lang="en-US" sz="2200" b="0" dirty="0"/>
          </a:p>
          <a:p>
            <a:pPr marL="342900" indent="-342900" algn="l">
              <a:spcBef>
                <a:spcPts val="600"/>
              </a:spcBef>
              <a:buFontTx/>
              <a:buChar char="•"/>
            </a:pPr>
            <a:r>
              <a:rPr lang="en-US" sz="2200" b="0" dirty="0"/>
              <a:t>Dense-pack insulation in shallowest space, loose-fill to desired </a:t>
            </a:r>
            <a:r>
              <a:rPr lang="en-US" sz="2200" b="0" dirty="0" smtClean="0"/>
              <a:t>R-value </a:t>
            </a:r>
            <a:r>
              <a:rPr lang="en-US" sz="2200" b="0" dirty="0"/>
              <a:t>towards </a:t>
            </a:r>
            <a:r>
              <a:rPr lang="en-US" sz="2200" b="0" dirty="0" smtClean="0"/>
              <a:t>front. </a:t>
            </a:r>
            <a:endParaRPr lang="en-US" sz="2200" b="0" dirty="0"/>
          </a:p>
          <a:p>
            <a:pPr marL="342900" indent="-342900" algn="l">
              <a:spcBef>
                <a:spcPts val="600"/>
              </a:spcBef>
              <a:buFontTx/>
              <a:buChar char="•"/>
            </a:pPr>
            <a:r>
              <a:rPr lang="en-US" sz="2200" b="0" dirty="0"/>
              <a:t>Seal access </a:t>
            </a:r>
            <a:r>
              <a:rPr lang="en-US" sz="2200" b="0" dirty="0" smtClean="0"/>
              <a:t>hole.</a:t>
            </a:r>
            <a:endParaRPr lang="en-US" sz="2200" b="0" dirty="0"/>
          </a:p>
        </p:txBody>
      </p:sp>
      <p:sp>
        <p:nvSpPr>
          <p:cNvPr id="29703" name="Rectangle 7"/>
          <p:cNvSpPr>
            <a:spLocks noChangeArrowheads="1"/>
          </p:cNvSpPr>
          <p:nvPr/>
        </p:nvSpPr>
        <p:spPr bwMode="auto">
          <a:xfrm>
            <a:off x="762000" y="6172200"/>
            <a:ext cx="3352800" cy="246221"/>
          </a:xfrm>
          <a:prstGeom prst="rect">
            <a:avLst/>
          </a:prstGeom>
          <a:noFill/>
          <a:ln w="9525">
            <a:noFill/>
            <a:miter lim="800000"/>
            <a:headEnd/>
            <a:tailEnd/>
          </a:ln>
        </p:spPr>
        <p:txBody>
          <a:bodyPr>
            <a:spAutoFit/>
          </a:bodyPr>
          <a:lstStyle/>
          <a:p>
            <a:pPr algn="l"/>
            <a:r>
              <a:rPr lang="en-US" sz="1000" b="0" i="1" dirty="0" smtClean="0"/>
              <a:t>Photo courtesy of the </a:t>
            </a:r>
            <a:r>
              <a:rPr lang="en-US" sz="1000" b="0" i="1" dirty="0"/>
              <a:t>PA WTC</a:t>
            </a:r>
          </a:p>
        </p:txBody>
      </p:sp>
      <p:sp>
        <p:nvSpPr>
          <p:cNvPr id="9"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9" name="Picture 5" descr="Photo of weatherization technicians on ladders addressing uninsulated wood framed wall cavities."/>
          <p:cNvPicPr>
            <a:picLocks noChangeAspect="1" noChangeArrowheads="1"/>
          </p:cNvPicPr>
          <p:nvPr/>
        </p:nvPicPr>
        <p:blipFill>
          <a:blip r:embed="rId3" cstate="email"/>
          <a:srcRect/>
          <a:stretch>
            <a:fillRect/>
          </a:stretch>
        </p:blipFill>
        <p:spPr bwMode="auto">
          <a:xfrm>
            <a:off x="5257800" y="1143000"/>
            <a:ext cx="3886200" cy="5358384"/>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
        <p:nvSpPr>
          <p:cNvPr id="30724" name="Rectangle 7"/>
          <p:cNvSpPr>
            <a:spLocks noGrp="1" noChangeArrowheads="1"/>
          </p:cNvSpPr>
          <p:nvPr>
            <p:ph sz="half" idx="1"/>
          </p:nvPr>
        </p:nvSpPr>
        <p:spPr>
          <a:xfrm>
            <a:off x="457200" y="1600200"/>
            <a:ext cx="4648200" cy="4419600"/>
          </a:xfrm>
        </p:spPr>
        <p:txBody>
          <a:bodyPr>
            <a:normAutofit fontScale="92500"/>
          </a:bodyPr>
          <a:lstStyle/>
          <a:p>
            <a:pPr marL="0" indent="0">
              <a:buFontTx/>
              <a:buNone/>
            </a:pPr>
            <a:r>
              <a:rPr lang="en-US" sz="2600" dirty="0" smtClean="0">
                <a:solidFill>
                  <a:srgbClr val="000066"/>
                </a:solidFill>
              </a:rPr>
              <a:t>Specify the following for uninsulated wood-framed wall cavities:</a:t>
            </a:r>
          </a:p>
          <a:p>
            <a:pPr marL="457200" indent="-228600">
              <a:buFont typeface="Arial" pitchFamily="34" charset="0"/>
              <a:buChar char="•"/>
            </a:pPr>
            <a:r>
              <a:rPr lang="en-US" sz="2400" dirty="0" smtClean="0">
                <a:solidFill>
                  <a:schemeClr val="tx1"/>
                </a:solidFill>
              </a:rPr>
              <a:t>Dense-pack insulation installed </a:t>
            </a:r>
            <a:br>
              <a:rPr lang="en-US" sz="2400" dirty="0" smtClean="0">
                <a:solidFill>
                  <a:schemeClr val="tx1"/>
                </a:solidFill>
              </a:rPr>
            </a:br>
            <a:r>
              <a:rPr lang="en-US" sz="2400" dirty="0" smtClean="0">
                <a:solidFill>
                  <a:schemeClr val="tx1"/>
                </a:solidFill>
              </a:rPr>
              <a:t>at a density of 3.5 lb. per cu. ft.</a:t>
            </a:r>
          </a:p>
          <a:p>
            <a:pPr marL="457200" indent="-228600">
              <a:buFont typeface="Arial" pitchFamily="34" charset="0"/>
              <a:buChar char="•"/>
            </a:pPr>
            <a:r>
              <a:rPr lang="en-US" sz="2400" dirty="0" smtClean="0">
                <a:solidFill>
                  <a:schemeClr val="tx1"/>
                </a:solidFill>
              </a:rPr>
              <a:t>Special attention to critical junctures within the building envelope</a:t>
            </a:r>
          </a:p>
          <a:p>
            <a:pPr marL="0" indent="0">
              <a:buNone/>
            </a:pPr>
            <a:r>
              <a:rPr lang="en-US" dirty="0" smtClean="0">
                <a:solidFill>
                  <a:schemeClr val="tx1"/>
                </a:solidFill>
              </a:rPr>
              <a:t>It is generally not cost-effective to </a:t>
            </a:r>
            <a:br>
              <a:rPr lang="en-US" dirty="0" smtClean="0">
                <a:solidFill>
                  <a:schemeClr val="tx1"/>
                </a:solidFill>
              </a:rPr>
            </a:br>
            <a:r>
              <a:rPr lang="en-US" dirty="0" smtClean="0">
                <a:solidFill>
                  <a:schemeClr val="tx1"/>
                </a:solidFill>
              </a:rPr>
              <a:t>re-insulate walls with existing fiberglass insulation.</a:t>
            </a:r>
          </a:p>
        </p:txBody>
      </p:sp>
      <p:sp>
        <p:nvSpPr>
          <p:cNvPr id="30723" name="Rectangle 6"/>
          <p:cNvSpPr>
            <a:spLocks noGrp="1" noChangeArrowheads="1"/>
          </p:cNvSpPr>
          <p:nvPr>
            <p:ph type="title"/>
          </p:nvPr>
        </p:nvSpPr>
        <p:spPr>
          <a:noFill/>
        </p:spPr>
        <p:txBody>
          <a:bodyPr/>
          <a:lstStyle/>
          <a:p>
            <a:r>
              <a:rPr lang="en-US" dirty="0" smtClean="0"/>
              <a:t>Sidewalls</a:t>
            </a:r>
          </a:p>
        </p:txBody>
      </p:sp>
      <p:sp>
        <p:nvSpPr>
          <p:cNvPr id="30726" name="Rectangle 6"/>
          <p:cNvSpPr>
            <a:spLocks noChangeArrowheads="1"/>
          </p:cNvSpPr>
          <p:nvPr/>
        </p:nvSpPr>
        <p:spPr bwMode="auto">
          <a:xfrm>
            <a:off x="6615112" y="6172200"/>
            <a:ext cx="2528888" cy="230832"/>
          </a:xfrm>
          <a:prstGeom prst="rect">
            <a:avLst/>
          </a:prstGeom>
          <a:noFill/>
          <a:ln w="9525">
            <a:noFill/>
            <a:miter lim="800000"/>
            <a:headEnd/>
            <a:tailEnd/>
          </a:ln>
        </p:spPr>
        <p:txBody>
          <a:bodyPr>
            <a:spAutoFit/>
          </a:bodyPr>
          <a:lstStyle/>
          <a:p>
            <a:pPr algn="r"/>
            <a:r>
              <a:rPr lang="en-US" sz="900" b="0" i="1" dirty="0">
                <a:solidFill>
                  <a:schemeClr val="bg1"/>
                </a:solidFill>
              </a:rPr>
              <a:t>Photo </a:t>
            </a:r>
            <a:r>
              <a:rPr lang="en-US" sz="900" b="0" i="1" dirty="0" smtClean="0">
                <a:solidFill>
                  <a:schemeClr val="bg1"/>
                </a:solidFill>
              </a:rPr>
              <a:t>courtesy of PA </a:t>
            </a:r>
            <a:r>
              <a:rPr lang="en-US" sz="900" b="0" i="1" dirty="0">
                <a:solidFill>
                  <a:schemeClr val="bg1"/>
                </a:solidFill>
              </a:rPr>
              <a:t>WTC</a:t>
            </a:r>
          </a:p>
        </p:txBody>
      </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3" descr="Illustration of a two-story, balloon-framed house with a one-story addition and an unheated porch over an unheated basement."/>
          <p:cNvPicPr>
            <a:picLocks noChangeAspect="1"/>
          </p:cNvPicPr>
          <p:nvPr/>
        </p:nvPicPr>
        <p:blipFill>
          <a:blip r:embed="rId3"/>
          <a:srcRect/>
          <a:stretch>
            <a:fillRect/>
          </a:stretch>
        </p:blipFill>
        <p:spPr bwMode="auto">
          <a:xfrm>
            <a:off x="0" y="1277938"/>
            <a:ext cx="6248400" cy="5199062"/>
          </a:xfrm>
          <a:prstGeom prst="rect">
            <a:avLst/>
          </a:prstGeom>
          <a:noFill/>
          <a:ln w="9525">
            <a:noFill/>
            <a:miter lim="800000"/>
            <a:headEnd/>
            <a:tailEnd/>
          </a:ln>
        </p:spPr>
      </p:pic>
      <p:sp>
        <p:nvSpPr>
          <p:cNvPr id="55339" name="Text Box 2"/>
          <p:cNvSpPr txBox="1">
            <a:spLocks noChangeArrowheads="1"/>
          </p:cNvSpPr>
          <p:nvPr/>
        </p:nvSpPr>
        <p:spPr bwMode="auto">
          <a:xfrm>
            <a:off x="5181600" y="4495800"/>
            <a:ext cx="3505200" cy="1785104"/>
          </a:xfrm>
          <a:prstGeom prst="rect">
            <a:avLst/>
          </a:prstGeom>
          <a:noFill/>
          <a:ln w="9525">
            <a:noFill/>
            <a:miter lim="800000"/>
            <a:headEnd/>
            <a:tailEnd/>
          </a:ln>
        </p:spPr>
        <p:txBody>
          <a:bodyPr wrap="square">
            <a:spAutoFit/>
          </a:bodyPr>
          <a:lstStyle/>
          <a:p>
            <a:pPr algn="l" eaLnBrk="0" hangingPunct="0">
              <a:defRPr/>
            </a:pPr>
            <a:r>
              <a:rPr lang="en-US" sz="2200" b="0" dirty="0" smtClean="0">
                <a:latin typeface="+mn-lt"/>
                <a:ea typeface="ＭＳ Ｐゴシック" pitchFamily="26" charset="-128"/>
              </a:rPr>
              <a:t>Two-story, </a:t>
            </a:r>
            <a:r>
              <a:rPr lang="en-US" sz="2200" b="0" dirty="0">
                <a:latin typeface="+mn-lt"/>
                <a:ea typeface="ＭＳ Ｐゴシック" pitchFamily="26" charset="-128"/>
              </a:rPr>
              <a:t>balloon-framed house with one-story addition and unheated porch over unconditioned </a:t>
            </a:r>
            <a:r>
              <a:rPr lang="en-US" sz="2200" b="0" dirty="0" smtClean="0">
                <a:latin typeface="+mn-lt"/>
                <a:ea typeface="ＭＳ Ｐゴシック" pitchFamily="26" charset="-128"/>
              </a:rPr>
              <a:t>basement.</a:t>
            </a:r>
            <a:endParaRPr lang="en-US" sz="2200" b="0" dirty="0">
              <a:latin typeface="+mn-lt"/>
              <a:ea typeface="ＭＳ Ｐゴシック" pitchFamily="26" charset="-128"/>
            </a:endParaRPr>
          </a:p>
        </p:txBody>
      </p:sp>
      <p:sp>
        <p:nvSpPr>
          <p:cNvPr id="31748" name="Rectangle 44"/>
          <p:cNvSpPr>
            <a:spLocks noChangeArrowheads="1"/>
          </p:cNvSpPr>
          <p:nvPr/>
        </p:nvSpPr>
        <p:spPr bwMode="auto">
          <a:xfrm>
            <a:off x="457200" y="0"/>
            <a:ext cx="6324600" cy="838200"/>
          </a:xfrm>
          <a:prstGeom prst="rect">
            <a:avLst/>
          </a:prstGeom>
          <a:noFill/>
          <a:ln w="9525">
            <a:noFill/>
            <a:miter lim="800000"/>
            <a:headEnd/>
            <a:tailEnd/>
          </a:ln>
        </p:spPr>
        <p:txBody>
          <a:bodyPr lIns="0" tIns="0" rIns="0" bIns="0" anchor="ctr"/>
          <a:lstStyle/>
          <a:p>
            <a:pPr algn="l" eaLnBrk="0" hangingPunct="0"/>
            <a:r>
              <a:rPr lang="en-US" sz="2600" b="0" spc="100" dirty="0" smtClean="0">
                <a:solidFill>
                  <a:schemeClr val="bg1"/>
                </a:solidFill>
              </a:rPr>
              <a:t>Porches and Additions</a:t>
            </a:r>
            <a:endParaRPr lang="en-US" sz="2600" b="0" spc="100" dirty="0">
              <a:solidFill>
                <a:schemeClr val="bg1"/>
              </a:solidFill>
            </a:endParaRPr>
          </a:p>
        </p:txBody>
      </p:sp>
      <p:sp>
        <p:nvSpPr>
          <p:cNvPr id="55341" name="Text Box 3"/>
          <p:cNvSpPr txBox="1">
            <a:spLocks noChangeArrowheads="1"/>
          </p:cNvSpPr>
          <p:nvPr/>
        </p:nvSpPr>
        <p:spPr bwMode="auto">
          <a:xfrm>
            <a:off x="5181600" y="4038600"/>
            <a:ext cx="3505200" cy="492443"/>
          </a:xfrm>
          <a:prstGeom prst="rect">
            <a:avLst/>
          </a:prstGeom>
          <a:noFill/>
          <a:ln w="9525">
            <a:noFill/>
            <a:miter lim="800000"/>
            <a:headEnd/>
            <a:tailEnd/>
          </a:ln>
        </p:spPr>
        <p:txBody>
          <a:bodyPr>
            <a:spAutoFit/>
          </a:bodyPr>
          <a:lstStyle/>
          <a:p>
            <a:pPr algn="l" eaLnBrk="0" hangingPunct="0">
              <a:defRPr/>
            </a:pPr>
            <a:r>
              <a:rPr lang="en-US" sz="2600" b="0" dirty="0">
                <a:solidFill>
                  <a:srgbClr val="000066"/>
                </a:solidFill>
                <a:latin typeface="+mn-lt"/>
                <a:ea typeface="ＭＳ Ｐゴシック" pitchFamily="26" charset="-128"/>
              </a:rPr>
              <a:t>Unsealed/Uninsulated</a:t>
            </a:r>
          </a:p>
        </p:txBody>
      </p:sp>
      <p:sp>
        <p:nvSpPr>
          <p:cNvPr id="35" name="Rectangular Callout 34"/>
          <p:cNvSpPr>
            <a:spLocks noChangeArrowheads="1"/>
          </p:cNvSpPr>
          <p:nvPr/>
        </p:nvSpPr>
        <p:spPr bwMode="auto">
          <a:xfrm>
            <a:off x="4572000" y="2971800"/>
            <a:ext cx="1981200" cy="685800"/>
          </a:xfrm>
          <a:prstGeom prst="wedgeRectCallout">
            <a:avLst>
              <a:gd name="adj1" fmla="val -89736"/>
              <a:gd name="adj2" fmla="val 61514"/>
            </a:avLst>
          </a:prstGeom>
          <a:solidFill>
            <a:schemeClr val="bg1"/>
          </a:solidFill>
          <a:ln w="9525">
            <a:noFill/>
            <a:round/>
            <a:headEnd/>
            <a:tailEnd/>
          </a:ln>
          <a:effectLst>
            <a:outerShdw dist="38100" dir="2700000" rotWithShape="0">
              <a:srgbClr val="808080">
                <a:alpha val="42999"/>
              </a:srgbClr>
            </a:outerShdw>
          </a:effectLst>
        </p:spPr>
        <p:txBody>
          <a:bodyPr anchor="ctr"/>
          <a:lstStyle/>
          <a:p>
            <a:pPr algn="l" eaLnBrk="0" hangingPunct="0">
              <a:defRPr/>
            </a:pPr>
            <a:r>
              <a:rPr lang="en-US" sz="1800" b="0" dirty="0">
                <a:latin typeface="Arial" pitchFamily="-107" charset="0"/>
                <a:ea typeface="ＭＳ Ｐゴシック" pitchFamily="26" charset="-128"/>
              </a:rPr>
              <a:t>Leaky connection to wall </a:t>
            </a:r>
            <a:r>
              <a:rPr lang="en-US" sz="1800" b="0" dirty="0" smtClean="0">
                <a:latin typeface="Arial" pitchFamily="-107" charset="0"/>
                <a:ea typeface="ＭＳ Ｐゴシック" pitchFamily="26" charset="-128"/>
              </a:rPr>
              <a:t>cavity</a:t>
            </a:r>
            <a:endParaRPr lang="en-US" sz="1800" b="0" dirty="0">
              <a:latin typeface="Arial" pitchFamily="-107" charset="0"/>
              <a:ea typeface="ＭＳ Ｐゴシック" pitchFamily="26" charset="-128"/>
            </a:endParaRPr>
          </a:p>
        </p:txBody>
      </p:sp>
      <p:sp>
        <p:nvSpPr>
          <p:cNvPr id="9"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
        <p:nvSpPr>
          <p:cNvPr id="2" name="Rectangle 1"/>
          <p:cNvSpPr/>
          <p:nvPr/>
        </p:nvSpPr>
        <p:spPr>
          <a:xfrm>
            <a:off x="838200" y="6292488"/>
            <a:ext cx="3550972" cy="230832"/>
          </a:xfrm>
          <a:prstGeom prst="rect">
            <a:avLst/>
          </a:prstGeom>
        </p:spPr>
        <p:txBody>
          <a:bodyPr wrap="none">
            <a:spAutoFit/>
          </a:bodyPr>
          <a:lstStyle/>
          <a:p>
            <a:pPr lvl="0" algn="l" defTabSz="457200"/>
            <a:r>
              <a:rPr lang="en-US" sz="900" b="0" i="1" dirty="0">
                <a:solidFill>
                  <a:srgbClr val="50565C"/>
                </a:solidFill>
                <a:cs typeface="Arial" charset="0"/>
              </a:rPr>
              <a:t>Graphic developed for the U.S. </a:t>
            </a:r>
            <a:r>
              <a:rPr lang="en-US" sz="900" b="0" i="1" dirty="0">
                <a:solidFill>
                  <a:srgbClr val="50565C"/>
                </a:solidFill>
              </a:rPr>
              <a:t>DOE WAP Standardized Curricula</a:t>
            </a:r>
            <a:endParaRPr lang="en-US" sz="900" b="0" i="1" dirty="0">
              <a:solidFill>
                <a:srgbClr val="50565C"/>
              </a:solidFill>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8" descr="Illustration of house cutaway showing Air-sealed/Insulated with air barrier and insulation in alignment.&#10;"/>
          <p:cNvPicPr>
            <a:picLocks noChangeAspect="1"/>
          </p:cNvPicPr>
          <p:nvPr/>
        </p:nvPicPr>
        <p:blipFill>
          <a:blip r:embed="rId3"/>
          <a:srcRect/>
          <a:stretch>
            <a:fillRect/>
          </a:stretch>
        </p:blipFill>
        <p:spPr bwMode="auto">
          <a:xfrm>
            <a:off x="0" y="1287463"/>
            <a:ext cx="6019800" cy="5189537"/>
          </a:xfrm>
          <a:prstGeom prst="rect">
            <a:avLst/>
          </a:prstGeom>
          <a:noFill/>
          <a:ln w="9525">
            <a:noFill/>
            <a:miter lim="800000"/>
            <a:headEnd/>
            <a:tailEnd/>
          </a:ln>
        </p:spPr>
      </p:pic>
      <p:sp>
        <p:nvSpPr>
          <p:cNvPr id="32771" name="Rectangle 44"/>
          <p:cNvSpPr>
            <a:spLocks noChangeArrowheads="1"/>
          </p:cNvSpPr>
          <p:nvPr/>
        </p:nvSpPr>
        <p:spPr bwMode="auto">
          <a:xfrm>
            <a:off x="457200" y="0"/>
            <a:ext cx="6324600" cy="838200"/>
          </a:xfrm>
          <a:prstGeom prst="rect">
            <a:avLst/>
          </a:prstGeom>
          <a:noFill/>
          <a:ln w="9525">
            <a:noFill/>
            <a:miter lim="800000"/>
            <a:headEnd/>
            <a:tailEnd/>
          </a:ln>
        </p:spPr>
        <p:txBody>
          <a:bodyPr lIns="0" tIns="0" rIns="0" bIns="0" anchor="ctr"/>
          <a:lstStyle/>
          <a:p>
            <a:pPr algn="l" eaLnBrk="0" hangingPunct="0"/>
            <a:r>
              <a:rPr lang="en-US" sz="2600" b="0" spc="100" dirty="0">
                <a:solidFill>
                  <a:schemeClr val="bg1"/>
                </a:solidFill>
              </a:rPr>
              <a:t>Porches and Additions</a:t>
            </a:r>
          </a:p>
        </p:txBody>
      </p:sp>
      <p:sp>
        <p:nvSpPr>
          <p:cNvPr id="32772" name="Text Box 3"/>
          <p:cNvSpPr txBox="1">
            <a:spLocks noChangeArrowheads="1"/>
          </p:cNvSpPr>
          <p:nvPr/>
        </p:nvSpPr>
        <p:spPr bwMode="auto">
          <a:xfrm>
            <a:off x="5181600" y="4343400"/>
            <a:ext cx="3505200" cy="1200150"/>
          </a:xfrm>
          <a:prstGeom prst="rect">
            <a:avLst/>
          </a:prstGeom>
          <a:noFill/>
          <a:ln w="9525">
            <a:noFill/>
            <a:miter lim="800000"/>
            <a:headEnd/>
            <a:tailEnd/>
          </a:ln>
        </p:spPr>
        <p:txBody>
          <a:bodyPr>
            <a:spAutoFit/>
          </a:bodyPr>
          <a:lstStyle/>
          <a:p>
            <a:pPr algn="l" eaLnBrk="0" hangingPunct="0"/>
            <a:r>
              <a:rPr lang="en-US" sz="2400" dirty="0"/>
              <a:t>Air-sealed/Insulated</a:t>
            </a:r>
            <a:r>
              <a:rPr lang="en-US" sz="2400" dirty="0">
                <a:solidFill>
                  <a:srgbClr val="FF0000"/>
                </a:solidFill>
              </a:rPr>
              <a:t> </a:t>
            </a:r>
            <a:r>
              <a:rPr lang="en-US" sz="2400" b="0" dirty="0"/>
              <a:t>with air barrier and insulation in </a:t>
            </a:r>
            <a:r>
              <a:rPr lang="en-US" sz="2400" b="0" dirty="0" smtClean="0"/>
              <a:t>alignment.</a:t>
            </a:r>
            <a:endParaRPr lang="en-US" sz="2400" b="0" dirty="0"/>
          </a:p>
        </p:txBody>
      </p:sp>
      <p:sp>
        <p:nvSpPr>
          <p:cNvPr id="10" name="Rectangular Callout 9"/>
          <p:cNvSpPr>
            <a:spLocks noChangeArrowheads="1"/>
          </p:cNvSpPr>
          <p:nvPr/>
        </p:nvSpPr>
        <p:spPr bwMode="auto">
          <a:xfrm>
            <a:off x="4876800" y="3124200"/>
            <a:ext cx="1981200" cy="457200"/>
          </a:xfrm>
          <a:prstGeom prst="wedgeRectCallout">
            <a:avLst>
              <a:gd name="adj1" fmla="val -89736"/>
              <a:gd name="adj2" fmla="val 61514"/>
            </a:avLst>
          </a:prstGeom>
          <a:solidFill>
            <a:schemeClr val="bg1"/>
          </a:solidFill>
          <a:ln w="9525">
            <a:noFill/>
            <a:round/>
            <a:headEnd/>
            <a:tailEnd/>
          </a:ln>
          <a:effectLst>
            <a:outerShdw dist="38100" dir="2700000" rotWithShape="0">
              <a:srgbClr val="808080">
                <a:alpha val="42999"/>
              </a:srgbClr>
            </a:outerShdw>
          </a:effectLst>
        </p:spPr>
        <p:txBody>
          <a:bodyPr anchor="ctr"/>
          <a:lstStyle/>
          <a:p>
            <a:pPr algn="l" eaLnBrk="0" hangingPunct="0">
              <a:defRPr/>
            </a:pPr>
            <a:r>
              <a:rPr lang="en-US" sz="1800" b="0" dirty="0">
                <a:latin typeface="Arial" pitchFamily="-107" charset="0"/>
                <a:ea typeface="ＭＳ Ｐゴシック" pitchFamily="26" charset="-128"/>
              </a:rPr>
              <a:t>Critical </a:t>
            </a:r>
            <a:r>
              <a:rPr lang="en-US" sz="1800" b="0" dirty="0" smtClean="0">
                <a:latin typeface="Arial" pitchFamily="-107" charset="0"/>
                <a:ea typeface="ＭＳ Ｐゴシック" pitchFamily="26" charset="-128"/>
              </a:rPr>
              <a:t>junctions</a:t>
            </a:r>
            <a:endParaRPr lang="en-US" sz="1800" b="0" dirty="0">
              <a:latin typeface="Arial" pitchFamily="-107" charset="0"/>
              <a:ea typeface="ＭＳ Ｐゴシック" pitchFamily="26" charset="-128"/>
            </a:endParaRPr>
          </a:p>
        </p:txBody>
      </p:sp>
      <p:sp>
        <p:nvSpPr>
          <p:cNvPr id="8"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
        <p:nvSpPr>
          <p:cNvPr id="2" name="Rectangle 1"/>
          <p:cNvSpPr/>
          <p:nvPr/>
        </p:nvSpPr>
        <p:spPr>
          <a:xfrm>
            <a:off x="914400" y="6246168"/>
            <a:ext cx="3550972" cy="230832"/>
          </a:xfrm>
          <a:prstGeom prst="rect">
            <a:avLst/>
          </a:prstGeom>
        </p:spPr>
        <p:txBody>
          <a:bodyPr wrap="none">
            <a:spAutoFit/>
          </a:bodyPr>
          <a:lstStyle/>
          <a:p>
            <a:pPr lvl="0" algn="l" defTabSz="457200"/>
            <a:r>
              <a:rPr lang="en-US" sz="900" b="0" i="1" dirty="0">
                <a:solidFill>
                  <a:srgbClr val="50565C"/>
                </a:solidFill>
                <a:cs typeface="Arial" charset="0"/>
              </a:rPr>
              <a:t>Graphic developed for the U.S. </a:t>
            </a:r>
            <a:r>
              <a:rPr lang="en-US" sz="900" b="0" i="1" dirty="0">
                <a:solidFill>
                  <a:srgbClr val="50565C"/>
                </a:solidFill>
              </a:rPr>
              <a:t>DOE WAP Standardized Curricula</a:t>
            </a:r>
            <a:endParaRPr lang="en-US" sz="900" b="0" i="1" dirty="0">
              <a:solidFill>
                <a:srgbClr val="50565C"/>
              </a:solidFill>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89" name="Group 125" descr="Building Shell Retrofit table"/>
          <p:cNvGraphicFramePr>
            <a:graphicFrameLocks noGrp="1"/>
          </p:cNvGraphicFramePr>
          <p:nvPr>
            <p:extLst>
              <p:ext uri="{D42A27DB-BD31-4B8C-83A1-F6EECF244321}">
                <p14:modId xmlns:p14="http://schemas.microsoft.com/office/powerpoint/2010/main" val="2053543980"/>
              </p:ext>
            </p:extLst>
          </p:nvPr>
        </p:nvGraphicFramePr>
        <p:xfrm>
          <a:off x="304800" y="1371600"/>
          <a:ext cx="8547100" cy="5019677"/>
        </p:xfrm>
        <a:graphic>
          <a:graphicData uri="http://schemas.openxmlformats.org/drawingml/2006/table">
            <a:tbl>
              <a:tblPr/>
              <a:tblGrid>
                <a:gridCol w="2819400"/>
                <a:gridCol w="2057400"/>
                <a:gridCol w="1828800"/>
                <a:gridCol w="1841500"/>
              </a:tblGrid>
              <a:tr h="304800">
                <a:tc gridSpan="4">
                  <a:txBody>
                    <a:bodyPr/>
                    <a:lstStyle/>
                    <a:p>
                      <a:pPr marL="0" marR="0" lvl="0" indent="0" algn="ctr" defTabSz="914400" rtl="0" eaLnBrk="1" fontAlgn="base" latinLnBrk="0" hangingPunct="1">
                        <a:lnSpc>
                          <a:spcPct val="100000"/>
                        </a:lnSpc>
                        <a:spcBef>
                          <a:spcPct val="0"/>
                        </a:spcBef>
                        <a:spcAft>
                          <a:spcPct val="0"/>
                        </a:spcAft>
                        <a:buClr>
                          <a:srgbClr val="8DC63F"/>
                        </a:buClr>
                        <a:buSzTx/>
                        <a:buFontTx/>
                        <a:buNone/>
                        <a:tabLst/>
                      </a:pPr>
                      <a:r>
                        <a:rPr kumimoji="0" lang="en-US" sz="700" b="1" i="0" u="none" strike="noStrike" cap="none" normalizeH="0" baseline="0" dirty="0" smtClean="0">
                          <a:ln>
                            <a:noFill/>
                          </a:ln>
                          <a:solidFill>
                            <a:srgbClr val="404040"/>
                          </a:solidFill>
                          <a:effectLst/>
                          <a:latin typeface="Arial" charset="0"/>
                          <a:ea typeface="ＭＳ Ｐゴシック" charset="-128"/>
                          <a:cs typeface="Times New Roman" charset="0"/>
                        </a:rPr>
                        <a:t>  </a:t>
                      </a:r>
                      <a:r>
                        <a:rPr kumimoji="0" lang="en-US" sz="1400" b="1" i="0" u="none" strike="noStrike" cap="none" normalizeH="0" baseline="0" dirty="0" smtClean="0">
                          <a:ln>
                            <a:noFill/>
                          </a:ln>
                          <a:solidFill>
                            <a:schemeClr val="bg1"/>
                          </a:solidFill>
                          <a:effectLst/>
                          <a:latin typeface="Arial" charset="0"/>
                          <a:ea typeface="ＭＳ Ｐゴシック" charset="-128"/>
                          <a:cs typeface="Times New Roman" charset="0"/>
                        </a:rPr>
                        <a:t>BUILDING SHELL RETROFITS</a:t>
                      </a:r>
                      <a:endParaRPr kumimoji="0" lang="en-US" sz="1400" b="1" i="0" u="none" strike="noStrike" cap="none" normalizeH="0" baseline="0" dirty="0" smtClean="0">
                        <a:ln>
                          <a:noFill/>
                        </a:ln>
                        <a:solidFill>
                          <a:schemeClr val="bg1"/>
                        </a:solidFill>
                        <a:effectLst/>
                        <a:latin typeface="Times New Roman" charset="0"/>
                        <a:ea typeface="ＭＳ Ｐゴシック" charset="-128"/>
                        <a:cs typeface="Times New Roman" charset="0"/>
                      </a:endParaRP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0A006A"/>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04800">
                <a:tc gridSpan="4">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Air Seal </a:t>
                      </a:r>
                      <a:r>
                        <a:rPr kumimoji="0" lang="en-US" sz="1200" b="0" i="0" u="none" strike="noStrike" cap="none" normalizeH="0" baseline="0" dirty="0" smtClean="0">
                          <a:ln>
                            <a:noFill/>
                          </a:ln>
                          <a:solidFill>
                            <a:srgbClr val="404040"/>
                          </a:solidFill>
                          <a:effectLst/>
                          <a:latin typeface="Arial" charset="0"/>
                          <a:ea typeface="ＭＳ Ｐゴシック" charset="-128"/>
                          <a:cs typeface="Times New Roman" charset="0"/>
                        </a:rPr>
                        <a:t>as per blower door and  zone pressure diagnostic protocols</a:t>
                      </a:r>
                      <a:endParaRPr kumimoji="0" lang="en-US" sz="1200" b="0" i="0" u="none" strike="noStrike" cap="none" normalizeH="0" baseline="0" dirty="0" smtClean="0">
                        <a:ln>
                          <a:noFill/>
                        </a:ln>
                        <a:solidFill>
                          <a:srgbClr val="404040"/>
                        </a:solidFill>
                        <a:effectLst/>
                        <a:latin typeface="Times New Roman" charset="0"/>
                        <a:ea typeface="ＭＳ Ｐゴシック" charset="-128"/>
                        <a:cs typeface="Times New Roman" charset="0"/>
                      </a:endParaRP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304800">
                <a:tc gridSpan="4">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Duct Sealing </a:t>
                      </a:r>
                      <a:r>
                        <a:rPr kumimoji="0" lang="en-US" sz="1200" b="0" i="0" u="none" strike="noStrike" cap="none" normalizeH="0" baseline="0" dirty="0" smtClean="0">
                          <a:ln>
                            <a:noFill/>
                          </a:ln>
                          <a:solidFill>
                            <a:srgbClr val="404040"/>
                          </a:solidFill>
                          <a:effectLst/>
                          <a:latin typeface="Arial" charset="0"/>
                          <a:ea typeface="ＭＳ Ｐゴシック" charset="-128"/>
                          <a:cs typeface="Times New Roman" charset="0"/>
                        </a:rPr>
                        <a:t>as per blower door guided and duct diagnostic protocols</a:t>
                      </a:r>
                      <a:endParaRPr kumimoji="0" lang="en-US" sz="1200" b="0" i="0" u="none" strike="noStrike" cap="none" normalizeH="0" baseline="0" dirty="0" smtClean="0">
                        <a:ln>
                          <a:noFill/>
                        </a:ln>
                        <a:solidFill>
                          <a:srgbClr val="404040"/>
                        </a:solidFill>
                        <a:effectLst/>
                        <a:latin typeface="Times New Roman" charset="0"/>
                        <a:ea typeface="ＭＳ Ｐゴシック" charset="-128"/>
                        <a:cs typeface="Times New Roman" charset="0"/>
                      </a:endParaRP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74638">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400" b="1" i="0" u="none" strike="noStrike" cap="none" normalizeH="0" baseline="0" dirty="0" smtClean="0">
                          <a:ln>
                            <a:noFill/>
                          </a:ln>
                          <a:solidFill>
                            <a:srgbClr val="FFFFFF"/>
                          </a:solidFill>
                          <a:effectLst/>
                          <a:latin typeface="Arial" charset="0"/>
                          <a:ea typeface="ＭＳ Ｐゴシック" charset="-128"/>
                          <a:cs typeface="Times New Roman" charset="0"/>
                        </a:rPr>
                        <a:t>Insulation Components</a:t>
                      </a:r>
                      <a:endParaRPr kumimoji="0" lang="en-US" sz="1400" b="1" i="0" u="none" strike="noStrike" cap="none" normalizeH="0" baseline="0" dirty="0" smtClean="0">
                        <a:ln>
                          <a:noFill/>
                        </a:ln>
                        <a:solidFill>
                          <a:srgbClr val="FFFFFF"/>
                        </a:solidFill>
                        <a:effectLst/>
                        <a:latin typeface="Times New Roman" charset="0"/>
                        <a:ea typeface="ＭＳ Ｐゴシック" charset="-128"/>
                        <a:cs typeface="Times New Roman" charset="0"/>
                      </a:endParaRPr>
                    </a:p>
                  </a:txBody>
                  <a:tcPr marL="62861" marR="62861" marT="0" marB="0" anchor="ctr" horzOverflow="overflow">
                    <a:lnL w="3175" cap="flat" cmpd="sng" algn="ctr">
                      <a:solidFill>
                        <a:srgbClr val="808080"/>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528FBA"/>
                    </a:solidFill>
                  </a:tcPr>
                </a:tc>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400" b="1" i="0" u="none" strike="noStrike" cap="none" normalizeH="0" baseline="0" dirty="0" smtClean="0">
                          <a:ln>
                            <a:noFill/>
                          </a:ln>
                          <a:solidFill>
                            <a:srgbClr val="FFFFFF"/>
                          </a:solidFill>
                          <a:effectLst/>
                          <a:latin typeface="Arial" charset="0"/>
                          <a:ea typeface="ＭＳ Ｐゴシック" charset="-128"/>
                          <a:cs typeface="Times New Roman" charset="0"/>
                        </a:rPr>
                        <a:t>No Insulation</a:t>
                      </a:r>
                      <a:endParaRPr kumimoji="0" lang="en-US" sz="1400" b="1" i="0" u="none" strike="noStrike" cap="none" normalizeH="0" baseline="0" dirty="0" smtClean="0">
                        <a:ln>
                          <a:noFill/>
                        </a:ln>
                        <a:solidFill>
                          <a:srgbClr val="FFFFFF"/>
                        </a:solidFill>
                        <a:effectLst/>
                        <a:latin typeface="Times New Roman" charset="0"/>
                        <a:ea typeface="ＭＳ Ｐゴシック" charset="-128"/>
                        <a:cs typeface="Times New Roman" charset="0"/>
                      </a:endParaRPr>
                    </a:p>
                  </a:txBody>
                  <a:tcPr marL="62861" marR="6286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528FBA"/>
                    </a:solidFill>
                  </a:tcPr>
                </a:tc>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400" b="1" i="0" u="none" strike="noStrike" cap="none" normalizeH="0" baseline="0" dirty="0" smtClean="0">
                          <a:ln>
                            <a:noFill/>
                          </a:ln>
                          <a:solidFill>
                            <a:srgbClr val="FFFFFF"/>
                          </a:solidFill>
                          <a:effectLst/>
                          <a:latin typeface="Arial" charset="0"/>
                          <a:ea typeface="ＭＳ Ｐゴシック" charset="-128"/>
                          <a:cs typeface="Times New Roman" charset="0"/>
                        </a:rPr>
                        <a:t>R-11 Existing</a:t>
                      </a:r>
                      <a:endParaRPr kumimoji="0" lang="en-US" sz="1400" b="1" i="0" u="none" strike="noStrike" cap="none" normalizeH="0" baseline="0" dirty="0" smtClean="0">
                        <a:ln>
                          <a:noFill/>
                        </a:ln>
                        <a:solidFill>
                          <a:srgbClr val="FFFFFF"/>
                        </a:solidFill>
                        <a:effectLst/>
                        <a:latin typeface="Times New Roman" charset="0"/>
                        <a:ea typeface="ＭＳ Ｐゴシック" charset="-128"/>
                        <a:cs typeface="Times New Roman" charset="0"/>
                      </a:endParaRPr>
                    </a:p>
                  </a:txBody>
                  <a:tcPr marL="62861" marR="62861"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528FBA"/>
                    </a:solidFill>
                  </a:tcPr>
                </a:tc>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400" b="1" i="0" u="none" strike="noStrike" cap="none" normalizeH="0" baseline="0" dirty="0" smtClean="0">
                          <a:ln>
                            <a:noFill/>
                          </a:ln>
                          <a:solidFill>
                            <a:srgbClr val="FFFFFF"/>
                          </a:solidFill>
                          <a:effectLst/>
                          <a:latin typeface="Arial" charset="0"/>
                          <a:ea typeface="ＭＳ Ｐゴシック" charset="-128"/>
                          <a:cs typeface="Times New Roman" charset="0"/>
                        </a:rPr>
                        <a:t>R-19 Existing</a:t>
                      </a:r>
                      <a:endParaRPr kumimoji="0" lang="en-US" sz="1400" b="1" i="0" u="none" strike="noStrike" cap="none" normalizeH="0" baseline="0" dirty="0" smtClean="0">
                        <a:ln>
                          <a:noFill/>
                        </a:ln>
                        <a:solidFill>
                          <a:srgbClr val="FFFFFF"/>
                        </a:solidFill>
                        <a:effectLst/>
                        <a:latin typeface="Times New Roman" charset="0"/>
                        <a:ea typeface="ＭＳ Ｐゴシック" charset="-128"/>
                        <a:cs typeface="Times New Roman" charset="0"/>
                      </a:endParaRPr>
                    </a:p>
                  </a:txBody>
                  <a:tcPr marL="62861" marR="62861" marT="0" marB="0" anchor="ctr" horzOverflow="overflow">
                    <a:lnL w="12700" cap="flat" cmpd="sng" algn="ctr">
                      <a:solidFill>
                        <a:srgbClr val="FFFFFF"/>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solidFill>
                      <a:srgbClr val="528FBA"/>
                    </a:solidFill>
                  </a:tcPr>
                </a:tc>
              </a:tr>
              <a:tr h="274638">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Open Attic Ceilings</a:t>
                      </a:r>
                      <a:endParaRPr kumimoji="0" lang="en-US" sz="1200" b="1" i="0" u="none" strike="noStrike" cap="none" normalizeH="0" baseline="0" dirty="0" smtClean="0">
                        <a:ln>
                          <a:noFill/>
                        </a:ln>
                        <a:solidFill>
                          <a:srgbClr val="404040"/>
                        </a:solidFill>
                        <a:effectLst/>
                        <a:latin typeface="Times New Roman" charset="0"/>
                        <a:ea typeface="ＭＳ Ｐゴシック" charset="-128"/>
                        <a:cs typeface="Times New Roman" charset="0"/>
                      </a:endParaRP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add R-38 blown</a:t>
                      </a:r>
                      <a:endParaRPr kumimoji="0" lang="en-US" sz="1200" b="1" i="0" u="none" strike="noStrike" cap="none" normalizeH="0" baseline="0" dirty="0" smtClean="0">
                        <a:ln>
                          <a:noFill/>
                        </a:ln>
                        <a:solidFill>
                          <a:srgbClr val="404040"/>
                        </a:solidFill>
                        <a:effectLst/>
                        <a:latin typeface="Times New Roman" charset="0"/>
                        <a:ea typeface="ＭＳ Ｐゴシック" charset="-128"/>
                        <a:cs typeface="Times New Roman" charset="0"/>
                      </a:endParaRP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Add R-19 blown</a:t>
                      </a:r>
                      <a:endParaRPr kumimoji="0" lang="en-US" sz="1200" b="1" i="0" u="none" strike="noStrike" cap="none" normalizeH="0" baseline="0" dirty="0" smtClean="0">
                        <a:ln>
                          <a:noFill/>
                        </a:ln>
                        <a:solidFill>
                          <a:srgbClr val="404040"/>
                        </a:solidFill>
                        <a:effectLst/>
                        <a:latin typeface="Times New Roman" charset="0"/>
                        <a:ea typeface="ＭＳ Ｐゴシック" charset="-128"/>
                        <a:cs typeface="Times New Roman" charset="0"/>
                      </a:endParaRP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Add R-11 blown</a:t>
                      </a:r>
                      <a:endParaRPr kumimoji="0" lang="en-US" sz="1200" b="1" i="0" u="none" strike="noStrike" cap="none" normalizeH="0" baseline="0" dirty="0" smtClean="0">
                        <a:ln>
                          <a:noFill/>
                        </a:ln>
                        <a:solidFill>
                          <a:srgbClr val="404040"/>
                        </a:solidFill>
                        <a:effectLst/>
                        <a:latin typeface="Times New Roman" charset="0"/>
                        <a:ea typeface="ＭＳ Ｐゴシック" charset="-128"/>
                        <a:cs typeface="Times New Roman" charset="0"/>
                      </a:endParaRP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479425">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Closed Floor Cavities </a:t>
                      </a:r>
                      <a:b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br>
                      <a:r>
                        <a:rPr kumimoji="0" lang="en-US" sz="1200" b="0" i="0" u="none" strike="noStrike" cap="none" normalizeH="0" baseline="0" dirty="0" smtClean="0">
                          <a:ln>
                            <a:noFill/>
                          </a:ln>
                          <a:solidFill>
                            <a:srgbClr val="404040"/>
                          </a:solidFill>
                          <a:effectLst/>
                          <a:latin typeface="Arial" charset="0"/>
                          <a:ea typeface="ＭＳ Ｐゴシック" charset="-128"/>
                          <a:cs typeface="Times New Roman" charset="0"/>
                        </a:rPr>
                        <a:t>(adjacent to unconditioned spaces)</a:t>
                      </a:r>
                      <a:endParaRPr kumimoji="0" lang="en-US" sz="1200" b="0" i="0" u="none" strike="noStrike" cap="none" normalizeH="0" baseline="0" dirty="0" smtClean="0">
                        <a:ln>
                          <a:noFill/>
                        </a:ln>
                        <a:solidFill>
                          <a:srgbClr val="404040"/>
                        </a:solidFill>
                        <a:effectLst/>
                        <a:latin typeface="Times New Roman" charset="0"/>
                        <a:ea typeface="ＭＳ Ｐゴシック" charset="-128"/>
                        <a:cs typeface="Times New Roman" charset="0"/>
                      </a:endParaRP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fill to 3.5 lbs/ft</a:t>
                      </a:r>
                      <a:r>
                        <a:rPr kumimoji="0" lang="en-US" sz="1200" b="1" i="0" u="none" strike="noStrike" cap="none" normalizeH="0" baseline="30000" dirty="0" smtClean="0">
                          <a:ln>
                            <a:noFill/>
                          </a:ln>
                          <a:solidFill>
                            <a:srgbClr val="404040"/>
                          </a:solidFill>
                          <a:effectLst/>
                          <a:latin typeface="Arial" charset="0"/>
                          <a:ea typeface="ＭＳ Ｐゴシック" charset="-128"/>
                          <a:cs typeface="Times New Roman" charset="0"/>
                        </a:rPr>
                        <a:t>2</a:t>
                      </a: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 with loose-fill insulation where dimensions allow</a:t>
                      </a:r>
                      <a:endParaRPr kumimoji="0" lang="en-US" sz="1200" b="1" i="0" u="none" strike="noStrike" cap="none" normalizeH="0" baseline="0" dirty="0" smtClean="0">
                        <a:ln>
                          <a:noFill/>
                        </a:ln>
                        <a:solidFill>
                          <a:srgbClr val="404040"/>
                        </a:solidFill>
                        <a:effectLst/>
                        <a:latin typeface="Times New Roman" charset="0"/>
                        <a:ea typeface="ＭＳ Ｐゴシック" charset="-128"/>
                        <a:cs typeface="Times New Roman" charset="0"/>
                      </a:endParaRP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533400">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Open Wall Cavities </a:t>
                      </a:r>
                      <a:endParaRPr kumimoji="0" lang="en-US" sz="1200" b="1" i="0" u="none" strike="noStrike" cap="none" normalizeH="0" baseline="0" dirty="0" smtClean="0">
                        <a:ln>
                          <a:noFill/>
                        </a:ln>
                        <a:solidFill>
                          <a:srgbClr val="404040"/>
                        </a:solidFill>
                        <a:effectLst/>
                        <a:latin typeface="Times New Roman"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0" i="0" u="none" strike="noStrike" cap="none" normalizeH="0" baseline="0" dirty="0" smtClean="0">
                          <a:ln>
                            <a:noFill/>
                          </a:ln>
                          <a:solidFill>
                            <a:srgbClr val="404040"/>
                          </a:solidFill>
                          <a:effectLst/>
                          <a:latin typeface="Arial" charset="0"/>
                          <a:ea typeface="ＭＳ Ｐゴシック" charset="-128"/>
                          <a:cs typeface="Times New Roman" charset="0"/>
                        </a:rPr>
                        <a:t>(adjacent to unconditioned spaces)</a:t>
                      </a:r>
                      <a:endParaRPr kumimoji="0" lang="en-US" sz="1200" b="0" i="0" u="none" strike="noStrike" cap="none" normalizeH="0" baseline="0" dirty="0" smtClean="0">
                        <a:ln>
                          <a:noFill/>
                        </a:ln>
                        <a:solidFill>
                          <a:srgbClr val="404040"/>
                        </a:solidFill>
                        <a:effectLst/>
                        <a:latin typeface="Times New Roman" charset="0"/>
                        <a:ea typeface="ＭＳ Ｐゴシック" charset="-128"/>
                        <a:cs typeface="Times New Roman" charset="0"/>
                      </a:endParaRP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add R-13 batt and </a:t>
                      </a:r>
                      <a:b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b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cover with air barrier</a:t>
                      </a:r>
                      <a:endParaRPr kumimoji="0" lang="en-US" sz="1200" b="1" i="0" u="none" strike="noStrike" cap="none" normalizeH="0" baseline="0" dirty="0" smtClean="0">
                        <a:ln>
                          <a:noFill/>
                        </a:ln>
                        <a:solidFill>
                          <a:srgbClr val="404040"/>
                        </a:solidFill>
                        <a:effectLst/>
                        <a:latin typeface="Times New Roman" charset="0"/>
                        <a:ea typeface="ＭＳ Ｐゴシック" charset="-128"/>
                        <a:cs typeface="Times New Roman" charset="0"/>
                      </a:endParaRP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0" i="0" u="none" strike="noStrike" cap="none" normalizeH="0" baseline="0" dirty="0" smtClean="0">
                          <a:ln>
                            <a:noFill/>
                          </a:ln>
                          <a:solidFill>
                            <a:srgbClr val="404040"/>
                          </a:solidFill>
                          <a:effectLst/>
                          <a:latin typeface="Arial" charset="0"/>
                          <a:ea typeface="ＭＳ Ｐゴシック" charset="-128"/>
                          <a:cs typeface="Times New Roman" charset="0"/>
                        </a:rPr>
                        <a:t>NA</a:t>
                      </a:r>
                      <a:endParaRPr kumimoji="0" lang="en-US" sz="1200" b="0" i="0" u="none" strike="noStrike" cap="none" normalizeH="0" baseline="0" dirty="0" smtClean="0">
                        <a:ln>
                          <a:noFill/>
                        </a:ln>
                        <a:solidFill>
                          <a:srgbClr val="404040"/>
                        </a:solidFill>
                        <a:effectLst/>
                        <a:latin typeface="Times New Roman" charset="0"/>
                        <a:ea typeface="ＭＳ Ｐゴシック" charset="-128"/>
                        <a:cs typeface="Times New Roman" charset="0"/>
                      </a:endParaRP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0" i="0" u="none" strike="noStrike" cap="none" normalizeH="0" baseline="0" dirty="0" smtClean="0">
                          <a:ln>
                            <a:noFill/>
                          </a:ln>
                          <a:solidFill>
                            <a:srgbClr val="404040"/>
                          </a:solidFill>
                          <a:effectLst/>
                          <a:latin typeface="Arial" charset="0"/>
                          <a:ea typeface="ＭＳ Ｐゴシック" charset="-128"/>
                          <a:cs typeface="Times New Roman" charset="0"/>
                        </a:rPr>
                        <a:t>NA</a:t>
                      </a:r>
                      <a:endParaRPr kumimoji="0" lang="en-US" sz="1200" b="0" i="0" u="none" strike="noStrike" cap="none" normalizeH="0" baseline="0" dirty="0" smtClean="0">
                        <a:ln>
                          <a:noFill/>
                        </a:ln>
                        <a:solidFill>
                          <a:srgbClr val="404040"/>
                        </a:solidFill>
                        <a:effectLst/>
                        <a:latin typeface="Times New Roman" charset="0"/>
                        <a:ea typeface="ＭＳ Ｐゴシック" charset="-128"/>
                        <a:cs typeface="Times New Roman" charset="0"/>
                      </a:endParaRP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Closed Wall Cavities </a:t>
                      </a:r>
                      <a:endParaRPr kumimoji="0" lang="en-US" sz="1200" b="1" i="0" u="none" strike="noStrike" cap="none" normalizeH="0" baseline="0" dirty="0" smtClean="0">
                        <a:ln>
                          <a:noFill/>
                        </a:ln>
                        <a:solidFill>
                          <a:srgbClr val="404040"/>
                        </a:solidFill>
                        <a:effectLst/>
                        <a:latin typeface="Times New Roman"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0" i="0" u="none" strike="noStrike" cap="none" normalizeH="0" baseline="0" dirty="0" smtClean="0">
                          <a:ln>
                            <a:noFill/>
                          </a:ln>
                          <a:solidFill>
                            <a:srgbClr val="404040"/>
                          </a:solidFill>
                          <a:effectLst/>
                          <a:latin typeface="Arial" charset="0"/>
                          <a:ea typeface="ＭＳ Ｐゴシック" charset="-128"/>
                          <a:cs typeface="Times New Roman" charset="0"/>
                        </a:rPr>
                        <a:t>(adjacent to unconditioned spaces)</a:t>
                      </a:r>
                      <a:endParaRPr kumimoji="0" lang="en-US" sz="1200" b="0" i="0" u="none" strike="noStrike" cap="none" normalizeH="0" baseline="0" dirty="0" smtClean="0">
                        <a:ln>
                          <a:noFill/>
                        </a:ln>
                        <a:solidFill>
                          <a:srgbClr val="404040"/>
                        </a:solidFill>
                        <a:effectLst/>
                        <a:latin typeface="Times New Roman" charset="0"/>
                        <a:ea typeface="ＭＳ Ｐゴシック" charset="-128"/>
                        <a:cs typeface="Times New Roman" charset="0"/>
                      </a:endParaRP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fill to 3.5 lbs/ft</a:t>
                      </a:r>
                      <a:r>
                        <a:rPr kumimoji="0" lang="en-US" sz="1200" b="1" i="0" u="none" strike="noStrike" cap="none" normalizeH="0" baseline="30000" dirty="0" smtClean="0">
                          <a:ln>
                            <a:noFill/>
                          </a:ln>
                          <a:solidFill>
                            <a:srgbClr val="404040"/>
                          </a:solidFill>
                          <a:effectLst/>
                          <a:latin typeface="Arial" charset="0"/>
                          <a:ea typeface="ＭＳ Ｐゴシック" charset="-128"/>
                          <a:cs typeface="Times New Roman" charset="0"/>
                        </a:rPr>
                        <a:t>2</a:t>
                      </a: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 with </a:t>
                      </a:r>
                      <a:b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b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loose-fill insulation</a:t>
                      </a:r>
                      <a:endParaRPr kumimoji="0" lang="en-US" sz="1200" b="1" i="0" u="none" strike="noStrike" cap="none" normalizeH="0" baseline="0" dirty="0" smtClean="0">
                        <a:ln>
                          <a:noFill/>
                        </a:ln>
                        <a:solidFill>
                          <a:srgbClr val="404040"/>
                        </a:solidFill>
                        <a:effectLst/>
                        <a:latin typeface="Times New Roman" charset="0"/>
                        <a:ea typeface="ＭＳ Ｐゴシック" charset="-128"/>
                        <a:cs typeface="Times New Roman" charset="0"/>
                      </a:endParaRP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0" i="0" u="none" strike="noStrike" cap="none" normalizeH="0" baseline="0" dirty="0" smtClean="0">
                          <a:ln>
                            <a:noFill/>
                          </a:ln>
                          <a:solidFill>
                            <a:srgbClr val="404040"/>
                          </a:solidFill>
                          <a:effectLst/>
                          <a:latin typeface="Arial" charset="0"/>
                          <a:ea typeface="ＭＳ Ｐゴシック" charset="-128"/>
                          <a:cs typeface="Times New Roman" charset="0"/>
                        </a:rPr>
                        <a:t>NA</a:t>
                      </a:r>
                      <a:endParaRPr kumimoji="0" lang="en-US" sz="1200" b="0" i="0" u="none" strike="noStrike" cap="none" normalizeH="0" baseline="0" dirty="0" smtClean="0">
                        <a:ln>
                          <a:noFill/>
                        </a:ln>
                        <a:solidFill>
                          <a:srgbClr val="404040"/>
                        </a:solidFill>
                        <a:effectLst/>
                        <a:latin typeface="Times New Roman" charset="0"/>
                        <a:ea typeface="ＭＳ Ｐゴシック" charset="-128"/>
                        <a:cs typeface="Times New Roman" charset="0"/>
                      </a:endParaRP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0" i="0" u="none" strike="noStrike" cap="none" normalizeH="0" baseline="0" dirty="0" smtClean="0">
                          <a:ln>
                            <a:noFill/>
                          </a:ln>
                          <a:solidFill>
                            <a:srgbClr val="404040"/>
                          </a:solidFill>
                          <a:effectLst/>
                          <a:latin typeface="Arial" charset="0"/>
                          <a:ea typeface="ＭＳ Ｐゴシック" charset="-128"/>
                          <a:cs typeface="Times New Roman" charset="0"/>
                        </a:rPr>
                        <a:t>NA</a:t>
                      </a:r>
                      <a:endParaRPr kumimoji="0" lang="en-US" sz="1200" b="0" i="0" u="none" strike="noStrike" cap="none" normalizeH="0" baseline="0" dirty="0" smtClean="0">
                        <a:ln>
                          <a:noFill/>
                        </a:ln>
                        <a:solidFill>
                          <a:srgbClr val="404040"/>
                        </a:solidFill>
                        <a:effectLst/>
                        <a:latin typeface="Times New Roman" charset="0"/>
                        <a:ea typeface="ＭＳ Ｐゴシック" charset="-128"/>
                        <a:cs typeface="Times New Roman" charset="0"/>
                      </a:endParaRP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681038">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Open Floor Cavities </a:t>
                      </a:r>
                      <a:endParaRPr kumimoji="0" lang="en-US" sz="1200" b="1" i="0" u="none" strike="noStrike" cap="none" normalizeH="0" baseline="0" dirty="0" smtClean="0">
                        <a:ln>
                          <a:noFill/>
                        </a:ln>
                        <a:solidFill>
                          <a:srgbClr val="404040"/>
                        </a:solidFill>
                        <a:effectLst/>
                        <a:latin typeface="Times New Roman"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0" i="0" u="none" strike="noStrike" cap="none" normalizeH="0" baseline="0" dirty="0" smtClean="0">
                          <a:ln>
                            <a:noFill/>
                          </a:ln>
                          <a:solidFill>
                            <a:srgbClr val="404040"/>
                          </a:solidFill>
                          <a:effectLst/>
                          <a:latin typeface="Arial" charset="0"/>
                          <a:ea typeface="ＭＳ Ｐゴシック" charset="-128"/>
                          <a:cs typeface="Times New Roman" charset="0"/>
                        </a:rPr>
                        <a:t>(in unconditioned basements </a:t>
                      </a:r>
                      <a:br>
                        <a:rPr kumimoji="0" lang="en-US" sz="1200" b="0" i="0" u="none" strike="noStrike" cap="none" normalizeH="0" baseline="0" dirty="0" smtClean="0">
                          <a:ln>
                            <a:noFill/>
                          </a:ln>
                          <a:solidFill>
                            <a:srgbClr val="404040"/>
                          </a:solidFill>
                          <a:effectLst/>
                          <a:latin typeface="Arial" charset="0"/>
                          <a:ea typeface="ＭＳ Ｐゴシック" charset="-128"/>
                          <a:cs typeface="Times New Roman" charset="0"/>
                        </a:rPr>
                      </a:br>
                      <a:r>
                        <a:rPr kumimoji="0" lang="en-US" sz="1200" b="0" i="0" u="none" strike="noStrike" cap="none" normalizeH="0" baseline="0" dirty="0" smtClean="0">
                          <a:ln>
                            <a:noFill/>
                          </a:ln>
                          <a:solidFill>
                            <a:srgbClr val="404040"/>
                          </a:solidFill>
                          <a:effectLst/>
                          <a:latin typeface="Arial" charset="0"/>
                          <a:ea typeface="ＭＳ Ｐゴシック" charset="-128"/>
                          <a:cs typeface="Times New Roman" charset="0"/>
                        </a:rPr>
                        <a:t>and crawl spaces)</a:t>
                      </a:r>
                      <a:endParaRPr kumimoji="0" lang="en-US" sz="1200" b="0" i="0" u="none" strike="noStrike" cap="none" normalizeH="0" baseline="0" dirty="0" smtClean="0">
                        <a:ln>
                          <a:noFill/>
                        </a:ln>
                        <a:solidFill>
                          <a:srgbClr val="404040"/>
                        </a:solidFill>
                        <a:effectLst/>
                        <a:latin typeface="Times New Roman" charset="0"/>
                        <a:ea typeface="ＭＳ Ｐゴシック" charset="-128"/>
                        <a:cs typeface="Times New Roman" charset="0"/>
                      </a:endParaRP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add R-19 batt</a:t>
                      </a:r>
                      <a:endParaRPr kumimoji="0" lang="en-US" sz="1200" b="1" i="0" u="none" strike="noStrike" cap="none" normalizeH="0" baseline="0" dirty="0" smtClean="0">
                        <a:ln>
                          <a:noFill/>
                        </a:ln>
                        <a:solidFill>
                          <a:srgbClr val="404040"/>
                        </a:solidFill>
                        <a:effectLst/>
                        <a:latin typeface="Times New Roman" charset="0"/>
                        <a:ea typeface="ＭＳ Ｐゴシック" charset="-128"/>
                        <a:cs typeface="Times New Roman" charset="0"/>
                      </a:endParaRP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0" i="0" u="none" strike="noStrike" cap="none" normalizeH="0" baseline="0" dirty="0" smtClean="0">
                          <a:ln>
                            <a:noFill/>
                          </a:ln>
                          <a:solidFill>
                            <a:srgbClr val="404040"/>
                          </a:solidFill>
                          <a:effectLst/>
                          <a:latin typeface="Arial" charset="0"/>
                          <a:ea typeface="ＭＳ Ｐゴシック" charset="-128"/>
                          <a:cs typeface="Times New Roman" charset="0"/>
                        </a:rPr>
                        <a:t>NA</a:t>
                      </a:r>
                      <a:endParaRPr kumimoji="0" lang="en-US" sz="1200" b="0" i="0" u="none" strike="noStrike" cap="none" normalizeH="0" baseline="0" dirty="0" smtClean="0">
                        <a:ln>
                          <a:noFill/>
                        </a:ln>
                        <a:solidFill>
                          <a:srgbClr val="404040"/>
                        </a:solidFill>
                        <a:effectLst/>
                        <a:latin typeface="Times New Roman" charset="0"/>
                        <a:ea typeface="ＭＳ Ｐゴシック" charset="-128"/>
                        <a:cs typeface="Times New Roman" charset="0"/>
                      </a:endParaRP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0" i="0" u="none" strike="noStrike" cap="none" normalizeH="0" baseline="0" dirty="0" smtClean="0">
                          <a:ln>
                            <a:noFill/>
                          </a:ln>
                          <a:solidFill>
                            <a:srgbClr val="404040"/>
                          </a:solidFill>
                          <a:effectLst/>
                          <a:latin typeface="Arial" charset="0"/>
                          <a:ea typeface="ＭＳ Ｐゴシック" charset="-128"/>
                          <a:cs typeface="Times New Roman" charset="0"/>
                        </a:rPr>
                        <a:t>NA</a:t>
                      </a:r>
                      <a:endParaRPr kumimoji="0" lang="en-US" sz="1200" b="0" i="0" u="none" strike="noStrike" cap="none" normalizeH="0" baseline="0" dirty="0" smtClean="0">
                        <a:ln>
                          <a:noFill/>
                        </a:ln>
                        <a:solidFill>
                          <a:srgbClr val="404040"/>
                        </a:solidFill>
                        <a:effectLst/>
                        <a:latin typeface="Times New Roman" charset="0"/>
                        <a:ea typeface="ＭＳ Ｐゴシック" charset="-128"/>
                        <a:cs typeface="Times New Roman" charset="0"/>
                      </a:endParaRP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746125">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Sill Box and Foundation Walls </a:t>
                      </a:r>
                      <a:endParaRPr kumimoji="0" lang="en-US" sz="1200" b="1" i="0" u="none" strike="noStrike" cap="none" normalizeH="0" baseline="0" dirty="0" smtClean="0">
                        <a:ln>
                          <a:noFill/>
                        </a:ln>
                        <a:solidFill>
                          <a:srgbClr val="404040"/>
                        </a:solidFill>
                        <a:effectLst/>
                        <a:latin typeface="Times New Roman" charset="0"/>
                        <a:ea typeface="ＭＳ Ｐゴシック" charset="-128"/>
                        <a:cs typeface="Times New Roman" charset="0"/>
                      </a:endParaRPr>
                    </a:p>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0" i="0" u="none" strike="noStrike" cap="none" normalizeH="0" baseline="0" dirty="0" smtClean="0">
                          <a:ln>
                            <a:noFill/>
                          </a:ln>
                          <a:solidFill>
                            <a:srgbClr val="404040"/>
                          </a:solidFill>
                          <a:effectLst/>
                          <a:latin typeface="Arial" charset="0"/>
                          <a:ea typeface="ＭＳ Ｐゴシック" charset="-128"/>
                          <a:cs typeface="Times New Roman" charset="0"/>
                        </a:rPr>
                        <a:t>(in conditioned basements or </a:t>
                      </a:r>
                      <a:br>
                        <a:rPr kumimoji="0" lang="en-US" sz="1200" b="0" i="0" u="none" strike="noStrike" cap="none" normalizeH="0" baseline="0" dirty="0" smtClean="0">
                          <a:ln>
                            <a:noFill/>
                          </a:ln>
                          <a:solidFill>
                            <a:srgbClr val="404040"/>
                          </a:solidFill>
                          <a:effectLst/>
                          <a:latin typeface="Arial" charset="0"/>
                          <a:ea typeface="ＭＳ Ｐゴシック" charset="-128"/>
                          <a:cs typeface="Times New Roman" charset="0"/>
                        </a:rPr>
                      </a:br>
                      <a:r>
                        <a:rPr kumimoji="0" lang="en-US" sz="1200" b="0" i="0" u="none" strike="noStrike" cap="none" normalizeH="0" baseline="0" dirty="0" smtClean="0">
                          <a:ln>
                            <a:noFill/>
                          </a:ln>
                          <a:solidFill>
                            <a:srgbClr val="404040"/>
                          </a:solidFill>
                          <a:effectLst/>
                          <a:latin typeface="Arial" charset="0"/>
                          <a:ea typeface="ＭＳ Ｐゴシック" charset="-128"/>
                          <a:cs typeface="Times New Roman" charset="0"/>
                        </a:rPr>
                        <a:t>crawl spaces)</a:t>
                      </a:r>
                      <a:endParaRPr kumimoji="0" lang="en-US" sz="1200" b="0" i="0" u="none" strike="noStrike" cap="none" normalizeH="0" baseline="0" dirty="0" smtClean="0">
                        <a:ln>
                          <a:noFill/>
                        </a:ln>
                        <a:solidFill>
                          <a:srgbClr val="404040"/>
                        </a:solidFill>
                        <a:effectLst/>
                        <a:latin typeface="Times New Roman" charset="0"/>
                        <a:ea typeface="ＭＳ Ｐゴシック" charset="-128"/>
                        <a:cs typeface="Times New Roman" charset="0"/>
                      </a:endParaRP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seal penetrations and </a:t>
                      </a:r>
                      <a:b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b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add R-13 batt or </a:t>
                      </a:r>
                      <a:b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b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two-part spray foam</a:t>
                      </a:r>
                      <a:endParaRPr kumimoji="0" lang="en-US" sz="1200" b="1" i="0" u="none" strike="noStrike" cap="none" normalizeH="0" baseline="0" dirty="0" smtClean="0">
                        <a:ln>
                          <a:noFill/>
                        </a:ln>
                        <a:solidFill>
                          <a:srgbClr val="404040"/>
                        </a:solidFill>
                        <a:effectLst/>
                        <a:latin typeface="Times New Roman" charset="0"/>
                        <a:ea typeface="ＭＳ Ｐゴシック" charset="-128"/>
                        <a:cs typeface="Times New Roman" charset="0"/>
                      </a:endParaRP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0" i="0" u="none" strike="noStrike" cap="none" normalizeH="0" baseline="0" dirty="0" smtClean="0">
                          <a:ln>
                            <a:noFill/>
                          </a:ln>
                          <a:solidFill>
                            <a:srgbClr val="404040"/>
                          </a:solidFill>
                          <a:effectLst/>
                          <a:latin typeface="Arial" charset="0"/>
                          <a:ea typeface="ＭＳ Ｐゴシック" charset="-128"/>
                          <a:cs typeface="Times New Roman" charset="0"/>
                        </a:rPr>
                        <a:t>NA</a:t>
                      </a: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0" i="0" u="none" strike="noStrike" cap="none" normalizeH="0" baseline="0" dirty="0" smtClean="0">
                          <a:ln>
                            <a:noFill/>
                          </a:ln>
                          <a:solidFill>
                            <a:srgbClr val="404040"/>
                          </a:solidFill>
                          <a:effectLst/>
                          <a:latin typeface="Arial" charset="0"/>
                          <a:ea typeface="ＭＳ Ｐゴシック" charset="-128"/>
                          <a:cs typeface="Times New Roman" charset="0"/>
                        </a:rPr>
                        <a:t>NA</a:t>
                      </a: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r>
              <a:tr h="582613">
                <a:tc>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Deteriorated Windows </a:t>
                      </a:r>
                      <a:b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b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and Doors Beyond Repair</a:t>
                      </a: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
                          <a:srgbClr val="8DC63F"/>
                        </a:buClr>
                        <a:buSzTx/>
                        <a:buFontTx/>
                        <a:buNone/>
                        <a:tabLst/>
                      </a:pPr>
                      <a:r>
                        <a:rPr kumimoji="0" lang="en-US" sz="1200" b="1" i="0" u="none" strike="noStrike" cap="none" normalizeH="0" baseline="0" dirty="0" smtClean="0">
                          <a:ln>
                            <a:noFill/>
                          </a:ln>
                          <a:solidFill>
                            <a:srgbClr val="404040"/>
                          </a:solidFill>
                          <a:effectLst/>
                          <a:latin typeface="Arial" charset="0"/>
                          <a:ea typeface="ＭＳ Ｐゴシック" charset="-128"/>
                          <a:cs typeface="Times New Roman" charset="0"/>
                        </a:rPr>
                        <a:t>Replace</a:t>
                      </a:r>
                    </a:p>
                  </a:txBody>
                  <a:tcPr marL="62861" marR="62861" marT="0" marB="0" anchor="ctr" horzOverflow="overflow">
                    <a:lnL w="3175" cap="flat" cmpd="sng" algn="ctr">
                      <a:solidFill>
                        <a:srgbClr val="808080"/>
                      </a:solidFill>
                      <a:prstDash val="solid"/>
                      <a:round/>
                      <a:headEnd type="none" w="med" len="med"/>
                      <a:tailEnd type="none" w="med" len="med"/>
                    </a:lnL>
                    <a:lnR w="3175" cap="flat" cmpd="sng" algn="ctr">
                      <a:solidFill>
                        <a:srgbClr val="808080"/>
                      </a:solidFill>
                      <a:prstDash val="solid"/>
                      <a:round/>
                      <a:headEnd type="none" w="med" len="med"/>
                      <a:tailEnd type="none" w="med" len="med"/>
                    </a:lnR>
                    <a:lnT w="3175" cap="flat" cmpd="sng" algn="ctr">
                      <a:solidFill>
                        <a:srgbClr val="808080"/>
                      </a:solidFill>
                      <a:prstDash val="solid"/>
                      <a:round/>
                      <a:headEnd type="none" w="med" len="med"/>
                      <a:tailEnd type="none" w="med" len="med"/>
                    </a:lnT>
                    <a:lnB w="3175"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6200" name="Rectangle 93"/>
          <p:cNvSpPr>
            <a:spLocks noGrp="1" noChangeArrowheads="1"/>
          </p:cNvSpPr>
          <p:nvPr>
            <p:ph type="title"/>
          </p:nvPr>
        </p:nvSpPr>
        <p:spPr>
          <a:xfrm>
            <a:off x="457200" y="0"/>
            <a:ext cx="5334000" cy="914400"/>
          </a:xfrm>
          <a:noFill/>
        </p:spPr>
        <p:txBody>
          <a:bodyPr>
            <a:normAutofit/>
          </a:bodyPr>
          <a:lstStyle/>
          <a:p>
            <a:r>
              <a:rPr lang="en-US" dirty="0" smtClean="0"/>
              <a:t>Sample Single-Family Home Priority List</a:t>
            </a:r>
          </a:p>
        </p:txBody>
      </p:sp>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Photo of a two-story balloon-framed house where the porch framing could be open to the wall cavities of the house."/>
          <p:cNvPicPr>
            <a:picLocks noChangeAspect="1"/>
          </p:cNvPicPr>
          <p:nvPr/>
        </p:nvPicPr>
        <p:blipFill>
          <a:blip r:embed="rId3" cstate="email"/>
          <a:srcRect/>
          <a:stretch>
            <a:fillRect/>
          </a:stretch>
        </p:blipFill>
        <p:spPr>
          <a:xfrm>
            <a:off x="2019300" y="2057400"/>
            <a:ext cx="5105400"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795" name="Text Box 17"/>
          <p:cNvSpPr txBox="1">
            <a:spLocks noChangeArrowheads="1"/>
          </p:cNvSpPr>
          <p:nvPr/>
        </p:nvSpPr>
        <p:spPr bwMode="auto">
          <a:xfrm>
            <a:off x="1219200" y="1371600"/>
            <a:ext cx="6705600" cy="360099"/>
          </a:xfrm>
          <a:prstGeom prst="rect">
            <a:avLst/>
          </a:prstGeom>
          <a:noFill/>
          <a:ln w="9525">
            <a:noFill/>
            <a:miter lim="800000"/>
            <a:headEnd/>
            <a:tailEnd/>
          </a:ln>
        </p:spPr>
        <p:txBody>
          <a:bodyPr lIns="0" tIns="0" rIns="0" bIns="0">
            <a:spAutoFit/>
          </a:bodyPr>
          <a:lstStyle/>
          <a:p>
            <a:pPr marL="342900" indent="-342900" eaLnBrk="0" hangingPunct="0">
              <a:lnSpc>
                <a:spcPct val="90000"/>
              </a:lnSpc>
              <a:spcBef>
                <a:spcPct val="50000"/>
              </a:spcBef>
              <a:buClr>
                <a:srgbClr val="8DC63F"/>
              </a:buClr>
            </a:pPr>
            <a:r>
              <a:rPr lang="en-US" sz="2600" b="0" dirty="0">
                <a:solidFill>
                  <a:srgbClr val="000066"/>
                </a:solidFill>
              </a:rPr>
              <a:t>Porch </a:t>
            </a:r>
            <a:r>
              <a:rPr lang="en-US" sz="2600" b="0" dirty="0" smtClean="0">
                <a:solidFill>
                  <a:srgbClr val="000066"/>
                </a:solidFill>
              </a:rPr>
              <a:t>roof </a:t>
            </a:r>
            <a:r>
              <a:rPr lang="en-US" sz="2600" b="0" dirty="0">
                <a:solidFill>
                  <a:srgbClr val="000066"/>
                </a:solidFill>
              </a:rPr>
              <a:t>c</a:t>
            </a:r>
            <a:r>
              <a:rPr lang="en-US" sz="2600" b="0" dirty="0" smtClean="0">
                <a:solidFill>
                  <a:srgbClr val="000066"/>
                </a:solidFill>
              </a:rPr>
              <a:t>avity </a:t>
            </a:r>
            <a:r>
              <a:rPr lang="en-US" sz="2600" b="0" dirty="0">
                <a:solidFill>
                  <a:srgbClr val="000066"/>
                </a:solidFill>
              </a:rPr>
              <a:t>o</a:t>
            </a:r>
            <a:r>
              <a:rPr lang="en-US" sz="2600" b="0" dirty="0" smtClean="0">
                <a:solidFill>
                  <a:srgbClr val="000066"/>
                </a:solidFill>
              </a:rPr>
              <a:t>pen </a:t>
            </a:r>
            <a:r>
              <a:rPr lang="en-US" sz="2600" b="0" dirty="0">
                <a:solidFill>
                  <a:srgbClr val="000066"/>
                </a:solidFill>
              </a:rPr>
              <a:t>to </a:t>
            </a:r>
            <a:r>
              <a:rPr lang="en-US" sz="2600" b="0" dirty="0" smtClean="0">
                <a:solidFill>
                  <a:srgbClr val="000066"/>
                </a:solidFill>
              </a:rPr>
              <a:t>wall </a:t>
            </a:r>
            <a:r>
              <a:rPr lang="en-US" sz="2600" b="0" dirty="0">
                <a:solidFill>
                  <a:srgbClr val="000066"/>
                </a:solidFill>
              </a:rPr>
              <a:t>c</a:t>
            </a:r>
            <a:r>
              <a:rPr lang="en-US" sz="2600" b="0" dirty="0" smtClean="0">
                <a:solidFill>
                  <a:srgbClr val="000066"/>
                </a:solidFill>
              </a:rPr>
              <a:t>avities</a:t>
            </a:r>
            <a:endParaRPr lang="en-US" sz="2600" b="0" dirty="0">
              <a:solidFill>
                <a:srgbClr val="000066"/>
              </a:solidFill>
            </a:endParaRPr>
          </a:p>
        </p:txBody>
      </p:sp>
      <p:sp>
        <p:nvSpPr>
          <p:cNvPr id="33796" name="Rectangle 18"/>
          <p:cNvSpPr>
            <a:spLocks noChangeArrowheads="1"/>
          </p:cNvSpPr>
          <p:nvPr/>
        </p:nvSpPr>
        <p:spPr bwMode="auto">
          <a:xfrm>
            <a:off x="457200" y="0"/>
            <a:ext cx="6324600" cy="838200"/>
          </a:xfrm>
          <a:prstGeom prst="rect">
            <a:avLst/>
          </a:prstGeom>
          <a:noFill/>
          <a:ln w="9525">
            <a:noFill/>
            <a:miter lim="800000"/>
            <a:headEnd/>
            <a:tailEnd/>
          </a:ln>
        </p:spPr>
        <p:txBody>
          <a:bodyPr lIns="0" tIns="0" rIns="0" bIns="0" anchor="ctr"/>
          <a:lstStyle/>
          <a:p>
            <a:pPr algn="l" eaLnBrk="0" hangingPunct="0"/>
            <a:r>
              <a:rPr lang="en-US" sz="2600" b="0" spc="100" dirty="0">
                <a:solidFill>
                  <a:schemeClr val="bg1"/>
                </a:solidFill>
              </a:rPr>
              <a:t>Porches and Additions</a:t>
            </a:r>
          </a:p>
        </p:txBody>
      </p:sp>
      <p:sp>
        <p:nvSpPr>
          <p:cNvPr id="33798" name="Rectangle 19"/>
          <p:cNvSpPr>
            <a:spLocks noChangeArrowheads="1"/>
          </p:cNvSpPr>
          <p:nvPr/>
        </p:nvSpPr>
        <p:spPr bwMode="auto">
          <a:xfrm>
            <a:off x="4557712" y="5715000"/>
            <a:ext cx="2528888" cy="230832"/>
          </a:xfrm>
          <a:prstGeom prst="rect">
            <a:avLst/>
          </a:prstGeom>
          <a:noFill/>
          <a:ln w="9525">
            <a:noFill/>
            <a:miter lim="800000"/>
            <a:headEnd/>
            <a:tailEnd/>
          </a:ln>
        </p:spPr>
        <p:txBody>
          <a:bodyPr>
            <a:spAutoFit/>
          </a:bodyPr>
          <a:lstStyle/>
          <a:p>
            <a:pPr algn="r"/>
            <a:r>
              <a:rPr lang="en-US" sz="900" b="0" i="1" dirty="0">
                <a:solidFill>
                  <a:schemeClr val="bg1"/>
                </a:solidFill>
              </a:rPr>
              <a:t>Photo </a:t>
            </a:r>
            <a:r>
              <a:rPr lang="en-US" sz="900" b="0" i="1" dirty="0" smtClean="0">
                <a:solidFill>
                  <a:schemeClr val="bg1"/>
                </a:solidFill>
              </a:rPr>
              <a:t>courtesy of Anthony </a:t>
            </a:r>
            <a:r>
              <a:rPr lang="en-US" sz="900" b="0" i="1" dirty="0">
                <a:solidFill>
                  <a:schemeClr val="bg1"/>
                </a:solidFill>
              </a:rPr>
              <a:t>Cox</a:t>
            </a:r>
          </a:p>
        </p:txBody>
      </p:sp>
      <p:sp>
        <p:nvSpPr>
          <p:cNvPr id="8"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Photo of a bay window with dense-pack application."/>
          <p:cNvPicPr>
            <a:picLocks noChangeAspect="1" noChangeArrowheads="1"/>
          </p:cNvPicPr>
          <p:nvPr/>
        </p:nvPicPr>
        <p:blipFill>
          <a:blip r:embed="rId3" cstate="email">
            <a:lum bright="-16000"/>
          </a:blip>
          <a:srcRect/>
          <a:stretch>
            <a:fillRect/>
          </a:stretch>
        </p:blipFill>
        <p:spPr bwMode="auto">
          <a:xfrm>
            <a:off x="2895600" y="1752601"/>
            <a:ext cx="5739116"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819" name="Rectangle 7"/>
          <p:cNvSpPr>
            <a:spLocks noChangeArrowheads="1"/>
          </p:cNvSpPr>
          <p:nvPr/>
        </p:nvSpPr>
        <p:spPr bwMode="auto">
          <a:xfrm>
            <a:off x="457200" y="0"/>
            <a:ext cx="6324600" cy="838200"/>
          </a:xfrm>
          <a:prstGeom prst="rect">
            <a:avLst/>
          </a:prstGeom>
          <a:noFill/>
          <a:ln w="9525">
            <a:noFill/>
            <a:miter lim="800000"/>
            <a:headEnd/>
            <a:tailEnd/>
          </a:ln>
        </p:spPr>
        <p:txBody>
          <a:bodyPr lIns="0" tIns="0" rIns="0" bIns="0" anchor="ctr"/>
          <a:lstStyle/>
          <a:p>
            <a:pPr algn="l" eaLnBrk="0" hangingPunct="0"/>
            <a:r>
              <a:rPr lang="en-US" sz="2600" b="0" spc="100" dirty="0">
                <a:solidFill>
                  <a:schemeClr val="bg1"/>
                </a:solidFill>
              </a:rPr>
              <a:t>Bay Window Framing</a:t>
            </a:r>
          </a:p>
        </p:txBody>
      </p:sp>
      <p:sp>
        <p:nvSpPr>
          <p:cNvPr id="34820" name="Rectangle 7"/>
          <p:cNvSpPr txBox="1">
            <a:spLocks noChangeArrowheads="1"/>
          </p:cNvSpPr>
          <p:nvPr/>
        </p:nvSpPr>
        <p:spPr bwMode="auto">
          <a:xfrm>
            <a:off x="457200" y="1828800"/>
            <a:ext cx="2438400" cy="4419600"/>
          </a:xfrm>
          <a:prstGeom prst="rect">
            <a:avLst/>
          </a:prstGeom>
          <a:noFill/>
          <a:ln w="9525">
            <a:noFill/>
            <a:miter lim="800000"/>
            <a:headEnd/>
            <a:tailEnd/>
          </a:ln>
        </p:spPr>
        <p:txBody>
          <a:bodyPr lIns="0" tIns="0" rIns="0" bIns="0"/>
          <a:lstStyle/>
          <a:p>
            <a:pPr marL="457200" indent="-279400" algn="l" eaLnBrk="0" hangingPunct="0">
              <a:spcBef>
                <a:spcPts val="600"/>
              </a:spcBef>
              <a:spcAft>
                <a:spcPts val="600"/>
              </a:spcAft>
              <a:buFontTx/>
              <a:buChar char="•"/>
            </a:pPr>
            <a:r>
              <a:rPr lang="en-US" sz="2400" b="0" dirty="0"/>
              <a:t>Bay window framing is </a:t>
            </a:r>
            <a:r>
              <a:rPr lang="en-US" sz="2400" b="0" dirty="0" smtClean="0"/>
              <a:t>complex</a:t>
            </a:r>
            <a:endParaRPr lang="en-US" sz="2400" b="0" dirty="0"/>
          </a:p>
          <a:p>
            <a:pPr marL="457200" indent="-279400" algn="l" eaLnBrk="0" hangingPunct="0">
              <a:spcBef>
                <a:spcPts val="600"/>
              </a:spcBef>
              <a:spcAft>
                <a:spcPts val="600"/>
              </a:spcAft>
              <a:buFontTx/>
              <a:buChar char="•"/>
            </a:pPr>
            <a:r>
              <a:rPr lang="en-US" sz="2400" b="0" dirty="0"/>
              <a:t>Dense-pack </a:t>
            </a:r>
            <a:r>
              <a:rPr lang="en-US" sz="2400" b="0" dirty="0" smtClean="0"/>
              <a:t>insulation</a:t>
            </a:r>
            <a:endParaRPr lang="en-US" sz="2400" b="0" dirty="0"/>
          </a:p>
        </p:txBody>
      </p:sp>
      <p:sp>
        <p:nvSpPr>
          <p:cNvPr id="34822" name="Rectangle 6"/>
          <p:cNvSpPr>
            <a:spLocks noChangeArrowheads="1"/>
          </p:cNvSpPr>
          <p:nvPr/>
        </p:nvSpPr>
        <p:spPr bwMode="auto">
          <a:xfrm>
            <a:off x="6005513" y="5621179"/>
            <a:ext cx="2528887" cy="246221"/>
          </a:xfrm>
          <a:prstGeom prst="rect">
            <a:avLst/>
          </a:prstGeom>
          <a:noFill/>
          <a:ln w="9525">
            <a:noFill/>
            <a:miter lim="800000"/>
            <a:headEnd/>
            <a:tailEnd/>
          </a:ln>
        </p:spPr>
        <p:txBody>
          <a:bodyPr>
            <a:spAutoFit/>
          </a:bodyPr>
          <a:lstStyle/>
          <a:p>
            <a:pPr algn="r"/>
            <a:r>
              <a:rPr lang="en-US" sz="1000" b="0" i="1" dirty="0" smtClean="0">
                <a:solidFill>
                  <a:schemeClr val="bg1"/>
                </a:solidFill>
              </a:rPr>
              <a:t>Photo courtesy of The PA </a:t>
            </a:r>
            <a:r>
              <a:rPr lang="en-US" sz="1000" b="0" i="1" dirty="0">
                <a:solidFill>
                  <a:schemeClr val="bg1"/>
                </a:solidFill>
              </a:rPr>
              <a:t>WTC</a:t>
            </a:r>
          </a:p>
        </p:txBody>
      </p:sp>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41" name="Picture 5" descr="Photo of a tuck-under garage on a platform-framed house."/>
          <p:cNvPicPr>
            <a:picLocks noGrp="1" noChangeAspect="1" noChangeArrowheads="1"/>
          </p:cNvPicPr>
          <p:nvPr>
            <p:ph idx="1"/>
          </p:nvPr>
        </p:nvPicPr>
        <p:blipFill>
          <a:blip r:embed="rId3" cstate="email"/>
          <a:stretch>
            <a:fillRect/>
          </a:stretch>
        </p:blipFill>
        <p:spPr>
          <a:xfrm>
            <a:off x="533400" y="1473971"/>
            <a:ext cx="8128367" cy="4774429"/>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842" name="Rectangle 2"/>
          <p:cNvSpPr>
            <a:spLocks noGrp="1" noChangeArrowheads="1"/>
          </p:cNvSpPr>
          <p:nvPr>
            <p:ph type="title"/>
          </p:nvPr>
        </p:nvSpPr>
        <p:spPr>
          <a:noFill/>
        </p:spPr>
        <p:txBody>
          <a:bodyPr/>
          <a:lstStyle/>
          <a:p>
            <a:r>
              <a:rPr lang="en-US" dirty="0" smtClean="0"/>
              <a:t>Tuck-Under Garage Ceiling</a:t>
            </a:r>
          </a:p>
        </p:txBody>
      </p:sp>
      <p:sp>
        <p:nvSpPr>
          <p:cNvPr id="35844" name="Line 7"/>
          <p:cNvSpPr>
            <a:spLocks noChangeShapeType="1"/>
          </p:cNvSpPr>
          <p:nvPr/>
        </p:nvSpPr>
        <p:spPr bwMode="auto">
          <a:xfrm flipV="1">
            <a:off x="3200400" y="4267200"/>
            <a:ext cx="2667000" cy="76200"/>
          </a:xfrm>
          <a:prstGeom prst="line">
            <a:avLst/>
          </a:prstGeom>
          <a:noFill/>
          <a:ln w="76200">
            <a:solidFill>
              <a:srgbClr val="FF0000"/>
            </a:solidFill>
            <a:round/>
            <a:headEnd/>
            <a:tailEnd/>
          </a:ln>
        </p:spPr>
        <p:txBody>
          <a:bodyPr/>
          <a:lstStyle/>
          <a:p>
            <a:endParaRPr lang="en-US" dirty="0"/>
          </a:p>
        </p:txBody>
      </p:sp>
      <p:sp>
        <p:nvSpPr>
          <p:cNvPr id="35846" name="Rectangle 7"/>
          <p:cNvSpPr>
            <a:spLocks noChangeArrowheads="1"/>
          </p:cNvSpPr>
          <p:nvPr/>
        </p:nvSpPr>
        <p:spPr bwMode="auto">
          <a:xfrm>
            <a:off x="6081712" y="5943600"/>
            <a:ext cx="2528888" cy="246221"/>
          </a:xfrm>
          <a:prstGeom prst="rect">
            <a:avLst/>
          </a:prstGeom>
          <a:noFill/>
          <a:ln w="9525">
            <a:noFill/>
            <a:miter lim="800000"/>
            <a:headEnd/>
            <a:tailEnd/>
          </a:ln>
        </p:spPr>
        <p:txBody>
          <a:bodyPr>
            <a:spAutoFit/>
          </a:bodyPr>
          <a:lstStyle/>
          <a:p>
            <a:pPr algn="r"/>
            <a:r>
              <a:rPr lang="en-US" sz="1000" b="0" i="1" dirty="0">
                <a:solidFill>
                  <a:schemeClr val="bg1"/>
                </a:solidFill>
              </a:rPr>
              <a:t>Photo </a:t>
            </a:r>
            <a:r>
              <a:rPr lang="en-US" sz="1000" b="0" i="1" dirty="0" smtClean="0">
                <a:solidFill>
                  <a:schemeClr val="bg1"/>
                </a:solidFill>
              </a:rPr>
              <a:t>courtesy of the </a:t>
            </a:r>
            <a:r>
              <a:rPr lang="en-US" sz="1000" b="0" i="1" dirty="0">
                <a:solidFill>
                  <a:schemeClr val="bg1"/>
                </a:solidFill>
              </a:rPr>
              <a:t>PA WTC</a:t>
            </a:r>
          </a:p>
        </p:txBody>
      </p:sp>
      <p:pic>
        <p:nvPicPr>
          <p:cNvPr id="35847" name="Picture 8" descr="AtticHatch_Leakage_arrow.png"/>
          <p:cNvPicPr>
            <a:picLocks noChangeAspect="1"/>
          </p:cNvPicPr>
          <p:nvPr/>
        </p:nvPicPr>
        <p:blipFill>
          <a:blip r:embed="rId4"/>
          <a:srcRect/>
          <a:stretch>
            <a:fillRect/>
          </a:stretch>
        </p:blipFill>
        <p:spPr bwMode="auto">
          <a:xfrm rot="5594783">
            <a:off x="1950068" y="3522152"/>
            <a:ext cx="955675" cy="1298575"/>
          </a:xfrm>
          <a:prstGeom prst="rect">
            <a:avLst/>
          </a:prstGeom>
          <a:noFill/>
          <a:ln w="9525">
            <a:noFill/>
            <a:miter lim="800000"/>
            <a:headEnd/>
            <a:tailEnd/>
          </a:ln>
        </p:spPr>
      </p:pic>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6" descr="Illustration and construction photo show a cantilevered floor."/>
          <p:cNvPicPr>
            <a:picLocks noChangeAspect="1"/>
          </p:cNvPicPr>
          <p:nvPr/>
        </p:nvPicPr>
        <p:blipFill>
          <a:blip r:embed="rId3"/>
          <a:srcRect r="-2010"/>
          <a:stretch>
            <a:fillRect/>
          </a:stretch>
        </p:blipFill>
        <p:spPr bwMode="auto">
          <a:xfrm>
            <a:off x="0" y="1123950"/>
            <a:ext cx="7239000" cy="5334000"/>
          </a:xfrm>
          <a:prstGeom prst="rect">
            <a:avLst/>
          </a:prstGeom>
          <a:noFill/>
          <a:ln w="9525">
            <a:noFill/>
            <a:miter lim="800000"/>
            <a:headEnd/>
            <a:tailEnd/>
          </a:ln>
        </p:spPr>
      </p:pic>
      <p:sp>
        <p:nvSpPr>
          <p:cNvPr id="36867" name="Rectangle 8"/>
          <p:cNvSpPr>
            <a:spLocks noChangeArrowheads="1"/>
          </p:cNvSpPr>
          <p:nvPr/>
        </p:nvSpPr>
        <p:spPr bwMode="auto">
          <a:xfrm>
            <a:off x="457200" y="0"/>
            <a:ext cx="6324600" cy="838200"/>
          </a:xfrm>
          <a:prstGeom prst="rect">
            <a:avLst/>
          </a:prstGeom>
          <a:noFill/>
          <a:ln w="9525">
            <a:noFill/>
            <a:miter lim="800000"/>
            <a:headEnd/>
            <a:tailEnd/>
          </a:ln>
        </p:spPr>
        <p:txBody>
          <a:bodyPr lIns="0" tIns="0" rIns="0" bIns="0" anchor="ctr"/>
          <a:lstStyle/>
          <a:p>
            <a:pPr algn="l" eaLnBrk="0" hangingPunct="0"/>
            <a:r>
              <a:rPr lang="en-US" sz="2600" b="0" spc="100" dirty="0">
                <a:solidFill>
                  <a:schemeClr val="bg1"/>
                </a:solidFill>
              </a:rPr>
              <a:t>Cantilevered Floors</a:t>
            </a:r>
          </a:p>
        </p:txBody>
      </p:sp>
      <p:pic>
        <p:nvPicPr>
          <p:cNvPr id="116743" name="Picture 19" descr="Photo of dense-pack insulation."/>
          <p:cNvPicPr>
            <a:picLocks noGrp="1" noChangeAspect="1" noChangeArrowheads="1"/>
          </p:cNvPicPr>
          <p:nvPr>
            <p:ph/>
          </p:nvPr>
        </p:nvPicPr>
        <p:blipFill>
          <a:blip r:embed="rId4" cstate="email">
            <a:lum bright="6000"/>
          </a:blip>
          <a:stretch>
            <a:fillRect/>
          </a:stretch>
        </p:blipFill>
        <p:spPr>
          <a:xfrm>
            <a:off x="5943600" y="4114800"/>
            <a:ext cx="2971800" cy="222885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6869" name="Rectangle 7"/>
          <p:cNvSpPr txBox="1">
            <a:spLocks noChangeArrowheads="1"/>
          </p:cNvSpPr>
          <p:nvPr/>
        </p:nvSpPr>
        <p:spPr bwMode="auto">
          <a:xfrm>
            <a:off x="5029200" y="1600200"/>
            <a:ext cx="3810000" cy="1676400"/>
          </a:xfrm>
          <a:prstGeom prst="rect">
            <a:avLst/>
          </a:prstGeom>
          <a:noFill/>
          <a:ln w="9525">
            <a:noFill/>
            <a:miter lim="800000"/>
            <a:headEnd/>
            <a:tailEnd/>
          </a:ln>
        </p:spPr>
        <p:txBody>
          <a:bodyPr lIns="0" tIns="0" rIns="0" bIns="0"/>
          <a:lstStyle/>
          <a:p>
            <a:pPr marL="520700" indent="-292100" algn="l" eaLnBrk="0" hangingPunct="0">
              <a:spcBef>
                <a:spcPts val="1200"/>
              </a:spcBef>
              <a:spcAft>
                <a:spcPts val="600"/>
              </a:spcAft>
              <a:buClr>
                <a:schemeClr val="tx1"/>
              </a:buClr>
              <a:buFontTx/>
              <a:buChar char="•"/>
            </a:pPr>
            <a:r>
              <a:rPr lang="en-US" sz="2400" b="0" dirty="0"/>
              <a:t>Cantilevered floor is exposed to outdoor </a:t>
            </a:r>
            <a:r>
              <a:rPr lang="en-US" sz="2400" b="0" dirty="0" smtClean="0"/>
              <a:t>temperatures.</a:t>
            </a:r>
            <a:endParaRPr lang="en-US" sz="2400" b="0" dirty="0"/>
          </a:p>
          <a:p>
            <a:pPr marL="520700" indent="-292100" algn="l" eaLnBrk="0" hangingPunct="0">
              <a:spcBef>
                <a:spcPts val="1200"/>
              </a:spcBef>
              <a:spcAft>
                <a:spcPts val="600"/>
              </a:spcAft>
              <a:buClr>
                <a:schemeClr val="tx1"/>
              </a:buClr>
              <a:buFontTx/>
              <a:buChar char="•"/>
            </a:pPr>
            <a:r>
              <a:rPr lang="en-US" sz="2400" b="0" dirty="0"/>
              <a:t>Specify dense-pack insulation if none exists.</a:t>
            </a:r>
          </a:p>
        </p:txBody>
      </p:sp>
      <p:sp>
        <p:nvSpPr>
          <p:cNvPr id="18" name="Rectangular Callout 17"/>
          <p:cNvSpPr>
            <a:spLocks noChangeArrowheads="1"/>
          </p:cNvSpPr>
          <p:nvPr/>
        </p:nvSpPr>
        <p:spPr bwMode="auto">
          <a:xfrm>
            <a:off x="3505200" y="3657600"/>
            <a:ext cx="2362200" cy="457200"/>
          </a:xfrm>
          <a:prstGeom prst="wedgeRectCallout">
            <a:avLst>
              <a:gd name="adj1" fmla="val -40023"/>
              <a:gd name="adj2" fmla="val 170917"/>
            </a:avLst>
          </a:prstGeom>
          <a:solidFill>
            <a:schemeClr val="bg1"/>
          </a:solidFill>
          <a:ln w="3175">
            <a:solidFill>
              <a:srgbClr val="BFBFBF"/>
            </a:solidFill>
            <a:round/>
            <a:headEnd/>
            <a:tailEnd/>
          </a:ln>
          <a:effectLst>
            <a:outerShdw dist="38100" dir="2700000" rotWithShape="0">
              <a:srgbClr val="808080">
                <a:alpha val="42999"/>
              </a:srgbClr>
            </a:outerShdw>
          </a:effectLst>
        </p:spPr>
        <p:txBody>
          <a:bodyPr anchor="ctr"/>
          <a:lstStyle/>
          <a:p>
            <a:pPr>
              <a:defRPr/>
            </a:pPr>
            <a:r>
              <a:rPr lang="en-US" sz="1800" b="0" dirty="0">
                <a:solidFill>
                  <a:srgbClr val="262626"/>
                </a:solidFill>
                <a:latin typeface="Arial" pitchFamily="-111" charset="0"/>
                <a:ea typeface="ＭＳ Ｐゴシック" pitchFamily="-111" charset="-128"/>
              </a:rPr>
              <a:t>Cantilevered </a:t>
            </a:r>
            <a:r>
              <a:rPr lang="en-US" sz="1800" b="0" dirty="0" smtClean="0">
                <a:solidFill>
                  <a:srgbClr val="262626"/>
                </a:solidFill>
                <a:latin typeface="Arial" pitchFamily="-111" charset="0"/>
                <a:ea typeface="ＭＳ Ｐゴシック" pitchFamily="-111" charset="-128"/>
              </a:rPr>
              <a:t>floor</a:t>
            </a:r>
            <a:endParaRPr lang="en-US" sz="1800" b="0" dirty="0">
              <a:solidFill>
                <a:srgbClr val="262626"/>
              </a:solidFill>
              <a:latin typeface="Arial" pitchFamily="-111" charset="0"/>
              <a:ea typeface="ＭＳ Ｐゴシック" pitchFamily="-111" charset="-128"/>
            </a:endParaRPr>
          </a:p>
        </p:txBody>
      </p:sp>
      <p:sp>
        <p:nvSpPr>
          <p:cNvPr id="36872" name="Rectangle 18"/>
          <p:cNvSpPr>
            <a:spLocks noChangeArrowheads="1"/>
          </p:cNvSpPr>
          <p:nvPr/>
        </p:nvSpPr>
        <p:spPr bwMode="auto">
          <a:xfrm>
            <a:off x="6324600" y="6019800"/>
            <a:ext cx="2528888" cy="246221"/>
          </a:xfrm>
          <a:prstGeom prst="rect">
            <a:avLst/>
          </a:prstGeom>
          <a:noFill/>
          <a:ln w="9525">
            <a:noFill/>
            <a:miter lim="800000"/>
            <a:headEnd/>
            <a:tailEnd/>
          </a:ln>
        </p:spPr>
        <p:txBody>
          <a:bodyPr>
            <a:spAutoFit/>
          </a:bodyPr>
          <a:lstStyle/>
          <a:p>
            <a:pPr algn="r"/>
            <a:r>
              <a:rPr lang="en-US" sz="1000" b="0" i="1" dirty="0">
                <a:solidFill>
                  <a:schemeClr val="bg1"/>
                </a:solidFill>
              </a:rPr>
              <a:t>Photo </a:t>
            </a:r>
            <a:r>
              <a:rPr lang="en-US" sz="1000" b="0" i="1" dirty="0" smtClean="0">
                <a:solidFill>
                  <a:schemeClr val="bg1"/>
                </a:solidFill>
              </a:rPr>
              <a:t>courtesy of the </a:t>
            </a:r>
            <a:r>
              <a:rPr lang="en-US" sz="1000" b="0" i="1" dirty="0">
                <a:solidFill>
                  <a:schemeClr val="bg1"/>
                </a:solidFill>
              </a:rPr>
              <a:t>PA WTC</a:t>
            </a:r>
          </a:p>
        </p:txBody>
      </p:sp>
      <p:sp>
        <p:nvSpPr>
          <p:cNvPr id="10"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7" name="Picture 7" descr="Photo of plumbing wall with large hole."/>
          <p:cNvPicPr>
            <a:picLocks noGrp="1" noChangeAspect="1" noChangeArrowheads="1"/>
          </p:cNvPicPr>
          <p:nvPr>
            <p:ph sz="half" idx="1"/>
          </p:nvPr>
        </p:nvPicPr>
        <p:blipFill>
          <a:blip r:embed="rId3" cstate="email">
            <a:lum bright="6000"/>
          </a:blip>
          <a:srcRect/>
          <a:stretch>
            <a:fillRect/>
          </a:stretch>
        </p:blipFill>
        <p:spPr>
          <a:xfrm>
            <a:off x="533400" y="3200400"/>
            <a:ext cx="3886200" cy="2917648"/>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890" name="Rectangle 4"/>
          <p:cNvSpPr>
            <a:spLocks noGrp="1" noChangeArrowheads="1"/>
          </p:cNvSpPr>
          <p:nvPr>
            <p:ph type="title"/>
          </p:nvPr>
        </p:nvSpPr>
        <p:spPr>
          <a:noFill/>
        </p:spPr>
        <p:txBody>
          <a:bodyPr/>
          <a:lstStyle/>
          <a:p>
            <a:r>
              <a:rPr lang="en-US" dirty="0" smtClean="0"/>
              <a:t>Interior Air Leakage Sites</a:t>
            </a:r>
          </a:p>
        </p:txBody>
      </p:sp>
      <p:pic>
        <p:nvPicPr>
          <p:cNvPr id="52227" name="Picture 3" descr="Photo of electrical cabling through overly large hole."/>
          <p:cNvPicPr>
            <a:picLocks noChangeAspect="1" noChangeArrowheads="1"/>
          </p:cNvPicPr>
          <p:nvPr/>
        </p:nvPicPr>
        <p:blipFill>
          <a:blip r:embed="rId4" cstate="email">
            <a:lum bright="-10000"/>
          </a:blip>
          <a:srcRect/>
          <a:stretch>
            <a:fillRect/>
          </a:stretch>
        </p:blipFill>
        <p:spPr bwMode="auto">
          <a:xfrm>
            <a:off x="4800600" y="3222448"/>
            <a:ext cx="3860800"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893" name="Rectangle 7"/>
          <p:cNvSpPr txBox="1">
            <a:spLocks noChangeArrowheads="1"/>
          </p:cNvSpPr>
          <p:nvPr/>
        </p:nvSpPr>
        <p:spPr bwMode="auto">
          <a:xfrm>
            <a:off x="457200" y="1447800"/>
            <a:ext cx="7848600" cy="1600200"/>
          </a:xfrm>
          <a:prstGeom prst="rect">
            <a:avLst/>
          </a:prstGeom>
          <a:noFill/>
          <a:ln w="9525">
            <a:noFill/>
            <a:miter lim="800000"/>
            <a:headEnd/>
            <a:tailEnd/>
          </a:ln>
        </p:spPr>
        <p:txBody>
          <a:bodyPr lIns="0" tIns="0" rIns="0" bIns="0"/>
          <a:lstStyle/>
          <a:p>
            <a:pPr algn="l" eaLnBrk="0" hangingPunct="0">
              <a:spcBef>
                <a:spcPts val="600"/>
              </a:spcBef>
              <a:spcAft>
                <a:spcPts val="600"/>
              </a:spcAft>
              <a:buClr>
                <a:srgbClr val="8DC63F"/>
              </a:buClr>
            </a:pPr>
            <a:r>
              <a:rPr lang="en-US" sz="2400" b="0" dirty="0"/>
              <a:t>In older homes, interior leaks, as shown on right, are often linked through complicated framing directly to outside.</a:t>
            </a:r>
          </a:p>
          <a:p>
            <a:pPr algn="l" eaLnBrk="0" hangingPunct="0">
              <a:spcBef>
                <a:spcPts val="600"/>
              </a:spcBef>
              <a:spcAft>
                <a:spcPts val="600"/>
              </a:spcAft>
              <a:buClr>
                <a:srgbClr val="8DC63F"/>
              </a:buClr>
            </a:pPr>
            <a:r>
              <a:rPr lang="en-US" sz="2400" b="0" dirty="0"/>
              <a:t>Sealing big air leaks results in massive air leakage reduction at relatively low cost for materials and labor.</a:t>
            </a:r>
          </a:p>
        </p:txBody>
      </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
        <p:nvSpPr>
          <p:cNvPr id="7" name="Rectangle 6"/>
          <p:cNvSpPr>
            <a:spLocks noChangeArrowheads="1"/>
          </p:cNvSpPr>
          <p:nvPr/>
        </p:nvSpPr>
        <p:spPr bwMode="auto">
          <a:xfrm>
            <a:off x="5334000" y="6172200"/>
            <a:ext cx="3352800"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b="0" i="1" dirty="0" smtClean="0">
                <a:solidFill>
                  <a:schemeClr val="bg1">
                    <a:lumMod val="50000"/>
                  </a:schemeClr>
                </a:solidFill>
                <a:cs typeface="Arial" charset="0"/>
              </a:rPr>
              <a:t>Photos courtesy of The US </a:t>
            </a:r>
            <a:r>
              <a:rPr lang="en-US" sz="900" b="0" i="1" dirty="0">
                <a:solidFill>
                  <a:schemeClr val="bg1">
                    <a:lumMod val="50000"/>
                  </a:schemeClr>
                </a:solidFill>
                <a:cs typeface="Arial" charset="0"/>
              </a:rPr>
              <a:t>Department of Energy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5" descr="pocket door"/>
          <p:cNvPicPr>
            <a:picLocks noGrp="1" noChangeAspect="1" noChangeArrowheads="1"/>
          </p:cNvPicPr>
          <p:nvPr>
            <p:ph sz="half" idx="1"/>
          </p:nvPr>
        </p:nvPicPr>
        <p:blipFill>
          <a:blip r:embed="rId3"/>
          <a:srcRect/>
          <a:stretch>
            <a:fillRect/>
          </a:stretch>
        </p:blipFill>
        <p:spPr>
          <a:xfrm>
            <a:off x="4927600" y="1524000"/>
            <a:ext cx="4216400" cy="4648200"/>
          </a:xfrm>
        </p:spPr>
      </p:pic>
      <p:sp>
        <p:nvSpPr>
          <p:cNvPr id="38915" name="Rectangle 8"/>
          <p:cNvSpPr>
            <a:spLocks noGrp="1" noChangeArrowheads="1"/>
          </p:cNvSpPr>
          <p:nvPr>
            <p:ph sz="half" idx="2"/>
          </p:nvPr>
        </p:nvSpPr>
        <p:spPr>
          <a:xfrm>
            <a:off x="457200" y="1600200"/>
            <a:ext cx="4191000" cy="914400"/>
          </a:xfrm>
        </p:spPr>
        <p:txBody>
          <a:bodyPr>
            <a:normAutofit/>
          </a:bodyPr>
          <a:lstStyle/>
          <a:p>
            <a:pPr marL="0" indent="0">
              <a:spcAft>
                <a:spcPts val="600"/>
              </a:spcAft>
              <a:buFontTx/>
              <a:buNone/>
            </a:pPr>
            <a:r>
              <a:rPr lang="en-US" sz="2600" dirty="0" smtClean="0">
                <a:solidFill>
                  <a:srgbClr val="000066"/>
                </a:solidFill>
              </a:rPr>
              <a:t>Specify cost-effective </a:t>
            </a:r>
            <a:br>
              <a:rPr lang="en-US" sz="2600" dirty="0" smtClean="0">
                <a:solidFill>
                  <a:srgbClr val="000066"/>
                </a:solidFill>
              </a:rPr>
            </a:br>
            <a:r>
              <a:rPr lang="en-US" sz="2600" dirty="0" smtClean="0">
                <a:solidFill>
                  <a:srgbClr val="000066"/>
                </a:solidFill>
              </a:rPr>
              <a:t>air sealing by:</a:t>
            </a:r>
          </a:p>
        </p:txBody>
      </p:sp>
      <p:sp>
        <p:nvSpPr>
          <p:cNvPr id="38914" name="Rectangle 2"/>
          <p:cNvSpPr>
            <a:spLocks noGrp="1" noChangeArrowheads="1"/>
          </p:cNvSpPr>
          <p:nvPr>
            <p:ph type="title"/>
          </p:nvPr>
        </p:nvSpPr>
        <p:spPr>
          <a:noFill/>
        </p:spPr>
        <p:txBody>
          <a:bodyPr/>
          <a:lstStyle/>
          <a:p>
            <a:r>
              <a:rPr lang="en-US" dirty="0" smtClean="0"/>
              <a:t>Interior Air Leakage Sites</a:t>
            </a:r>
          </a:p>
        </p:txBody>
      </p:sp>
      <p:sp>
        <p:nvSpPr>
          <p:cNvPr id="38918" name="Rectangle 7"/>
          <p:cNvSpPr>
            <a:spLocks noChangeArrowheads="1"/>
          </p:cNvSpPr>
          <p:nvPr/>
        </p:nvSpPr>
        <p:spPr bwMode="auto">
          <a:xfrm>
            <a:off x="5943600" y="6096000"/>
            <a:ext cx="2528888" cy="276225"/>
          </a:xfrm>
          <a:prstGeom prst="rect">
            <a:avLst/>
          </a:prstGeom>
          <a:noFill/>
          <a:ln w="9525">
            <a:noFill/>
            <a:miter lim="800000"/>
            <a:headEnd/>
            <a:tailEnd/>
          </a:ln>
        </p:spPr>
        <p:txBody>
          <a:bodyPr>
            <a:spAutoFit/>
          </a:bodyPr>
          <a:lstStyle/>
          <a:p>
            <a:pPr algn="r"/>
            <a:r>
              <a:rPr lang="en-US" sz="1200" b="0" i="1" dirty="0">
                <a:solidFill>
                  <a:schemeClr val="bg2"/>
                </a:solidFill>
              </a:rPr>
              <a:t>Graphic source: PA WTC</a:t>
            </a:r>
          </a:p>
        </p:txBody>
      </p:sp>
      <p:sp>
        <p:nvSpPr>
          <p:cNvPr id="38919" name="Rectangle 8"/>
          <p:cNvSpPr txBox="1">
            <a:spLocks noChangeArrowheads="1"/>
          </p:cNvSpPr>
          <p:nvPr/>
        </p:nvSpPr>
        <p:spPr bwMode="auto">
          <a:xfrm>
            <a:off x="457200" y="2590800"/>
            <a:ext cx="3886200" cy="1524000"/>
          </a:xfrm>
          <a:prstGeom prst="rect">
            <a:avLst/>
          </a:prstGeom>
          <a:noFill/>
          <a:ln w="9525">
            <a:noFill/>
            <a:miter lim="800000"/>
            <a:headEnd/>
            <a:tailEnd/>
          </a:ln>
        </p:spPr>
        <p:txBody>
          <a:bodyPr lIns="0" tIns="0" rIns="0" bIns="0"/>
          <a:lstStyle/>
          <a:p>
            <a:pPr marL="457200" indent="-228600" algn="l" eaLnBrk="0" hangingPunct="0">
              <a:spcBef>
                <a:spcPts val="1200"/>
              </a:spcBef>
              <a:spcAft>
                <a:spcPts val="600"/>
              </a:spcAft>
              <a:buFont typeface="Arial" charset="0"/>
              <a:buChar char="•"/>
            </a:pPr>
            <a:r>
              <a:rPr lang="en-US" sz="2400" b="0" dirty="0"/>
              <a:t>Addressing large leaks </a:t>
            </a:r>
            <a:r>
              <a:rPr lang="en-US" sz="2400" b="0" dirty="0" smtClean="0"/>
              <a:t>first. </a:t>
            </a:r>
            <a:endParaRPr lang="en-US" sz="2400" b="0" dirty="0"/>
          </a:p>
          <a:p>
            <a:pPr marL="457200" indent="-228600" algn="l" eaLnBrk="0" hangingPunct="0">
              <a:spcBef>
                <a:spcPts val="1200"/>
              </a:spcBef>
              <a:spcAft>
                <a:spcPts val="600"/>
              </a:spcAft>
              <a:buFont typeface="Arial" charset="0"/>
              <a:buChar char="•"/>
            </a:pPr>
            <a:r>
              <a:rPr lang="en-US" sz="2400" b="0" dirty="0"/>
              <a:t>Not focusing on smaller inconsequential leaks.</a:t>
            </a:r>
          </a:p>
        </p:txBody>
      </p:sp>
      <p:sp>
        <p:nvSpPr>
          <p:cNvPr id="10" name="Rectangular Callout 9"/>
          <p:cNvSpPr>
            <a:spLocks noChangeArrowheads="1"/>
          </p:cNvSpPr>
          <p:nvPr/>
        </p:nvSpPr>
        <p:spPr bwMode="auto">
          <a:xfrm>
            <a:off x="3505200" y="4495800"/>
            <a:ext cx="1828800" cy="457200"/>
          </a:xfrm>
          <a:prstGeom prst="wedgeRectCallout">
            <a:avLst>
              <a:gd name="adj1" fmla="val 103037"/>
              <a:gd name="adj2" fmla="val -4083"/>
            </a:avLst>
          </a:prstGeom>
          <a:solidFill>
            <a:schemeClr val="bg1"/>
          </a:solidFill>
          <a:ln w="3175">
            <a:solidFill>
              <a:srgbClr val="BFBFBF"/>
            </a:solidFill>
            <a:round/>
            <a:headEnd/>
            <a:tailEnd/>
          </a:ln>
          <a:effectLst>
            <a:outerShdw dist="38100" dir="2700000" rotWithShape="0">
              <a:srgbClr val="808080">
                <a:alpha val="42999"/>
              </a:srgbClr>
            </a:outerShdw>
          </a:effectLst>
        </p:spPr>
        <p:txBody>
          <a:bodyPr anchor="ctr"/>
          <a:lstStyle/>
          <a:p>
            <a:pPr>
              <a:defRPr/>
            </a:pPr>
            <a:r>
              <a:rPr lang="en-US" sz="1800" b="0" dirty="0">
                <a:latin typeface="Arial" pitchFamily="-111" charset="0"/>
                <a:ea typeface="ＭＳ Ｐゴシック" pitchFamily="-111" charset="-128"/>
              </a:rPr>
              <a:t>Pocket Door</a:t>
            </a:r>
          </a:p>
        </p:txBody>
      </p:sp>
      <p:sp>
        <p:nvSpPr>
          <p:cNvPr id="11"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
        <p:nvSpPr>
          <p:cNvPr id="2" name="Rectangle 1"/>
          <p:cNvSpPr/>
          <p:nvPr/>
        </p:nvSpPr>
        <p:spPr>
          <a:xfrm>
            <a:off x="5257800" y="6096000"/>
            <a:ext cx="3576620" cy="230832"/>
          </a:xfrm>
          <a:prstGeom prst="rect">
            <a:avLst/>
          </a:prstGeom>
        </p:spPr>
        <p:txBody>
          <a:bodyPr wrap="none">
            <a:spAutoFit/>
          </a:bodyPr>
          <a:lstStyle/>
          <a:p>
            <a:pPr lvl="0" algn="l" defTabSz="457200"/>
            <a:r>
              <a:rPr lang="en-US" sz="900" b="0" i="1" dirty="0">
                <a:solidFill>
                  <a:srgbClr val="50565C"/>
                </a:solidFill>
                <a:cs typeface="Arial" charset="0"/>
              </a:rPr>
              <a:t>Graphic courtesy of Grass Roots Alliance for a Solar Pennsylvania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noFill/>
        </p:spPr>
        <p:txBody>
          <a:bodyPr/>
          <a:lstStyle/>
          <a:p>
            <a:r>
              <a:rPr lang="en-US" dirty="0" smtClean="0"/>
              <a:t>Recessed Light Fixtures</a:t>
            </a:r>
          </a:p>
        </p:txBody>
      </p:sp>
      <p:pic>
        <p:nvPicPr>
          <p:cNvPr id="126980" name="Picture 4" descr="Photo of can lights."/>
          <p:cNvPicPr>
            <a:picLocks noGrp="1" noChangeAspect="1" noChangeArrowheads="1"/>
          </p:cNvPicPr>
          <p:nvPr>
            <p:ph sz="half" idx="1"/>
          </p:nvPr>
        </p:nvPicPr>
        <p:blipFill>
          <a:blip r:embed="rId3" cstate="email"/>
          <a:stretch>
            <a:fillRect/>
          </a:stretch>
        </p:blipFill>
        <p:spPr>
          <a:xfrm>
            <a:off x="533400" y="2592387"/>
            <a:ext cx="4134400" cy="3884613"/>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6982" name="Picture 6" descr="Photo of can light."/>
          <p:cNvPicPr>
            <a:picLocks noGrp="1" noChangeAspect="1" noChangeArrowheads="1"/>
          </p:cNvPicPr>
          <p:nvPr>
            <p:ph sz="quarter" idx="2"/>
          </p:nvPr>
        </p:nvPicPr>
        <p:blipFill>
          <a:blip r:embed="rId4" cstate="email"/>
          <a:stretch>
            <a:fillRect/>
          </a:stretch>
        </p:blipFill>
        <p:spPr>
          <a:xfrm>
            <a:off x="4928581" y="1295400"/>
            <a:ext cx="3931920" cy="2371974"/>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6984" name="Picture 8" descr="Photo of code-compliant can light cover."/>
          <p:cNvPicPr>
            <a:picLocks noGrp="1" noChangeAspect="1" noChangeArrowheads="1"/>
          </p:cNvPicPr>
          <p:nvPr>
            <p:ph sz="quarter" idx="3"/>
          </p:nvPr>
        </p:nvPicPr>
        <p:blipFill>
          <a:blip r:embed="rId5" cstate="email"/>
          <a:stretch>
            <a:fillRect/>
          </a:stretch>
        </p:blipFill>
        <p:spPr>
          <a:xfrm>
            <a:off x="4927023" y="3846513"/>
            <a:ext cx="3935037" cy="2630487"/>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9942" name="TextBox 9"/>
          <p:cNvSpPr txBox="1">
            <a:spLocks noChangeArrowheads="1"/>
          </p:cNvSpPr>
          <p:nvPr/>
        </p:nvSpPr>
        <p:spPr bwMode="auto">
          <a:xfrm>
            <a:off x="381000" y="1447800"/>
            <a:ext cx="4019049" cy="984885"/>
          </a:xfrm>
          <a:prstGeom prst="rect">
            <a:avLst/>
          </a:prstGeom>
          <a:noFill/>
          <a:ln w="9525">
            <a:noFill/>
            <a:miter lim="800000"/>
            <a:headEnd/>
            <a:tailEnd/>
          </a:ln>
        </p:spPr>
        <p:txBody>
          <a:bodyPr wrap="none">
            <a:spAutoFit/>
          </a:bodyPr>
          <a:lstStyle/>
          <a:p>
            <a:pPr marL="457200" indent="-228600" algn="l">
              <a:spcBef>
                <a:spcPts val="600"/>
              </a:spcBef>
              <a:spcAft>
                <a:spcPts val="600"/>
              </a:spcAft>
              <a:buFont typeface="Arial" charset="0"/>
              <a:buChar char="•"/>
            </a:pPr>
            <a:r>
              <a:rPr lang="en-US" sz="2400" b="0" dirty="0"/>
              <a:t>Also known as </a:t>
            </a:r>
            <a:r>
              <a:rPr lang="en-US" sz="2400" b="0" dirty="0" smtClean="0"/>
              <a:t>can lights</a:t>
            </a:r>
            <a:endParaRPr lang="en-US" sz="2400" b="0" dirty="0"/>
          </a:p>
          <a:p>
            <a:pPr marL="457200" indent="-228600" algn="l">
              <a:spcBef>
                <a:spcPts val="600"/>
              </a:spcBef>
              <a:spcAft>
                <a:spcPts val="600"/>
              </a:spcAft>
              <a:buFont typeface="Arial" charset="0"/>
              <a:buChar char="•"/>
            </a:pPr>
            <a:r>
              <a:rPr lang="en-US" sz="2400" b="0" dirty="0"/>
              <a:t>Often leak air to attic</a:t>
            </a:r>
          </a:p>
        </p:txBody>
      </p:sp>
      <p:sp>
        <p:nvSpPr>
          <p:cNvPr id="39944" name="Rectangle 8"/>
          <p:cNvSpPr>
            <a:spLocks noChangeArrowheads="1"/>
          </p:cNvSpPr>
          <p:nvPr/>
        </p:nvSpPr>
        <p:spPr bwMode="auto">
          <a:xfrm>
            <a:off x="6248400" y="6096000"/>
            <a:ext cx="2528887" cy="230832"/>
          </a:xfrm>
          <a:prstGeom prst="rect">
            <a:avLst/>
          </a:prstGeom>
          <a:noFill/>
          <a:ln w="9525">
            <a:noFill/>
            <a:miter lim="800000"/>
            <a:headEnd/>
            <a:tailEnd/>
          </a:ln>
        </p:spPr>
        <p:txBody>
          <a:bodyPr>
            <a:spAutoFit/>
          </a:bodyPr>
          <a:lstStyle/>
          <a:p>
            <a:pPr algn="l"/>
            <a:r>
              <a:rPr lang="en-US" sz="900" b="0" i="1" dirty="0">
                <a:solidFill>
                  <a:schemeClr val="bg2"/>
                </a:solidFill>
              </a:rPr>
              <a:t>Photos </a:t>
            </a:r>
            <a:r>
              <a:rPr lang="en-US" sz="900" b="0" i="1" dirty="0" smtClean="0">
                <a:solidFill>
                  <a:schemeClr val="bg2"/>
                </a:solidFill>
              </a:rPr>
              <a:t>courtesy of PA </a:t>
            </a:r>
            <a:r>
              <a:rPr lang="en-US" sz="900" b="0" i="1" dirty="0">
                <a:solidFill>
                  <a:schemeClr val="bg2"/>
                </a:solidFill>
              </a:rPr>
              <a:t>WTC</a:t>
            </a:r>
          </a:p>
        </p:txBody>
      </p:sp>
      <p:sp>
        <p:nvSpPr>
          <p:cNvPr id="10"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t>Recessed Light Fixtures</a:t>
            </a:r>
          </a:p>
        </p:txBody>
      </p:sp>
      <p:sp>
        <p:nvSpPr>
          <p:cNvPr id="40966" name="Content Placeholder 10"/>
          <p:cNvSpPr>
            <a:spLocks noGrp="1"/>
          </p:cNvSpPr>
          <p:nvPr>
            <p:ph sz="half" idx="1"/>
          </p:nvPr>
        </p:nvSpPr>
        <p:spPr>
          <a:xfrm>
            <a:off x="457200" y="1524000"/>
            <a:ext cx="3657600" cy="685800"/>
          </a:xfrm>
        </p:spPr>
        <p:txBody>
          <a:bodyPr>
            <a:noAutofit/>
          </a:bodyPr>
          <a:lstStyle/>
          <a:p>
            <a:pPr marL="0" indent="0" algn="ctr">
              <a:buFontTx/>
              <a:buNone/>
            </a:pPr>
            <a:r>
              <a:rPr lang="en-US" sz="2600" dirty="0" smtClean="0">
                <a:solidFill>
                  <a:srgbClr val="060759"/>
                </a:solidFill>
              </a:rPr>
              <a:t>Recessed </a:t>
            </a:r>
            <a:br>
              <a:rPr lang="en-US" sz="2600" dirty="0" smtClean="0">
                <a:solidFill>
                  <a:srgbClr val="060759"/>
                </a:solidFill>
              </a:rPr>
            </a:br>
            <a:r>
              <a:rPr lang="en-US" sz="2600" dirty="0" smtClean="0">
                <a:solidFill>
                  <a:srgbClr val="060759"/>
                </a:solidFill>
              </a:rPr>
              <a:t>Light Fixtures</a:t>
            </a:r>
          </a:p>
        </p:txBody>
      </p:sp>
      <p:sp>
        <p:nvSpPr>
          <p:cNvPr id="40963" name="Content Placeholder 3"/>
          <p:cNvSpPr>
            <a:spLocks noGrp="1"/>
          </p:cNvSpPr>
          <p:nvPr>
            <p:ph sz="quarter" idx="2"/>
          </p:nvPr>
        </p:nvSpPr>
        <p:spPr>
          <a:xfrm>
            <a:off x="4572000" y="1752600"/>
            <a:ext cx="4267200" cy="4267200"/>
          </a:xfrm>
        </p:spPr>
        <p:txBody>
          <a:bodyPr>
            <a:normAutofit/>
          </a:bodyPr>
          <a:lstStyle/>
          <a:p>
            <a:pPr marL="457200" indent="-279400"/>
            <a:r>
              <a:rPr lang="en-US" dirty="0" smtClean="0">
                <a:solidFill>
                  <a:schemeClr val="tx1"/>
                </a:solidFill>
              </a:rPr>
              <a:t>IC rated fixtures can be covered in insulation.</a:t>
            </a:r>
          </a:p>
          <a:p>
            <a:pPr marL="457200" indent="-279400"/>
            <a:r>
              <a:rPr lang="en-US" dirty="0" smtClean="0">
                <a:solidFill>
                  <a:schemeClr val="tx1"/>
                </a:solidFill>
              </a:rPr>
              <a:t>Non-IC rated fixtures cannot.</a:t>
            </a:r>
          </a:p>
          <a:p>
            <a:pPr marL="457200" indent="-279400"/>
            <a:r>
              <a:rPr lang="en-US" dirty="0" smtClean="0">
                <a:solidFill>
                  <a:schemeClr val="tx1"/>
                </a:solidFill>
              </a:rPr>
              <a:t>Covering non-IC rated fixtures leads to heat </a:t>
            </a:r>
            <a:br>
              <a:rPr lang="en-US" dirty="0" smtClean="0">
                <a:solidFill>
                  <a:schemeClr val="tx1"/>
                </a:solidFill>
              </a:rPr>
            </a:br>
            <a:r>
              <a:rPr lang="en-US" dirty="0" smtClean="0">
                <a:solidFill>
                  <a:schemeClr val="tx1"/>
                </a:solidFill>
              </a:rPr>
              <a:t>build up:</a:t>
            </a:r>
          </a:p>
          <a:p>
            <a:pPr marL="1028700" lvl="1" indent="-342900">
              <a:buFont typeface="Courier New" pitchFamily="49" charset="0"/>
              <a:buChar char="o"/>
            </a:pPr>
            <a:r>
              <a:rPr lang="en-US" sz="2400" dirty="0" smtClean="0">
                <a:solidFill>
                  <a:schemeClr val="tx1"/>
                </a:solidFill>
              </a:rPr>
              <a:t>Reduces bulb life.</a:t>
            </a:r>
          </a:p>
          <a:p>
            <a:pPr marL="1028700" lvl="1" indent="-342900">
              <a:buFont typeface="Courier New" pitchFamily="49" charset="0"/>
              <a:buChar char="o"/>
            </a:pPr>
            <a:r>
              <a:rPr lang="en-US" sz="2400" dirty="0" smtClean="0">
                <a:solidFill>
                  <a:schemeClr val="tx1"/>
                </a:solidFill>
              </a:rPr>
              <a:t>Produces fire hazard.</a:t>
            </a:r>
          </a:p>
        </p:txBody>
      </p:sp>
      <p:pic>
        <p:nvPicPr>
          <p:cNvPr id="40965" name="Picture 14" descr="Illustration of IC Rated and Non-IC Fixtures."/>
          <p:cNvPicPr>
            <a:picLocks noChangeAspect="1"/>
          </p:cNvPicPr>
          <p:nvPr/>
        </p:nvPicPr>
        <p:blipFill>
          <a:blip r:embed="rId3"/>
          <a:srcRect/>
          <a:stretch>
            <a:fillRect/>
          </a:stretch>
        </p:blipFill>
        <p:spPr bwMode="auto">
          <a:xfrm>
            <a:off x="228600" y="2522538"/>
            <a:ext cx="4144963" cy="3878262"/>
          </a:xfrm>
          <a:prstGeom prst="rect">
            <a:avLst/>
          </a:prstGeom>
          <a:noFill/>
          <a:ln w="9525">
            <a:noFill/>
            <a:miter lim="800000"/>
            <a:headEnd/>
            <a:tailEnd/>
          </a:ln>
        </p:spPr>
      </p:pic>
      <p:sp>
        <p:nvSpPr>
          <p:cNvPr id="40967" name="Rectangular Callout 15"/>
          <p:cNvSpPr>
            <a:spLocks noChangeArrowheads="1"/>
          </p:cNvSpPr>
          <p:nvPr/>
        </p:nvSpPr>
        <p:spPr bwMode="auto">
          <a:xfrm>
            <a:off x="1143000" y="3810000"/>
            <a:ext cx="2209800" cy="381000"/>
          </a:xfrm>
          <a:prstGeom prst="wedgeRectCallout">
            <a:avLst>
              <a:gd name="adj1" fmla="val 63977"/>
              <a:gd name="adj2" fmla="val 169167"/>
            </a:avLst>
          </a:prstGeom>
          <a:noFill/>
          <a:ln w="6350">
            <a:noFill/>
            <a:round/>
            <a:headEnd/>
            <a:tailEnd/>
          </a:ln>
        </p:spPr>
        <p:txBody>
          <a:bodyPr/>
          <a:lstStyle/>
          <a:p>
            <a:pPr marL="39688"/>
            <a:r>
              <a:rPr lang="en-US" sz="1600" dirty="0"/>
              <a:t>IC </a:t>
            </a:r>
            <a:r>
              <a:rPr lang="en-US" sz="1600" dirty="0" smtClean="0"/>
              <a:t>fated </a:t>
            </a:r>
            <a:r>
              <a:rPr lang="en-US" sz="1600" dirty="0"/>
              <a:t>f</a:t>
            </a:r>
            <a:r>
              <a:rPr lang="en-US" sz="1600" dirty="0" smtClean="0"/>
              <a:t>ixture</a:t>
            </a:r>
            <a:endParaRPr lang="en-US" sz="1600" b="0" dirty="0">
              <a:cs typeface="Arial" charset="0"/>
              <a:sym typeface="Arial" charset="0"/>
            </a:endParaRPr>
          </a:p>
        </p:txBody>
      </p:sp>
      <p:sp>
        <p:nvSpPr>
          <p:cNvPr id="40968" name="Rectangular Callout 15"/>
          <p:cNvSpPr>
            <a:spLocks noChangeArrowheads="1"/>
          </p:cNvSpPr>
          <p:nvPr/>
        </p:nvSpPr>
        <p:spPr bwMode="auto">
          <a:xfrm>
            <a:off x="990600" y="5715000"/>
            <a:ext cx="2514600" cy="381000"/>
          </a:xfrm>
          <a:prstGeom prst="wedgeRectCallout">
            <a:avLst>
              <a:gd name="adj1" fmla="val 63977"/>
              <a:gd name="adj2" fmla="val 169167"/>
            </a:avLst>
          </a:prstGeom>
          <a:noFill/>
          <a:ln w="6350">
            <a:noFill/>
            <a:round/>
            <a:headEnd/>
            <a:tailEnd/>
          </a:ln>
        </p:spPr>
        <p:txBody>
          <a:bodyPr/>
          <a:lstStyle/>
          <a:p>
            <a:pPr marL="39688"/>
            <a:r>
              <a:rPr lang="en-US" sz="1600" dirty="0"/>
              <a:t>Non-IC </a:t>
            </a:r>
            <a:r>
              <a:rPr lang="en-US" sz="1600" dirty="0" smtClean="0"/>
              <a:t>rated </a:t>
            </a:r>
            <a:r>
              <a:rPr lang="en-US" sz="1600" dirty="0"/>
              <a:t>f</a:t>
            </a:r>
            <a:r>
              <a:rPr lang="en-US" sz="1600" dirty="0" smtClean="0"/>
              <a:t>ixture</a:t>
            </a:r>
            <a:endParaRPr lang="en-US" sz="1600" b="0" dirty="0">
              <a:cs typeface="Arial" charset="0"/>
              <a:sym typeface="Arial" charset="0"/>
            </a:endParaRPr>
          </a:p>
        </p:txBody>
      </p:sp>
      <p:sp>
        <p:nvSpPr>
          <p:cNvPr id="10"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
        <p:nvSpPr>
          <p:cNvPr id="2" name="Rectangle 1"/>
          <p:cNvSpPr/>
          <p:nvPr/>
        </p:nvSpPr>
        <p:spPr>
          <a:xfrm>
            <a:off x="822591" y="6285384"/>
            <a:ext cx="3608680" cy="230832"/>
          </a:xfrm>
          <a:prstGeom prst="rect">
            <a:avLst/>
          </a:prstGeom>
        </p:spPr>
        <p:txBody>
          <a:bodyPr wrap="none">
            <a:spAutoFit/>
          </a:bodyPr>
          <a:lstStyle/>
          <a:p>
            <a:pPr lvl="0" algn="l" defTabSz="457200"/>
            <a:r>
              <a:rPr lang="en-US" sz="900" b="0" i="1" dirty="0" smtClean="0">
                <a:solidFill>
                  <a:srgbClr val="50565C"/>
                </a:solidFill>
                <a:cs typeface="Arial" charset="0"/>
              </a:rPr>
              <a:t>Graphics </a:t>
            </a:r>
            <a:r>
              <a:rPr lang="en-US" sz="900" b="0" i="1" dirty="0">
                <a:solidFill>
                  <a:srgbClr val="50565C"/>
                </a:solidFill>
                <a:cs typeface="Arial" charset="0"/>
              </a:rPr>
              <a:t>developed for the U.S. </a:t>
            </a:r>
            <a:r>
              <a:rPr lang="en-US" sz="900" b="0" i="1" dirty="0">
                <a:solidFill>
                  <a:srgbClr val="50565C"/>
                </a:solidFill>
              </a:rPr>
              <a:t>DOE WAP Standardized Curricula</a:t>
            </a:r>
            <a:endParaRPr lang="en-US" sz="900" b="0" i="1" dirty="0">
              <a:solidFill>
                <a:srgbClr val="50565C"/>
              </a:solidFill>
              <a:cs typeface="Arial"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67" name="Picture 11" descr="Photo of exposed dropped soffit."/>
          <p:cNvPicPr>
            <a:picLocks noChangeAspect="1" noChangeArrowheads="1"/>
          </p:cNvPicPr>
          <p:nvPr/>
        </p:nvPicPr>
        <p:blipFill>
          <a:blip r:embed="rId3" cstate="email"/>
          <a:srcRect/>
          <a:stretch>
            <a:fillRect/>
          </a:stretch>
        </p:blipFill>
        <p:spPr bwMode="auto">
          <a:xfrm>
            <a:off x="0" y="1143000"/>
            <a:ext cx="9144000" cy="5410200"/>
          </a:xfrm>
          <a:prstGeom prst="rect">
            <a:avLst/>
          </a:prstGeom>
          <a:noFill/>
          <a:ln w="88900" cap="sq">
            <a:noFill/>
            <a:miter lim="800000"/>
          </a:ln>
          <a:effectLst/>
          <a:scene3d>
            <a:camera prst="orthographicFront"/>
            <a:lightRig rig="twoPt" dir="t">
              <a:rot lat="0" lon="0" rev="7200000"/>
            </a:lightRig>
          </a:scene3d>
          <a:sp3d>
            <a:bevelT w="25400" h="19050"/>
            <a:contourClr>
              <a:srgbClr val="FFFFFF"/>
            </a:contourClr>
          </a:sp3d>
        </p:spPr>
      </p:pic>
      <p:pic>
        <p:nvPicPr>
          <p:cNvPr id="121859" name="Picture 4" descr="Photo of carpenters."/>
          <p:cNvPicPr>
            <a:picLocks noGrp="1" noChangeAspect="1" noChangeArrowheads="1"/>
          </p:cNvPicPr>
          <p:nvPr>
            <p:ph sz="half" idx="4294967295"/>
          </p:nvPr>
        </p:nvPicPr>
        <p:blipFill>
          <a:blip r:embed="rId4" cstate="email"/>
          <a:srcRect/>
          <a:stretch>
            <a:fillRect/>
          </a:stretch>
        </p:blipFill>
        <p:spPr>
          <a:xfrm>
            <a:off x="0" y="1524000"/>
            <a:ext cx="2667000" cy="2667000"/>
          </a:xfrm>
          <a:prstGeom prst="ellipse">
            <a:avLst/>
          </a:prstGeo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988" name="Rectangle 10"/>
          <p:cNvSpPr>
            <a:spLocks noChangeArrowheads="1"/>
          </p:cNvSpPr>
          <p:nvPr/>
        </p:nvSpPr>
        <p:spPr bwMode="auto">
          <a:xfrm>
            <a:off x="457200" y="0"/>
            <a:ext cx="6324600" cy="838200"/>
          </a:xfrm>
          <a:prstGeom prst="rect">
            <a:avLst/>
          </a:prstGeom>
          <a:noFill/>
          <a:ln w="9525">
            <a:noFill/>
            <a:miter lim="800000"/>
            <a:headEnd/>
            <a:tailEnd/>
          </a:ln>
        </p:spPr>
        <p:txBody>
          <a:bodyPr lIns="0" tIns="0" rIns="0" bIns="0" anchor="ctr"/>
          <a:lstStyle/>
          <a:p>
            <a:pPr algn="l" eaLnBrk="0" hangingPunct="0"/>
            <a:r>
              <a:rPr lang="en-US" sz="3000" b="0" dirty="0">
                <a:solidFill>
                  <a:schemeClr val="bg1"/>
                </a:solidFill>
              </a:rPr>
              <a:t>Dropped Soffits</a:t>
            </a:r>
          </a:p>
        </p:txBody>
      </p:sp>
      <p:sp>
        <p:nvSpPr>
          <p:cNvPr id="10" name="Rectangular Callout 9"/>
          <p:cNvSpPr>
            <a:spLocks noChangeArrowheads="1"/>
          </p:cNvSpPr>
          <p:nvPr/>
        </p:nvSpPr>
        <p:spPr bwMode="auto">
          <a:xfrm>
            <a:off x="457200" y="4572000"/>
            <a:ext cx="3048000" cy="990600"/>
          </a:xfrm>
          <a:prstGeom prst="wedgeRectCallout">
            <a:avLst>
              <a:gd name="adj1" fmla="val 74977"/>
              <a:gd name="adj2" fmla="val -56005"/>
            </a:avLst>
          </a:prstGeom>
          <a:solidFill>
            <a:schemeClr val="bg1"/>
          </a:solidFill>
          <a:ln w="3175">
            <a:solidFill>
              <a:srgbClr val="BFBFBF"/>
            </a:solidFill>
            <a:round/>
            <a:headEnd/>
            <a:tailEnd/>
          </a:ln>
          <a:effectLst>
            <a:outerShdw dist="38100" dir="2700000" rotWithShape="0">
              <a:srgbClr val="808080">
                <a:alpha val="42999"/>
              </a:srgbClr>
            </a:outerShdw>
          </a:effectLst>
        </p:spPr>
        <p:txBody>
          <a:bodyPr anchor="ctr"/>
          <a:lstStyle/>
          <a:p>
            <a:pPr>
              <a:defRPr/>
            </a:pPr>
            <a:r>
              <a:rPr lang="en-US" sz="1800" b="0" dirty="0">
                <a:latin typeface="Arial" pitchFamily="-111" charset="0"/>
                <a:ea typeface="ＭＳ Ｐゴシック" pitchFamily="-111" charset="-128"/>
              </a:rPr>
              <a:t>Dropped soffit in kitchen is open to the second-story floor system.</a:t>
            </a:r>
          </a:p>
        </p:txBody>
      </p:sp>
      <p:sp>
        <p:nvSpPr>
          <p:cNvPr id="41991" name="Text Box 11"/>
          <p:cNvSpPr txBox="1">
            <a:spLocks noChangeArrowheads="1"/>
          </p:cNvSpPr>
          <p:nvPr/>
        </p:nvSpPr>
        <p:spPr bwMode="auto">
          <a:xfrm>
            <a:off x="7086600" y="6248400"/>
            <a:ext cx="20574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a:t>
            </a:r>
            <a:r>
              <a:rPr lang="en-US" sz="900" b="0" i="1" dirty="0" smtClean="0">
                <a:solidFill>
                  <a:schemeClr val="bg1"/>
                </a:solidFill>
              </a:rPr>
              <a:t>courtesy of PA </a:t>
            </a:r>
            <a:r>
              <a:rPr lang="en-US" sz="900" b="0" i="1" dirty="0">
                <a:solidFill>
                  <a:schemeClr val="bg1"/>
                </a:solidFill>
              </a:rPr>
              <a:t>WTC</a:t>
            </a:r>
          </a:p>
        </p:txBody>
      </p:sp>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5" descr="Illustration of other typical air leakage locations in platform-framed homes."/>
          <p:cNvPicPr>
            <a:picLocks noGrp="1" noChangeAspect="1" noChangeArrowheads="1"/>
          </p:cNvPicPr>
          <p:nvPr>
            <p:ph idx="1"/>
          </p:nvPr>
        </p:nvPicPr>
        <p:blipFill>
          <a:blip r:embed="rId3"/>
          <a:stretch>
            <a:fillRect/>
          </a:stretch>
        </p:blipFill>
        <p:spPr>
          <a:xfrm>
            <a:off x="1571404" y="1549250"/>
            <a:ext cx="6353396" cy="4699150"/>
          </a:xfrm>
        </p:spPr>
      </p:pic>
      <p:sp>
        <p:nvSpPr>
          <p:cNvPr id="43010" name="Rectangle 6"/>
          <p:cNvSpPr>
            <a:spLocks noGrp="1" noChangeArrowheads="1"/>
          </p:cNvSpPr>
          <p:nvPr>
            <p:ph type="title"/>
          </p:nvPr>
        </p:nvSpPr>
        <p:spPr>
          <a:noFill/>
        </p:spPr>
        <p:txBody>
          <a:bodyPr/>
          <a:lstStyle/>
          <a:p>
            <a:r>
              <a:rPr lang="en-US" dirty="0" smtClean="0"/>
              <a:t>Interior Air Sealing Locations</a:t>
            </a:r>
          </a:p>
        </p:txBody>
      </p:sp>
      <p:sp>
        <p:nvSpPr>
          <p:cNvPr id="43013" name="Text Box 11"/>
          <p:cNvSpPr txBox="1">
            <a:spLocks noChangeArrowheads="1"/>
          </p:cNvSpPr>
          <p:nvPr/>
        </p:nvSpPr>
        <p:spPr bwMode="auto">
          <a:xfrm>
            <a:off x="4876800" y="6248400"/>
            <a:ext cx="4267200" cy="230832"/>
          </a:xfrm>
          <a:prstGeom prst="rect">
            <a:avLst/>
          </a:prstGeom>
          <a:noFill/>
          <a:ln w="9525">
            <a:noFill/>
            <a:miter lim="800000"/>
            <a:headEnd/>
            <a:tailEnd/>
          </a:ln>
        </p:spPr>
        <p:txBody>
          <a:bodyPr wrap="square">
            <a:spAutoFit/>
          </a:bodyPr>
          <a:lstStyle/>
          <a:p>
            <a:pPr algn="r">
              <a:spcBef>
                <a:spcPct val="50000"/>
              </a:spcBef>
            </a:pPr>
            <a:r>
              <a:rPr lang="en-US" sz="900" b="0" i="1" dirty="0" smtClean="0">
                <a:solidFill>
                  <a:srgbClr val="333333"/>
                </a:solidFill>
              </a:rPr>
              <a:t>Graphic courtesy of the U.S. Department of Energy Fact </a:t>
            </a:r>
            <a:r>
              <a:rPr lang="en-US" sz="900" b="0" i="1" dirty="0">
                <a:solidFill>
                  <a:srgbClr val="333333"/>
                </a:solidFill>
              </a:rPr>
              <a:t>Sheet</a:t>
            </a:r>
          </a:p>
        </p:txBody>
      </p:sp>
      <p:sp>
        <p:nvSpPr>
          <p:cNvPr id="7"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
          <p:cNvSpPr>
            <a:spLocks noGrp="1" noChangeArrowheads="1"/>
          </p:cNvSpPr>
          <p:nvPr>
            <p:ph type="title"/>
          </p:nvPr>
        </p:nvSpPr>
        <p:spPr>
          <a:noFill/>
        </p:spPr>
        <p:txBody>
          <a:bodyPr/>
          <a:lstStyle/>
          <a:p>
            <a:r>
              <a:rPr lang="en-US" dirty="0" smtClean="0"/>
              <a:t>General Air Leakage </a:t>
            </a:r>
          </a:p>
        </p:txBody>
      </p:sp>
      <p:pic>
        <p:nvPicPr>
          <p:cNvPr id="7171" name="Picture 2" descr="Cutaway drawing showing direct and indirect air leakage areas. "/>
          <p:cNvPicPr>
            <a:picLocks noGrp="1" noChangeAspect="1" noChangeArrowheads="1"/>
          </p:cNvPicPr>
          <p:nvPr>
            <p:ph idx="4294967295"/>
          </p:nvPr>
        </p:nvPicPr>
        <p:blipFill>
          <a:blip r:embed="rId3"/>
          <a:srcRect/>
          <a:stretch>
            <a:fillRect/>
          </a:stretch>
        </p:blipFill>
        <p:spPr>
          <a:xfrm>
            <a:off x="1600200" y="1219200"/>
            <a:ext cx="5961063" cy="5257800"/>
          </a:xfrm>
          <a:noFill/>
        </p:spPr>
      </p:pic>
      <p:sp>
        <p:nvSpPr>
          <p:cNvPr id="7172" name="TextBox 6"/>
          <p:cNvSpPr txBox="1">
            <a:spLocks noChangeArrowheads="1"/>
          </p:cNvSpPr>
          <p:nvPr/>
        </p:nvSpPr>
        <p:spPr bwMode="auto">
          <a:xfrm>
            <a:off x="444500" y="5943600"/>
            <a:ext cx="3048000" cy="230832"/>
          </a:xfrm>
          <a:prstGeom prst="rect">
            <a:avLst/>
          </a:prstGeom>
          <a:noFill/>
          <a:ln w="9525">
            <a:noFill/>
            <a:miter lim="800000"/>
            <a:headEnd/>
            <a:tailEnd/>
          </a:ln>
        </p:spPr>
        <p:txBody>
          <a:bodyPr>
            <a:spAutoFit/>
          </a:bodyPr>
          <a:lstStyle/>
          <a:p>
            <a:pPr algn="l"/>
            <a:r>
              <a:rPr lang="en-US" sz="900" b="0" i="1" dirty="0" smtClean="0"/>
              <a:t>Photo courtesy of </a:t>
            </a:r>
            <a:r>
              <a:rPr lang="en-US" sz="900" b="0" i="1" dirty="0"/>
              <a:t>EnergyStar.gov</a:t>
            </a:r>
          </a:p>
        </p:txBody>
      </p:sp>
      <p:sp>
        <p:nvSpPr>
          <p:cNvPr id="7"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7" descr="Cutaway drawings of house with a Conditional and Unconditional basement."/>
          <p:cNvPicPr>
            <a:picLocks noChangeAspect="1"/>
          </p:cNvPicPr>
          <p:nvPr/>
        </p:nvPicPr>
        <p:blipFill>
          <a:blip r:embed="rId3"/>
          <a:srcRect/>
          <a:stretch>
            <a:fillRect/>
          </a:stretch>
        </p:blipFill>
        <p:spPr bwMode="auto">
          <a:xfrm>
            <a:off x="0" y="1143000"/>
            <a:ext cx="9144000" cy="5410200"/>
          </a:xfrm>
          <a:prstGeom prst="rect">
            <a:avLst/>
          </a:prstGeom>
          <a:noFill/>
          <a:ln w="9525">
            <a:noFill/>
            <a:miter lim="800000"/>
            <a:headEnd/>
            <a:tailEnd/>
          </a:ln>
        </p:spPr>
      </p:pic>
      <p:sp>
        <p:nvSpPr>
          <p:cNvPr id="44035" name="Rectangle 2"/>
          <p:cNvSpPr>
            <a:spLocks noChangeArrowheads="1"/>
          </p:cNvSpPr>
          <p:nvPr/>
        </p:nvSpPr>
        <p:spPr bwMode="auto">
          <a:xfrm>
            <a:off x="838200" y="5562600"/>
            <a:ext cx="3048000" cy="762000"/>
          </a:xfrm>
          <a:prstGeom prst="rect">
            <a:avLst/>
          </a:prstGeom>
          <a:noFill/>
          <a:ln w="9525">
            <a:noFill/>
            <a:miter lim="800000"/>
            <a:headEnd/>
            <a:tailEnd/>
          </a:ln>
        </p:spPr>
        <p:txBody>
          <a:bodyPr lIns="0" tIns="0" rIns="0" bIns="0"/>
          <a:lstStyle/>
          <a:p>
            <a:pPr eaLnBrk="0" hangingPunct="0">
              <a:spcBef>
                <a:spcPts val="1200"/>
              </a:spcBef>
              <a:buClr>
                <a:srgbClr val="8DC63F"/>
              </a:buClr>
            </a:pPr>
            <a:r>
              <a:rPr lang="en-US" sz="2400" b="0" dirty="0">
                <a:solidFill>
                  <a:schemeClr val="bg1"/>
                </a:solidFill>
              </a:rPr>
              <a:t>Conditioned</a:t>
            </a:r>
            <a:br>
              <a:rPr lang="en-US" sz="2400" b="0" dirty="0">
                <a:solidFill>
                  <a:schemeClr val="bg1"/>
                </a:solidFill>
              </a:rPr>
            </a:br>
            <a:r>
              <a:rPr lang="en-US" sz="2400" b="0" dirty="0">
                <a:solidFill>
                  <a:schemeClr val="bg1"/>
                </a:solidFill>
              </a:rPr>
              <a:t>Basement</a:t>
            </a:r>
          </a:p>
        </p:txBody>
      </p:sp>
      <p:sp>
        <p:nvSpPr>
          <p:cNvPr id="44036" name="Rectangle 4"/>
          <p:cNvSpPr>
            <a:spLocks noChangeArrowheads="1"/>
          </p:cNvSpPr>
          <p:nvPr/>
        </p:nvSpPr>
        <p:spPr bwMode="auto">
          <a:xfrm>
            <a:off x="5105400" y="5562600"/>
            <a:ext cx="3124200" cy="762000"/>
          </a:xfrm>
          <a:prstGeom prst="rect">
            <a:avLst/>
          </a:prstGeom>
          <a:noFill/>
          <a:ln w="9525">
            <a:noFill/>
            <a:miter lim="800000"/>
            <a:headEnd/>
            <a:tailEnd/>
          </a:ln>
        </p:spPr>
        <p:txBody>
          <a:bodyPr lIns="0" tIns="0" rIns="0" bIns="0"/>
          <a:lstStyle/>
          <a:p>
            <a:pPr eaLnBrk="0" hangingPunct="0">
              <a:spcBef>
                <a:spcPts val="1200"/>
              </a:spcBef>
              <a:buClr>
                <a:srgbClr val="8DC63F"/>
              </a:buClr>
            </a:pPr>
            <a:r>
              <a:rPr lang="en-US" sz="2400" b="0" dirty="0">
                <a:solidFill>
                  <a:schemeClr val="bg1"/>
                </a:solidFill>
              </a:rPr>
              <a:t>Unconditioned</a:t>
            </a:r>
            <a:br>
              <a:rPr lang="en-US" sz="2400" b="0" dirty="0">
                <a:solidFill>
                  <a:schemeClr val="bg1"/>
                </a:solidFill>
              </a:rPr>
            </a:br>
            <a:r>
              <a:rPr lang="en-US" sz="2400" b="0" dirty="0">
                <a:solidFill>
                  <a:schemeClr val="bg1"/>
                </a:solidFill>
              </a:rPr>
              <a:t>Basement</a:t>
            </a:r>
          </a:p>
        </p:txBody>
      </p:sp>
      <p:sp>
        <p:nvSpPr>
          <p:cNvPr id="44037" name="Rectangle 11"/>
          <p:cNvSpPr>
            <a:spLocks noChangeArrowheads="1"/>
          </p:cNvSpPr>
          <p:nvPr/>
        </p:nvSpPr>
        <p:spPr bwMode="auto">
          <a:xfrm>
            <a:off x="1295400" y="3657600"/>
            <a:ext cx="2209800" cy="609600"/>
          </a:xfrm>
          <a:prstGeom prst="rect">
            <a:avLst/>
          </a:prstGeom>
          <a:noFill/>
          <a:ln w="9525">
            <a:noFill/>
            <a:miter lim="800000"/>
            <a:headEnd/>
            <a:tailEnd/>
          </a:ln>
        </p:spPr>
        <p:txBody>
          <a:bodyPr lIns="0" tIns="0" rIns="0" bIns="0"/>
          <a:lstStyle/>
          <a:p>
            <a:pPr marL="225425" indent="-225425" eaLnBrk="0" hangingPunct="0">
              <a:lnSpc>
                <a:spcPct val="80000"/>
              </a:lnSpc>
              <a:spcBef>
                <a:spcPts val="200"/>
              </a:spcBef>
              <a:buClr>
                <a:srgbClr val="8DC63F"/>
              </a:buClr>
            </a:pPr>
            <a:r>
              <a:rPr lang="en-US" sz="1400" b="0" dirty="0">
                <a:solidFill>
                  <a:srgbClr val="404040"/>
                </a:solidFill>
              </a:rPr>
              <a:t>Conditioned</a:t>
            </a:r>
          </a:p>
          <a:p>
            <a:pPr marL="225425" indent="-225425" eaLnBrk="0" hangingPunct="0">
              <a:lnSpc>
                <a:spcPct val="80000"/>
              </a:lnSpc>
              <a:spcBef>
                <a:spcPts val="200"/>
              </a:spcBef>
              <a:buClr>
                <a:srgbClr val="8DC63F"/>
              </a:buClr>
            </a:pPr>
            <a:r>
              <a:rPr lang="en-US" sz="1400" b="0" dirty="0">
                <a:solidFill>
                  <a:srgbClr val="404040"/>
                </a:solidFill>
              </a:rPr>
              <a:t>Main Level</a:t>
            </a:r>
          </a:p>
        </p:txBody>
      </p:sp>
      <p:sp>
        <p:nvSpPr>
          <p:cNvPr id="44038" name="Rectangle 12"/>
          <p:cNvSpPr>
            <a:spLocks noChangeArrowheads="1"/>
          </p:cNvSpPr>
          <p:nvPr/>
        </p:nvSpPr>
        <p:spPr bwMode="auto">
          <a:xfrm>
            <a:off x="1295400" y="4724400"/>
            <a:ext cx="2209800" cy="609600"/>
          </a:xfrm>
          <a:prstGeom prst="rect">
            <a:avLst/>
          </a:prstGeom>
          <a:noFill/>
          <a:ln w="9525">
            <a:noFill/>
            <a:miter lim="800000"/>
            <a:headEnd/>
            <a:tailEnd/>
          </a:ln>
        </p:spPr>
        <p:txBody>
          <a:bodyPr lIns="0" tIns="0" rIns="0" bIns="0"/>
          <a:lstStyle/>
          <a:p>
            <a:pPr marL="225425" indent="-225425" eaLnBrk="0" hangingPunct="0">
              <a:lnSpc>
                <a:spcPct val="80000"/>
              </a:lnSpc>
              <a:spcBef>
                <a:spcPts val="200"/>
              </a:spcBef>
              <a:buClr>
                <a:srgbClr val="8DC63F"/>
              </a:buClr>
            </a:pPr>
            <a:r>
              <a:rPr lang="en-US" sz="1400" b="0" dirty="0">
                <a:solidFill>
                  <a:srgbClr val="404040"/>
                </a:solidFill>
              </a:rPr>
              <a:t>Conditioned</a:t>
            </a:r>
          </a:p>
          <a:p>
            <a:pPr marL="225425" indent="-225425" eaLnBrk="0" hangingPunct="0">
              <a:lnSpc>
                <a:spcPct val="80000"/>
              </a:lnSpc>
              <a:spcBef>
                <a:spcPts val="200"/>
              </a:spcBef>
              <a:buClr>
                <a:srgbClr val="8DC63F"/>
              </a:buClr>
            </a:pPr>
            <a:r>
              <a:rPr lang="en-US" sz="1400" b="0" dirty="0">
                <a:solidFill>
                  <a:srgbClr val="404040"/>
                </a:solidFill>
              </a:rPr>
              <a:t>Basement</a:t>
            </a:r>
          </a:p>
        </p:txBody>
      </p:sp>
      <p:sp>
        <p:nvSpPr>
          <p:cNvPr id="44039" name="Rectangle 19"/>
          <p:cNvSpPr>
            <a:spLocks noChangeArrowheads="1"/>
          </p:cNvSpPr>
          <p:nvPr/>
        </p:nvSpPr>
        <p:spPr bwMode="auto">
          <a:xfrm>
            <a:off x="3962400" y="4953000"/>
            <a:ext cx="1143000" cy="533400"/>
          </a:xfrm>
          <a:prstGeom prst="rect">
            <a:avLst/>
          </a:prstGeom>
          <a:noFill/>
          <a:ln w="9525">
            <a:noFill/>
            <a:miter lim="800000"/>
            <a:headEnd/>
            <a:tailEnd/>
          </a:ln>
        </p:spPr>
        <p:txBody>
          <a:bodyPr lIns="0" tIns="0" rIns="0" bIns="0"/>
          <a:lstStyle/>
          <a:p>
            <a:pPr marL="225425" indent="-225425" eaLnBrk="0" hangingPunct="0">
              <a:buClr>
                <a:srgbClr val="8DC63F"/>
              </a:buClr>
            </a:pPr>
            <a:r>
              <a:rPr lang="en-US" sz="1400" b="0" dirty="0">
                <a:solidFill>
                  <a:srgbClr val="9A867B"/>
                </a:solidFill>
              </a:rPr>
              <a:t>BELOW</a:t>
            </a:r>
          </a:p>
          <a:p>
            <a:pPr marL="225425" indent="-225425" eaLnBrk="0" hangingPunct="0">
              <a:buClr>
                <a:srgbClr val="8DC63F"/>
              </a:buClr>
            </a:pPr>
            <a:r>
              <a:rPr lang="en-US" sz="1400" b="0" dirty="0">
                <a:solidFill>
                  <a:srgbClr val="9A867B"/>
                </a:solidFill>
              </a:rPr>
              <a:t>GRADE</a:t>
            </a:r>
          </a:p>
        </p:txBody>
      </p:sp>
      <p:sp>
        <p:nvSpPr>
          <p:cNvPr id="44040" name="Rectangle 28"/>
          <p:cNvSpPr>
            <a:spLocks noChangeArrowheads="1"/>
          </p:cNvSpPr>
          <p:nvPr/>
        </p:nvSpPr>
        <p:spPr bwMode="auto">
          <a:xfrm>
            <a:off x="5638800" y="3657600"/>
            <a:ext cx="2209800" cy="609600"/>
          </a:xfrm>
          <a:prstGeom prst="rect">
            <a:avLst/>
          </a:prstGeom>
          <a:noFill/>
          <a:ln w="9525">
            <a:noFill/>
            <a:miter lim="800000"/>
            <a:headEnd/>
            <a:tailEnd/>
          </a:ln>
        </p:spPr>
        <p:txBody>
          <a:bodyPr lIns="0" tIns="0" rIns="0" bIns="0"/>
          <a:lstStyle/>
          <a:p>
            <a:pPr marL="225425" indent="-225425" eaLnBrk="0" hangingPunct="0">
              <a:lnSpc>
                <a:spcPct val="80000"/>
              </a:lnSpc>
              <a:spcBef>
                <a:spcPts val="200"/>
              </a:spcBef>
              <a:buClr>
                <a:srgbClr val="8DC63F"/>
              </a:buClr>
            </a:pPr>
            <a:r>
              <a:rPr lang="en-US" sz="1400" b="0" dirty="0">
                <a:solidFill>
                  <a:srgbClr val="404040"/>
                </a:solidFill>
              </a:rPr>
              <a:t>Conditioned</a:t>
            </a:r>
          </a:p>
          <a:p>
            <a:pPr marL="225425" indent="-225425" eaLnBrk="0" hangingPunct="0">
              <a:lnSpc>
                <a:spcPct val="80000"/>
              </a:lnSpc>
              <a:spcBef>
                <a:spcPts val="200"/>
              </a:spcBef>
              <a:buClr>
                <a:srgbClr val="8DC63F"/>
              </a:buClr>
            </a:pPr>
            <a:r>
              <a:rPr lang="en-US" sz="1400" b="0" dirty="0">
                <a:solidFill>
                  <a:srgbClr val="404040"/>
                </a:solidFill>
              </a:rPr>
              <a:t>Main Level</a:t>
            </a:r>
          </a:p>
        </p:txBody>
      </p:sp>
      <p:sp>
        <p:nvSpPr>
          <p:cNvPr id="44041" name="Rectangle 29"/>
          <p:cNvSpPr>
            <a:spLocks noChangeArrowheads="1"/>
          </p:cNvSpPr>
          <p:nvPr/>
        </p:nvSpPr>
        <p:spPr bwMode="auto">
          <a:xfrm>
            <a:off x="5638800" y="4724400"/>
            <a:ext cx="2209800" cy="609600"/>
          </a:xfrm>
          <a:prstGeom prst="rect">
            <a:avLst/>
          </a:prstGeom>
          <a:noFill/>
          <a:ln w="9525">
            <a:noFill/>
            <a:miter lim="800000"/>
            <a:headEnd/>
            <a:tailEnd/>
          </a:ln>
        </p:spPr>
        <p:txBody>
          <a:bodyPr lIns="0" tIns="0" rIns="0" bIns="0"/>
          <a:lstStyle/>
          <a:p>
            <a:pPr marL="225425" indent="-225425" eaLnBrk="0" hangingPunct="0">
              <a:lnSpc>
                <a:spcPct val="80000"/>
              </a:lnSpc>
              <a:spcBef>
                <a:spcPts val="200"/>
              </a:spcBef>
              <a:buClr>
                <a:srgbClr val="8DC63F"/>
              </a:buClr>
            </a:pPr>
            <a:r>
              <a:rPr lang="en-US" sz="1400" b="0" dirty="0">
                <a:solidFill>
                  <a:schemeClr val="bg1"/>
                </a:solidFill>
              </a:rPr>
              <a:t>Unconditioned</a:t>
            </a:r>
          </a:p>
          <a:p>
            <a:pPr marL="225425" indent="-225425" eaLnBrk="0" hangingPunct="0">
              <a:lnSpc>
                <a:spcPct val="80000"/>
              </a:lnSpc>
              <a:spcBef>
                <a:spcPts val="200"/>
              </a:spcBef>
              <a:buClr>
                <a:srgbClr val="8DC63F"/>
              </a:buClr>
            </a:pPr>
            <a:r>
              <a:rPr lang="en-US" sz="1400" b="0" dirty="0">
                <a:solidFill>
                  <a:schemeClr val="bg1"/>
                </a:solidFill>
              </a:rPr>
              <a:t>Basement</a:t>
            </a:r>
          </a:p>
        </p:txBody>
      </p:sp>
      <p:sp>
        <p:nvSpPr>
          <p:cNvPr id="44042" name="Rectangle 40"/>
          <p:cNvSpPr>
            <a:spLocks noChangeArrowheads="1"/>
          </p:cNvSpPr>
          <p:nvPr/>
        </p:nvSpPr>
        <p:spPr bwMode="auto">
          <a:xfrm>
            <a:off x="457200" y="0"/>
            <a:ext cx="6629400" cy="838200"/>
          </a:xfrm>
          <a:prstGeom prst="rect">
            <a:avLst/>
          </a:prstGeom>
          <a:noFill/>
          <a:ln w="9525">
            <a:noFill/>
            <a:miter lim="800000"/>
            <a:headEnd/>
            <a:tailEnd/>
          </a:ln>
        </p:spPr>
        <p:txBody>
          <a:bodyPr lIns="0" tIns="0" rIns="0" bIns="0" anchor="ctr"/>
          <a:lstStyle/>
          <a:p>
            <a:pPr algn="l" eaLnBrk="0" hangingPunct="0"/>
            <a:r>
              <a:rPr lang="en-US" sz="2600" b="0" spc="100" dirty="0">
                <a:solidFill>
                  <a:schemeClr val="bg1"/>
                </a:solidFill>
              </a:rPr>
              <a:t>Basements: </a:t>
            </a:r>
            <a:r>
              <a:rPr lang="en-US" sz="2600" b="0" spc="100" dirty="0" smtClean="0">
                <a:solidFill>
                  <a:schemeClr val="bg1"/>
                </a:solidFill>
              </a:rPr>
              <a:t/>
            </a:r>
            <a:br>
              <a:rPr lang="en-US" sz="2600" b="0" spc="100" dirty="0" smtClean="0">
                <a:solidFill>
                  <a:schemeClr val="bg1"/>
                </a:solidFill>
              </a:rPr>
            </a:br>
            <a:r>
              <a:rPr lang="en-US" sz="2600" b="0" spc="100" dirty="0" smtClean="0">
                <a:solidFill>
                  <a:schemeClr val="bg1"/>
                </a:solidFill>
              </a:rPr>
              <a:t>Conditioned </a:t>
            </a:r>
            <a:r>
              <a:rPr lang="en-US" sz="2600" b="0" spc="100" dirty="0">
                <a:solidFill>
                  <a:schemeClr val="bg1"/>
                </a:solidFill>
              </a:rPr>
              <a:t>or Unconditioned?</a:t>
            </a:r>
          </a:p>
        </p:txBody>
      </p:sp>
      <p:sp>
        <p:nvSpPr>
          <p:cNvPr id="44043" name="Rectangle 19"/>
          <p:cNvSpPr>
            <a:spLocks noChangeArrowheads="1"/>
          </p:cNvSpPr>
          <p:nvPr/>
        </p:nvSpPr>
        <p:spPr bwMode="auto">
          <a:xfrm>
            <a:off x="3962400" y="3810000"/>
            <a:ext cx="1143000" cy="533400"/>
          </a:xfrm>
          <a:prstGeom prst="rect">
            <a:avLst/>
          </a:prstGeom>
          <a:noFill/>
          <a:ln w="9525">
            <a:noFill/>
            <a:miter lim="800000"/>
            <a:headEnd/>
            <a:tailEnd/>
          </a:ln>
        </p:spPr>
        <p:txBody>
          <a:bodyPr lIns="0" tIns="0" rIns="0" bIns="0"/>
          <a:lstStyle/>
          <a:p>
            <a:pPr marL="225425" indent="-225425" eaLnBrk="0" hangingPunct="0">
              <a:buClr>
                <a:srgbClr val="8DC63F"/>
              </a:buClr>
            </a:pPr>
            <a:r>
              <a:rPr lang="en-US" sz="1400" b="0" dirty="0">
                <a:solidFill>
                  <a:srgbClr val="404040"/>
                </a:solidFill>
              </a:rPr>
              <a:t>ABOVE</a:t>
            </a:r>
          </a:p>
          <a:p>
            <a:pPr marL="225425" indent="-225425" eaLnBrk="0" hangingPunct="0">
              <a:buClr>
                <a:srgbClr val="8DC63F"/>
              </a:buClr>
            </a:pPr>
            <a:r>
              <a:rPr lang="en-US" sz="1400" b="0" dirty="0">
                <a:solidFill>
                  <a:srgbClr val="404040"/>
                </a:solidFill>
              </a:rPr>
              <a:t>GRADE</a:t>
            </a:r>
          </a:p>
        </p:txBody>
      </p:sp>
      <p:sp>
        <p:nvSpPr>
          <p:cNvPr id="40" name="Rectangle 39"/>
          <p:cNvSpPr>
            <a:spLocks noChangeArrowheads="1"/>
          </p:cNvSpPr>
          <p:nvPr/>
        </p:nvSpPr>
        <p:spPr bwMode="auto">
          <a:xfrm>
            <a:off x="3429000" y="1524000"/>
            <a:ext cx="2286000" cy="685800"/>
          </a:xfrm>
          <a:prstGeom prst="rect">
            <a:avLst/>
          </a:prstGeom>
          <a:solidFill>
            <a:schemeClr val="bg1">
              <a:alpha val="85881"/>
            </a:schemeClr>
          </a:solidFill>
          <a:ln w="9525">
            <a:noFill/>
            <a:round/>
            <a:headEnd/>
            <a:tailEnd/>
          </a:ln>
          <a:effectLst>
            <a:outerShdw dist="38100" dir="2700000" rotWithShape="0">
              <a:srgbClr val="808080">
                <a:alpha val="42999"/>
              </a:srgbClr>
            </a:outerShdw>
          </a:effectLst>
        </p:spPr>
        <p:txBody>
          <a:bodyPr/>
          <a:lstStyle/>
          <a:p>
            <a:pPr>
              <a:defRPr/>
            </a:pPr>
            <a:endParaRPr lang="en-US" dirty="0">
              <a:latin typeface="Arial" pitchFamily="-109" charset="0"/>
              <a:ea typeface="ＭＳ Ｐゴシック" pitchFamily="26" charset="-128"/>
            </a:endParaRPr>
          </a:p>
        </p:txBody>
      </p:sp>
      <p:sp>
        <p:nvSpPr>
          <p:cNvPr id="44045" name="Line 30"/>
          <p:cNvSpPr>
            <a:spLocks noChangeShapeType="1"/>
          </p:cNvSpPr>
          <p:nvPr/>
        </p:nvSpPr>
        <p:spPr bwMode="auto">
          <a:xfrm>
            <a:off x="3581400" y="1749425"/>
            <a:ext cx="457200" cy="0"/>
          </a:xfrm>
          <a:prstGeom prst="line">
            <a:avLst/>
          </a:prstGeom>
          <a:noFill/>
          <a:ln w="82550">
            <a:solidFill>
              <a:srgbClr val="FFA805"/>
            </a:solidFill>
            <a:round/>
            <a:headEnd/>
            <a:tailEnd/>
          </a:ln>
        </p:spPr>
        <p:txBody>
          <a:bodyPr/>
          <a:lstStyle/>
          <a:p>
            <a:endParaRPr lang="en-US" dirty="0"/>
          </a:p>
        </p:txBody>
      </p:sp>
      <p:sp>
        <p:nvSpPr>
          <p:cNvPr id="44046" name="Line 31"/>
          <p:cNvSpPr>
            <a:spLocks noChangeShapeType="1"/>
          </p:cNvSpPr>
          <p:nvPr/>
        </p:nvSpPr>
        <p:spPr bwMode="auto">
          <a:xfrm>
            <a:off x="3581400" y="2009775"/>
            <a:ext cx="457200" cy="0"/>
          </a:xfrm>
          <a:prstGeom prst="line">
            <a:avLst/>
          </a:prstGeom>
          <a:noFill/>
          <a:ln w="82550">
            <a:solidFill>
              <a:srgbClr val="FF5F40"/>
            </a:solidFill>
            <a:round/>
            <a:headEnd/>
            <a:tailEnd/>
          </a:ln>
        </p:spPr>
        <p:txBody>
          <a:bodyPr/>
          <a:lstStyle/>
          <a:p>
            <a:endParaRPr lang="en-US" dirty="0"/>
          </a:p>
        </p:txBody>
      </p:sp>
      <p:sp>
        <p:nvSpPr>
          <p:cNvPr id="44047" name="Text Box 32"/>
          <p:cNvSpPr txBox="1">
            <a:spLocks noChangeArrowheads="1"/>
          </p:cNvSpPr>
          <p:nvPr/>
        </p:nvSpPr>
        <p:spPr bwMode="auto">
          <a:xfrm>
            <a:off x="4097338" y="1828800"/>
            <a:ext cx="1609725" cy="338138"/>
          </a:xfrm>
          <a:prstGeom prst="rect">
            <a:avLst/>
          </a:prstGeom>
          <a:noFill/>
          <a:ln w="9525">
            <a:noFill/>
            <a:miter lim="800000"/>
            <a:headEnd/>
            <a:tailEnd/>
          </a:ln>
        </p:spPr>
        <p:txBody>
          <a:bodyPr wrap="none">
            <a:spAutoFit/>
          </a:bodyPr>
          <a:lstStyle/>
          <a:p>
            <a:pPr algn="l"/>
            <a:r>
              <a:rPr lang="en-US" sz="1600" b="0" dirty="0"/>
              <a:t>Thermal Barrier</a:t>
            </a:r>
          </a:p>
        </p:txBody>
      </p:sp>
      <p:sp>
        <p:nvSpPr>
          <p:cNvPr id="44048" name="Text Box 33"/>
          <p:cNvSpPr txBox="1">
            <a:spLocks noChangeArrowheads="1"/>
          </p:cNvSpPr>
          <p:nvPr/>
        </p:nvSpPr>
        <p:spPr bwMode="auto">
          <a:xfrm>
            <a:off x="4114800" y="1566863"/>
            <a:ext cx="1108075" cy="338137"/>
          </a:xfrm>
          <a:prstGeom prst="rect">
            <a:avLst/>
          </a:prstGeom>
          <a:noFill/>
          <a:ln w="9525">
            <a:noFill/>
            <a:miter lim="800000"/>
            <a:headEnd/>
            <a:tailEnd/>
          </a:ln>
        </p:spPr>
        <p:txBody>
          <a:bodyPr wrap="none">
            <a:spAutoFit/>
          </a:bodyPr>
          <a:lstStyle/>
          <a:p>
            <a:pPr algn="l"/>
            <a:r>
              <a:rPr lang="en-US" sz="1600" b="0" dirty="0"/>
              <a:t>Air Barrier</a:t>
            </a:r>
          </a:p>
        </p:txBody>
      </p:sp>
      <p:sp>
        <p:nvSpPr>
          <p:cNvPr id="19"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
        <p:nvSpPr>
          <p:cNvPr id="2" name="Rectangle 1"/>
          <p:cNvSpPr/>
          <p:nvPr/>
        </p:nvSpPr>
        <p:spPr>
          <a:xfrm>
            <a:off x="2400300" y="6324600"/>
            <a:ext cx="3608680" cy="230832"/>
          </a:xfrm>
          <a:prstGeom prst="rect">
            <a:avLst/>
          </a:prstGeom>
        </p:spPr>
        <p:txBody>
          <a:bodyPr wrap="none">
            <a:spAutoFit/>
          </a:bodyPr>
          <a:lstStyle/>
          <a:p>
            <a:pPr lvl="0" algn="l" defTabSz="457200"/>
            <a:r>
              <a:rPr lang="en-US" sz="900" b="0" i="1" dirty="0" smtClean="0">
                <a:solidFill>
                  <a:schemeClr val="bg1"/>
                </a:solidFill>
                <a:cs typeface="Arial" charset="0"/>
              </a:rPr>
              <a:t>Graphics </a:t>
            </a:r>
            <a:r>
              <a:rPr lang="en-US" sz="900" b="0" i="1" dirty="0">
                <a:solidFill>
                  <a:schemeClr val="bg1"/>
                </a:solidFill>
                <a:cs typeface="Arial" charset="0"/>
              </a:rPr>
              <a:t>developed for the U.S. </a:t>
            </a:r>
            <a:r>
              <a:rPr lang="en-US" sz="900" b="0" i="1" dirty="0">
                <a:solidFill>
                  <a:schemeClr val="bg1"/>
                </a:solidFill>
              </a:rPr>
              <a:t>DOE WAP Standardized Curricula</a:t>
            </a:r>
            <a:endParaRPr lang="en-US" sz="900" b="0" i="1" dirty="0">
              <a:solidFill>
                <a:schemeClr val="bg1"/>
              </a:solidFill>
              <a:cs typeface="Arial"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6"/>
          <p:cNvSpPr>
            <a:spLocks noGrp="1" noChangeArrowheads="1"/>
          </p:cNvSpPr>
          <p:nvPr>
            <p:ph sz="half" idx="1"/>
          </p:nvPr>
        </p:nvSpPr>
        <p:spPr>
          <a:xfrm>
            <a:off x="457200" y="2362200"/>
            <a:ext cx="3733800" cy="3962400"/>
          </a:xfrm>
          <a:noFill/>
        </p:spPr>
        <p:txBody>
          <a:bodyPr>
            <a:noAutofit/>
          </a:bodyPr>
          <a:lstStyle/>
          <a:p>
            <a:pPr>
              <a:spcAft>
                <a:spcPts val="600"/>
              </a:spcAft>
              <a:buFontTx/>
              <a:buNone/>
            </a:pPr>
            <a:r>
              <a:rPr lang="en-US" sz="2200" b="1" dirty="0" smtClean="0">
                <a:solidFill>
                  <a:schemeClr val="tx1"/>
                </a:solidFill>
              </a:rPr>
              <a:t>Conditioned</a:t>
            </a:r>
          </a:p>
          <a:p>
            <a:pPr marL="457200" indent="-228600">
              <a:spcAft>
                <a:spcPts val="600"/>
              </a:spcAft>
            </a:pPr>
            <a:r>
              <a:rPr lang="en-US" dirty="0" smtClean="0">
                <a:solidFill>
                  <a:schemeClr val="tx1"/>
                </a:solidFill>
              </a:rPr>
              <a:t>More than 50% below grade</a:t>
            </a:r>
          </a:p>
          <a:p>
            <a:pPr marL="457200" indent="-228600">
              <a:spcAft>
                <a:spcPts val="600"/>
              </a:spcAft>
            </a:pPr>
            <a:r>
              <a:rPr lang="en-US" dirty="0" smtClean="0">
                <a:solidFill>
                  <a:schemeClr val="tx1"/>
                </a:solidFill>
              </a:rPr>
              <a:t>Relatively tight or </a:t>
            </a:r>
            <a:br>
              <a:rPr lang="en-US" dirty="0" smtClean="0">
                <a:solidFill>
                  <a:schemeClr val="tx1"/>
                </a:solidFill>
              </a:rPr>
            </a:br>
            <a:r>
              <a:rPr lang="en-US" dirty="0" smtClean="0">
                <a:solidFill>
                  <a:schemeClr val="tx1"/>
                </a:solidFill>
              </a:rPr>
              <a:t>unvented foundation</a:t>
            </a:r>
          </a:p>
          <a:p>
            <a:pPr marL="457200" indent="-228600">
              <a:spcAft>
                <a:spcPts val="600"/>
              </a:spcAft>
            </a:pPr>
            <a:r>
              <a:rPr lang="en-US" dirty="0" smtClean="0">
                <a:solidFill>
                  <a:schemeClr val="tx1"/>
                </a:solidFill>
              </a:rPr>
              <a:t>A living space</a:t>
            </a:r>
          </a:p>
          <a:p>
            <a:pPr marL="457200" indent="-228600">
              <a:spcAft>
                <a:spcPts val="600"/>
              </a:spcAft>
            </a:pPr>
            <a:r>
              <a:rPr lang="en-US" dirty="0" smtClean="0">
                <a:solidFill>
                  <a:schemeClr val="tx1"/>
                </a:solidFill>
              </a:rPr>
              <a:t>Intentional or unintentional space conditioning</a:t>
            </a:r>
          </a:p>
          <a:p>
            <a:pPr>
              <a:spcAft>
                <a:spcPts val="600"/>
              </a:spcAft>
              <a:buFontTx/>
              <a:buNone/>
            </a:pPr>
            <a:r>
              <a:rPr lang="en-US" sz="2200" dirty="0" smtClean="0"/>
              <a:t> </a:t>
            </a:r>
          </a:p>
          <a:p>
            <a:pPr>
              <a:spcAft>
                <a:spcPts val="600"/>
              </a:spcAft>
            </a:pPr>
            <a:endParaRPr lang="en-US" sz="2200" dirty="0" smtClean="0"/>
          </a:p>
        </p:txBody>
      </p:sp>
      <p:sp>
        <p:nvSpPr>
          <p:cNvPr id="45060" name="Rectangle 7"/>
          <p:cNvSpPr>
            <a:spLocks noGrp="1" noChangeArrowheads="1"/>
          </p:cNvSpPr>
          <p:nvPr>
            <p:ph sz="half" idx="2"/>
          </p:nvPr>
        </p:nvSpPr>
        <p:spPr>
          <a:xfrm>
            <a:off x="4648200" y="2362200"/>
            <a:ext cx="4191000" cy="3962400"/>
          </a:xfrm>
          <a:noFill/>
        </p:spPr>
        <p:txBody>
          <a:bodyPr>
            <a:normAutofit lnSpcReduction="10000"/>
          </a:bodyPr>
          <a:lstStyle/>
          <a:p>
            <a:pPr>
              <a:spcAft>
                <a:spcPts val="600"/>
              </a:spcAft>
              <a:buFontTx/>
              <a:buNone/>
            </a:pPr>
            <a:r>
              <a:rPr lang="en-US" sz="2400" b="1" dirty="0" smtClean="0">
                <a:solidFill>
                  <a:schemeClr val="tx1"/>
                </a:solidFill>
              </a:rPr>
              <a:t>Unconditioned</a:t>
            </a:r>
          </a:p>
          <a:p>
            <a:pPr marL="457200" indent="-228600">
              <a:spcAft>
                <a:spcPts val="600"/>
              </a:spcAft>
            </a:pPr>
            <a:r>
              <a:rPr lang="en-US" dirty="0" smtClean="0">
                <a:solidFill>
                  <a:schemeClr val="tx1"/>
                </a:solidFill>
              </a:rPr>
              <a:t>Less than 50% below grade</a:t>
            </a:r>
          </a:p>
          <a:p>
            <a:pPr marL="457200" indent="-228600">
              <a:spcAft>
                <a:spcPts val="600"/>
              </a:spcAft>
            </a:pPr>
            <a:r>
              <a:rPr lang="en-US" dirty="0" smtClean="0">
                <a:solidFill>
                  <a:schemeClr val="tx1"/>
                </a:solidFill>
              </a:rPr>
              <a:t>Leaky, vented, or severely degraded foundation</a:t>
            </a:r>
          </a:p>
          <a:p>
            <a:pPr marL="457200" indent="-228600">
              <a:spcAft>
                <a:spcPts val="600"/>
              </a:spcAft>
            </a:pPr>
            <a:r>
              <a:rPr lang="en-US" dirty="0" smtClean="0">
                <a:solidFill>
                  <a:schemeClr val="tx1"/>
                </a:solidFill>
              </a:rPr>
              <a:t>Not a living space</a:t>
            </a:r>
          </a:p>
          <a:p>
            <a:pPr marL="457200" indent="-228600">
              <a:spcAft>
                <a:spcPts val="600"/>
              </a:spcAft>
            </a:pPr>
            <a:r>
              <a:rPr lang="en-US" dirty="0" smtClean="0">
                <a:solidFill>
                  <a:schemeClr val="tx1"/>
                </a:solidFill>
              </a:rPr>
              <a:t>No intentional or unintentional space conditioning</a:t>
            </a:r>
          </a:p>
          <a:p>
            <a:pPr>
              <a:spcAft>
                <a:spcPts val="600"/>
              </a:spcAft>
            </a:pPr>
            <a:endParaRPr lang="en-US" sz="2000" dirty="0" smtClean="0"/>
          </a:p>
          <a:p>
            <a:pPr>
              <a:spcAft>
                <a:spcPts val="600"/>
              </a:spcAft>
            </a:pPr>
            <a:endParaRPr lang="en-US" sz="2000" dirty="0" smtClean="0"/>
          </a:p>
          <a:p>
            <a:pPr>
              <a:spcAft>
                <a:spcPts val="600"/>
              </a:spcAft>
            </a:pPr>
            <a:endParaRPr lang="en-US" sz="2000" dirty="0" smtClean="0"/>
          </a:p>
        </p:txBody>
      </p:sp>
      <p:sp>
        <p:nvSpPr>
          <p:cNvPr id="45058" name="Rectangle 5"/>
          <p:cNvSpPr>
            <a:spLocks noGrp="1" noChangeArrowheads="1"/>
          </p:cNvSpPr>
          <p:nvPr>
            <p:ph type="title"/>
          </p:nvPr>
        </p:nvSpPr>
        <p:spPr/>
        <p:txBody>
          <a:bodyPr/>
          <a:lstStyle/>
          <a:p>
            <a:r>
              <a:rPr lang="en-US" dirty="0" smtClean="0"/>
              <a:t>Conditioned or Unconditioned?</a:t>
            </a:r>
          </a:p>
        </p:txBody>
      </p:sp>
      <p:sp>
        <p:nvSpPr>
          <p:cNvPr id="45061" name="Text Box 8"/>
          <p:cNvSpPr txBox="1">
            <a:spLocks noChangeArrowheads="1"/>
          </p:cNvSpPr>
          <p:nvPr/>
        </p:nvSpPr>
        <p:spPr bwMode="auto">
          <a:xfrm>
            <a:off x="2057400" y="1447800"/>
            <a:ext cx="4800600" cy="492443"/>
          </a:xfrm>
          <a:prstGeom prst="rect">
            <a:avLst/>
          </a:prstGeom>
          <a:noFill/>
          <a:ln w="9525">
            <a:noFill/>
            <a:miter lim="800000"/>
            <a:headEnd/>
            <a:tailEnd/>
          </a:ln>
        </p:spPr>
        <p:txBody>
          <a:bodyPr>
            <a:spAutoFit/>
          </a:bodyPr>
          <a:lstStyle/>
          <a:p>
            <a:pPr>
              <a:spcBef>
                <a:spcPct val="50000"/>
              </a:spcBef>
            </a:pPr>
            <a:r>
              <a:rPr lang="en-US" sz="2600" b="0" dirty="0">
                <a:solidFill>
                  <a:srgbClr val="0A006A"/>
                </a:solidFill>
              </a:rPr>
              <a:t>Guidelines</a:t>
            </a:r>
          </a:p>
        </p:txBody>
      </p:sp>
      <p:cxnSp>
        <p:nvCxnSpPr>
          <p:cNvPr id="8" name="Straight Connector 7"/>
          <p:cNvCxnSpPr/>
          <p:nvPr/>
        </p:nvCxnSpPr>
        <p:spPr bwMode="auto">
          <a:xfrm rot="5400000" flipH="1" flipV="1">
            <a:off x="2783682" y="4001294"/>
            <a:ext cx="3276600" cy="1587"/>
          </a:xfrm>
          <a:prstGeom prst="line">
            <a:avLst/>
          </a:prstGeom>
          <a:solidFill>
            <a:schemeClr val="accent1"/>
          </a:solidFill>
          <a:ln w="22225" cap="flat" cmpd="sng" algn="ctr">
            <a:solidFill>
              <a:schemeClr val="bg1">
                <a:lumMod val="50000"/>
              </a:schemeClr>
            </a:solidFill>
            <a:prstDash val="sysDot"/>
            <a:round/>
            <a:headEnd type="none" w="med" len="med"/>
            <a:tailEnd type="none" w="med" len="med"/>
          </a:ln>
          <a:effectLst/>
        </p:spPr>
      </p:cxnSp>
      <p:cxnSp>
        <p:nvCxnSpPr>
          <p:cNvPr id="11" name="Straight Connector 10"/>
          <p:cNvCxnSpPr/>
          <p:nvPr/>
        </p:nvCxnSpPr>
        <p:spPr bwMode="auto">
          <a:xfrm rot="10800000">
            <a:off x="457200" y="2133600"/>
            <a:ext cx="8229600" cy="1588"/>
          </a:xfrm>
          <a:prstGeom prst="line">
            <a:avLst/>
          </a:prstGeom>
          <a:solidFill>
            <a:schemeClr val="accent1"/>
          </a:solidFill>
          <a:ln w="22225" cap="flat" cmpd="sng" algn="ctr">
            <a:solidFill>
              <a:schemeClr val="bg1">
                <a:lumMod val="50000"/>
              </a:schemeClr>
            </a:solidFill>
            <a:prstDash val="sysDot"/>
            <a:round/>
            <a:headEnd type="none" w="med" len="med"/>
            <a:tailEnd type="none" w="med" len="med"/>
          </a:ln>
          <a:effectLst/>
        </p:spPr>
      </p:cxnSp>
      <p:sp>
        <p:nvSpPr>
          <p:cNvPr id="10"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title"/>
          </p:nvPr>
        </p:nvSpPr>
        <p:spPr>
          <a:xfrm>
            <a:off x="457200" y="0"/>
            <a:ext cx="6324600" cy="914400"/>
          </a:xfrm>
        </p:spPr>
        <p:txBody>
          <a:bodyPr/>
          <a:lstStyle/>
          <a:p>
            <a:r>
              <a:rPr lang="en-US" dirty="0" smtClean="0"/>
              <a:t>Basement Diagnostics</a:t>
            </a:r>
          </a:p>
        </p:txBody>
      </p:sp>
      <p:sp>
        <p:nvSpPr>
          <p:cNvPr id="46083" name="Rectangle 8"/>
          <p:cNvSpPr>
            <a:spLocks noGrp="1" noChangeArrowheads="1"/>
          </p:cNvSpPr>
          <p:nvPr>
            <p:ph type="body" sz="half" idx="1"/>
          </p:nvPr>
        </p:nvSpPr>
        <p:spPr>
          <a:xfrm>
            <a:off x="304800" y="1295400"/>
            <a:ext cx="4953000" cy="5029200"/>
          </a:xfrm>
        </p:spPr>
        <p:txBody>
          <a:bodyPr/>
          <a:lstStyle/>
          <a:p>
            <a:pPr>
              <a:lnSpc>
                <a:spcPct val="90000"/>
              </a:lnSpc>
              <a:buFontTx/>
              <a:buNone/>
            </a:pPr>
            <a:r>
              <a:rPr lang="en-US" dirty="0" smtClean="0">
                <a:solidFill>
                  <a:srgbClr val="0A006A"/>
                </a:solidFill>
              </a:rPr>
              <a:t>Zone Pressure Diagnostics (ZPD) </a:t>
            </a:r>
          </a:p>
          <a:p>
            <a:pPr marL="457200" indent="-279400">
              <a:lnSpc>
                <a:spcPct val="90000"/>
              </a:lnSpc>
            </a:pPr>
            <a:r>
              <a:rPr lang="en-US" sz="2200" dirty="0" smtClean="0">
                <a:solidFill>
                  <a:schemeClr val="tx1"/>
                </a:solidFill>
              </a:rPr>
              <a:t>Determine interconnectivity of basement or crawl space WRT house.</a:t>
            </a:r>
            <a:r>
              <a:rPr lang="en-US" sz="2000" dirty="0" smtClean="0"/>
              <a:t/>
            </a:r>
            <a:br>
              <a:rPr lang="en-US" sz="2000" dirty="0" smtClean="0"/>
            </a:br>
            <a:endParaRPr lang="en-US" sz="2000" dirty="0" smtClean="0"/>
          </a:p>
          <a:p>
            <a:pPr>
              <a:lnSpc>
                <a:spcPct val="90000"/>
              </a:lnSpc>
              <a:buFontTx/>
              <a:buNone/>
            </a:pPr>
            <a:r>
              <a:rPr lang="en-US" dirty="0" smtClean="0">
                <a:solidFill>
                  <a:srgbClr val="0A006A"/>
                </a:solidFill>
              </a:rPr>
              <a:t>Pressure Pan Testing </a:t>
            </a:r>
          </a:p>
          <a:p>
            <a:pPr marL="457200" indent="-279400">
              <a:lnSpc>
                <a:spcPct val="90000"/>
              </a:lnSpc>
            </a:pPr>
            <a:r>
              <a:rPr lang="en-US" sz="2200" dirty="0" smtClean="0">
                <a:solidFill>
                  <a:schemeClr val="tx1"/>
                </a:solidFill>
              </a:rPr>
              <a:t>Determine relative leakiness </a:t>
            </a:r>
            <a:br>
              <a:rPr lang="en-US" sz="2200" dirty="0" smtClean="0">
                <a:solidFill>
                  <a:schemeClr val="tx1"/>
                </a:solidFill>
              </a:rPr>
            </a:br>
            <a:r>
              <a:rPr lang="en-US" sz="2200" dirty="0" smtClean="0">
                <a:solidFill>
                  <a:schemeClr val="tx1"/>
                </a:solidFill>
              </a:rPr>
              <a:t>of ducts to outside.</a:t>
            </a:r>
            <a:r>
              <a:rPr lang="en-US" sz="2000" dirty="0" smtClean="0"/>
              <a:t/>
            </a:r>
            <a:br>
              <a:rPr lang="en-US" sz="2000" dirty="0" smtClean="0"/>
            </a:br>
            <a:endParaRPr lang="en-US" sz="2000" dirty="0" smtClean="0"/>
          </a:p>
          <a:p>
            <a:pPr>
              <a:lnSpc>
                <a:spcPct val="90000"/>
              </a:lnSpc>
              <a:buFontTx/>
              <a:buNone/>
            </a:pPr>
            <a:r>
              <a:rPr lang="en-US" dirty="0" smtClean="0">
                <a:solidFill>
                  <a:srgbClr val="0A006A"/>
                </a:solidFill>
              </a:rPr>
              <a:t>CAZ Testing </a:t>
            </a:r>
          </a:p>
          <a:p>
            <a:pPr marL="457200" indent="-228600">
              <a:lnSpc>
                <a:spcPct val="90000"/>
              </a:lnSpc>
            </a:pPr>
            <a:r>
              <a:rPr lang="en-US" sz="2200" dirty="0" smtClean="0">
                <a:solidFill>
                  <a:schemeClr val="tx1"/>
                </a:solidFill>
              </a:rPr>
              <a:t>Diagnose problems caused </a:t>
            </a:r>
            <a:br>
              <a:rPr lang="en-US" sz="2200" dirty="0" smtClean="0">
                <a:solidFill>
                  <a:schemeClr val="tx1"/>
                </a:solidFill>
              </a:rPr>
            </a:br>
            <a:r>
              <a:rPr lang="en-US" sz="2200" dirty="0" smtClean="0">
                <a:solidFill>
                  <a:schemeClr val="tx1"/>
                </a:solidFill>
              </a:rPr>
              <a:t>by negative pressures.</a:t>
            </a:r>
          </a:p>
        </p:txBody>
      </p:sp>
      <p:pic>
        <p:nvPicPr>
          <p:cNvPr id="46084" name="Picture 9" descr="Weatherization technician using meter for testing."/>
          <p:cNvPicPr>
            <a:picLocks noGrp="1" noChangeAspect="1" noChangeArrowheads="1"/>
          </p:cNvPicPr>
          <p:nvPr>
            <p:ph sz="half" idx="2"/>
          </p:nvPr>
        </p:nvPicPr>
        <p:blipFill>
          <a:blip r:embed="rId3"/>
          <a:stretch>
            <a:fillRect/>
          </a:stretch>
        </p:blipFill>
        <p:spPr>
          <a:xfrm>
            <a:off x="5410200" y="1157297"/>
            <a:ext cx="3733800" cy="5321847"/>
          </a:xfrm>
          <a:noFill/>
        </p:spPr>
      </p:pic>
      <p:sp>
        <p:nvSpPr>
          <p:cNvPr id="46085" name="Text Box 11"/>
          <p:cNvSpPr txBox="1">
            <a:spLocks noChangeArrowheads="1"/>
          </p:cNvSpPr>
          <p:nvPr/>
        </p:nvSpPr>
        <p:spPr bwMode="auto">
          <a:xfrm>
            <a:off x="7086600" y="6172200"/>
            <a:ext cx="20574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 </a:t>
            </a:r>
            <a:r>
              <a:rPr lang="en-US" sz="900" b="0" i="1" dirty="0" smtClean="0">
                <a:solidFill>
                  <a:schemeClr val="bg1"/>
                </a:solidFill>
              </a:rPr>
              <a:t>courtesy of  PA </a:t>
            </a:r>
            <a:r>
              <a:rPr lang="en-US" sz="900" b="0" i="1" dirty="0">
                <a:solidFill>
                  <a:schemeClr val="bg1"/>
                </a:solidFill>
              </a:rPr>
              <a:t>WTC</a:t>
            </a:r>
          </a:p>
        </p:txBody>
      </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457200" y="1524000"/>
            <a:ext cx="8229600" cy="4953000"/>
          </a:xfrm>
        </p:spPr>
        <p:txBody>
          <a:bodyPr/>
          <a:lstStyle/>
          <a:p>
            <a:pPr>
              <a:spcBef>
                <a:spcPts val="800"/>
              </a:spcBef>
              <a:spcAft>
                <a:spcPts val="600"/>
              </a:spcAft>
              <a:buFontTx/>
              <a:buNone/>
            </a:pPr>
            <a:r>
              <a:rPr lang="en-US" sz="2600" dirty="0" smtClean="0">
                <a:solidFill>
                  <a:srgbClr val="0A006A"/>
                </a:solidFill>
              </a:rPr>
              <a:t>Unconditioned Basement Specifications</a:t>
            </a:r>
          </a:p>
          <a:p>
            <a:pPr marL="457200" indent="-228600">
              <a:spcBef>
                <a:spcPts val="800"/>
              </a:spcBef>
              <a:spcAft>
                <a:spcPts val="600"/>
              </a:spcAft>
            </a:pPr>
            <a:r>
              <a:rPr lang="en-US" dirty="0" smtClean="0">
                <a:solidFill>
                  <a:schemeClr val="tx1"/>
                </a:solidFill>
              </a:rPr>
              <a:t>Air seal between the basement and house.</a:t>
            </a:r>
          </a:p>
          <a:p>
            <a:pPr marL="457200" indent="-228600">
              <a:spcBef>
                <a:spcPts val="800"/>
              </a:spcBef>
              <a:spcAft>
                <a:spcPts val="600"/>
              </a:spcAft>
            </a:pPr>
            <a:r>
              <a:rPr lang="en-US" dirty="0" smtClean="0">
                <a:solidFill>
                  <a:schemeClr val="tx1"/>
                </a:solidFill>
              </a:rPr>
              <a:t>Seal all return and supply ducts.</a:t>
            </a:r>
          </a:p>
          <a:p>
            <a:pPr marL="457200" indent="-228600">
              <a:spcBef>
                <a:spcPts val="800"/>
              </a:spcBef>
              <a:spcAft>
                <a:spcPts val="600"/>
              </a:spcAft>
            </a:pPr>
            <a:r>
              <a:rPr lang="en-US" dirty="0" smtClean="0">
                <a:solidFill>
                  <a:schemeClr val="tx1"/>
                </a:solidFill>
              </a:rPr>
              <a:t>Insulate all duct work to recommended R-value. </a:t>
            </a:r>
          </a:p>
          <a:p>
            <a:pPr marL="457200" indent="-228600">
              <a:spcBef>
                <a:spcPts val="800"/>
              </a:spcBef>
              <a:spcAft>
                <a:spcPts val="600"/>
              </a:spcAft>
            </a:pPr>
            <a:r>
              <a:rPr lang="en-US" dirty="0" smtClean="0">
                <a:solidFill>
                  <a:schemeClr val="tx1"/>
                </a:solidFill>
              </a:rPr>
              <a:t>Insulate open floor joists to recommended R-value with fiberglass batt insulation.</a:t>
            </a:r>
            <a:endParaRPr lang="en-US" b="1" dirty="0" smtClean="0">
              <a:solidFill>
                <a:schemeClr val="tx1"/>
              </a:solidFill>
            </a:endParaRPr>
          </a:p>
          <a:p>
            <a:pPr marL="457200" indent="-228600">
              <a:spcBef>
                <a:spcPts val="800"/>
              </a:spcBef>
              <a:spcAft>
                <a:spcPts val="600"/>
              </a:spcAft>
            </a:pPr>
            <a:r>
              <a:rPr lang="en-US" dirty="0" smtClean="0">
                <a:solidFill>
                  <a:schemeClr val="tx1"/>
                </a:solidFill>
              </a:rPr>
              <a:t>Insulate enclosed floor cavities with dense-pack insulation.</a:t>
            </a:r>
          </a:p>
          <a:p>
            <a:pPr marL="457200" indent="-228600">
              <a:spcBef>
                <a:spcPts val="800"/>
              </a:spcBef>
              <a:spcAft>
                <a:spcPts val="600"/>
              </a:spcAft>
            </a:pPr>
            <a:r>
              <a:rPr lang="en-US" dirty="0" smtClean="0">
                <a:solidFill>
                  <a:schemeClr val="tx1"/>
                </a:solidFill>
              </a:rPr>
              <a:t>Pressure pan measurements on duct registers should read close to 0 Pascals.</a:t>
            </a:r>
          </a:p>
          <a:p>
            <a:pPr>
              <a:spcBef>
                <a:spcPts val="800"/>
              </a:spcBef>
              <a:spcAft>
                <a:spcPts val="600"/>
              </a:spcAft>
              <a:buFontTx/>
              <a:buNone/>
            </a:pPr>
            <a:endParaRPr lang="en-US" sz="2400" dirty="0" smtClean="0"/>
          </a:p>
        </p:txBody>
      </p:sp>
      <p:sp>
        <p:nvSpPr>
          <p:cNvPr id="47106" name="Rectangle 2"/>
          <p:cNvSpPr>
            <a:spLocks noGrp="1" noChangeArrowheads="1"/>
          </p:cNvSpPr>
          <p:nvPr>
            <p:ph type="title"/>
          </p:nvPr>
        </p:nvSpPr>
        <p:spPr/>
        <p:txBody>
          <a:bodyPr/>
          <a:lstStyle/>
          <a:p>
            <a:r>
              <a:rPr lang="en-US" dirty="0" smtClean="0"/>
              <a:t>Basement Retrofit Options - Unconditioned</a:t>
            </a:r>
          </a:p>
        </p:txBody>
      </p:sp>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457200" y="1524000"/>
            <a:ext cx="8229600" cy="4724400"/>
          </a:xfrm>
        </p:spPr>
        <p:txBody>
          <a:bodyPr/>
          <a:lstStyle/>
          <a:p>
            <a:pPr>
              <a:lnSpc>
                <a:spcPct val="80000"/>
              </a:lnSpc>
              <a:buFontTx/>
              <a:buNone/>
            </a:pPr>
            <a:r>
              <a:rPr lang="en-US" sz="2600" dirty="0" smtClean="0">
                <a:solidFill>
                  <a:srgbClr val="0A006A"/>
                </a:solidFill>
              </a:rPr>
              <a:t>Conditioned Basement Specifications</a:t>
            </a:r>
          </a:p>
          <a:p>
            <a:pPr marL="457200" indent="-279400"/>
            <a:r>
              <a:rPr lang="en-US" dirty="0" smtClean="0">
                <a:solidFill>
                  <a:schemeClr val="tx1"/>
                </a:solidFill>
              </a:rPr>
              <a:t>Air seal perimeter mud sill, band joist, and all air pathways between the basement and the house.</a:t>
            </a:r>
          </a:p>
          <a:p>
            <a:pPr marL="457200" indent="-279400"/>
            <a:r>
              <a:rPr lang="en-US" dirty="0" smtClean="0">
                <a:solidFill>
                  <a:schemeClr val="tx1"/>
                </a:solidFill>
              </a:rPr>
              <a:t>Seal return plenum and all return ducts for safety.</a:t>
            </a:r>
          </a:p>
          <a:p>
            <a:pPr marL="457200" indent="-279400"/>
            <a:r>
              <a:rPr lang="en-US" dirty="0" smtClean="0">
                <a:solidFill>
                  <a:schemeClr val="tx1"/>
                </a:solidFill>
              </a:rPr>
              <a:t>Mechanically reconnect boot to register transitions, repair broken trunk lines and branch ducts.</a:t>
            </a:r>
          </a:p>
          <a:p>
            <a:pPr marL="457200" indent="-279400"/>
            <a:r>
              <a:rPr lang="en-US" dirty="0" smtClean="0">
                <a:solidFill>
                  <a:schemeClr val="tx1"/>
                </a:solidFill>
              </a:rPr>
              <a:t>Insulate band joist area to recommended R-value.</a:t>
            </a:r>
          </a:p>
          <a:p>
            <a:pPr marL="457200" indent="-279400"/>
            <a:r>
              <a:rPr lang="en-US" dirty="0" smtClean="0">
                <a:solidFill>
                  <a:schemeClr val="tx1"/>
                </a:solidFill>
              </a:rPr>
              <a:t>Consider insulating basement walls.</a:t>
            </a:r>
          </a:p>
          <a:p>
            <a:pPr marL="457200" indent="-279400"/>
            <a:r>
              <a:rPr lang="en-US" dirty="0" smtClean="0">
                <a:solidFill>
                  <a:schemeClr val="tx1"/>
                </a:solidFill>
              </a:rPr>
              <a:t>Use ZPD to verify that the conditioned crawl space WRT house is close to 0 Pascals.</a:t>
            </a:r>
          </a:p>
        </p:txBody>
      </p:sp>
      <p:sp>
        <p:nvSpPr>
          <p:cNvPr id="48130" name="Rectangle 2"/>
          <p:cNvSpPr>
            <a:spLocks noGrp="1" noChangeArrowheads="1"/>
          </p:cNvSpPr>
          <p:nvPr>
            <p:ph type="title"/>
          </p:nvPr>
        </p:nvSpPr>
        <p:spPr/>
        <p:txBody>
          <a:bodyPr/>
          <a:lstStyle/>
          <a:p>
            <a:r>
              <a:rPr lang="en-US" dirty="0" smtClean="0"/>
              <a:t>Basement Retrofit Options - Conditioned</a:t>
            </a:r>
          </a:p>
        </p:txBody>
      </p:sp>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52" descr="Illustration showing temperature-moderating effects of the surrounding earth reduce average Delta-T below grade."/>
          <p:cNvPicPr>
            <a:picLocks noChangeAspect="1"/>
          </p:cNvPicPr>
          <p:nvPr/>
        </p:nvPicPr>
        <p:blipFill>
          <a:blip r:embed="rId3"/>
          <a:srcRect/>
          <a:stretch>
            <a:fillRect/>
          </a:stretch>
        </p:blipFill>
        <p:spPr bwMode="auto">
          <a:xfrm>
            <a:off x="0" y="1143000"/>
            <a:ext cx="9144000" cy="5410200"/>
          </a:xfrm>
          <a:prstGeom prst="rect">
            <a:avLst/>
          </a:prstGeom>
          <a:noFill/>
          <a:ln w="9525">
            <a:noFill/>
            <a:miter lim="800000"/>
            <a:headEnd/>
            <a:tailEnd/>
          </a:ln>
        </p:spPr>
      </p:pic>
      <p:sp>
        <p:nvSpPr>
          <p:cNvPr id="49155" name="Text Box 229"/>
          <p:cNvSpPr txBox="1">
            <a:spLocks noChangeArrowheads="1"/>
          </p:cNvSpPr>
          <p:nvPr/>
        </p:nvSpPr>
        <p:spPr bwMode="auto">
          <a:xfrm>
            <a:off x="3733800" y="3733800"/>
            <a:ext cx="620713" cy="461963"/>
          </a:xfrm>
          <a:prstGeom prst="rect">
            <a:avLst/>
          </a:prstGeom>
          <a:noFill/>
          <a:ln w="9525">
            <a:noFill/>
            <a:miter lim="800000"/>
            <a:headEnd/>
            <a:tailEnd/>
          </a:ln>
        </p:spPr>
        <p:txBody>
          <a:bodyPr wrap="none">
            <a:spAutoFit/>
          </a:bodyPr>
          <a:lstStyle/>
          <a:p>
            <a:pPr algn="l"/>
            <a:r>
              <a:rPr lang="en-US" sz="2400" b="0" dirty="0">
                <a:solidFill>
                  <a:srgbClr val="FFA805"/>
                </a:solidFill>
              </a:rPr>
              <a:t>2 ft</a:t>
            </a:r>
          </a:p>
        </p:txBody>
      </p:sp>
      <p:sp>
        <p:nvSpPr>
          <p:cNvPr id="49156" name="Text Box 233"/>
          <p:cNvSpPr txBox="1">
            <a:spLocks noChangeArrowheads="1"/>
          </p:cNvSpPr>
          <p:nvPr/>
        </p:nvSpPr>
        <p:spPr bwMode="auto">
          <a:xfrm>
            <a:off x="3733800" y="4419600"/>
            <a:ext cx="620713" cy="461963"/>
          </a:xfrm>
          <a:prstGeom prst="rect">
            <a:avLst/>
          </a:prstGeom>
          <a:noFill/>
          <a:ln w="9525">
            <a:noFill/>
            <a:miter lim="800000"/>
            <a:headEnd/>
            <a:tailEnd/>
          </a:ln>
        </p:spPr>
        <p:txBody>
          <a:bodyPr wrap="none">
            <a:spAutoFit/>
          </a:bodyPr>
          <a:lstStyle/>
          <a:p>
            <a:pPr algn="l"/>
            <a:r>
              <a:rPr lang="en-US" sz="2400" b="0" dirty="0">
                <a:solidFill>
                  <a:srgbClr val="FFA805"/>
                </a:solidFill>
              </a:rPr>
              <a:t>5 ft</a:t>
            </a:r>
          </a:p>
        </p:txBody>
      </p:sp>
      <p:sp>
        <p:nvSpPr>
          <p:cNvPr id="49157" name="Text Box 236"/>
          <p:cNvSpPr txBox="1">
            <a:spLocks noChangeArrowheads="1"/>
          </p:cNvSpPr>
          <p:nvPr/>
        </p:nvSpPr>
        <p:spPr bwMode="auto">
          <a:xfrm>
            <a:off x="4227278" y="1371600"/>
            <a:ext cx="4283544" cy="492443"/>
          </a:xfrm>
          <a:prstGeom prst="rect">
            <a:avLst/>
          </a:prstGeom>
          <a:noFill/>
          <a:ln w="9525">
            <a:noFill/>
            <a:miter lim="800000"/>
            <a:headEnd/>
            <a:tailEnd/>
          </a:ln>
        </p:spPr>
        <p:txBody>
          <a:bodyPr wrap="none">
            <a:spAutoFit/>
          </a:bodyPr>
          <a:lstStyle/>
          <a:p>
            <a:r>
              <a:rPr lang="en-US" sz="2600" b="0" dirty="0">
                <a:solidFill>
                  <a:srgbClr val="0A006A"/>
                </a:solidFill>
              </a:rPr>
              <a:t>Manual J HTM (Btu/hr/sq ft)</a:t>
            </a:r>
          </a:p>
        </p:txBody>
      </p:sp>
      <p:sp>
        <p:nvSpPr>
          <p:cNvPr id="49158" name="Text Box 237"/>
          <p:cNvSpPr txBox="1">
            <a:spLocks noChangeArrowheads="1"/>
          </p:cNvSpPr>
          <p:nvPr/>
        </p:nvSpPr>
        <p:spPr bwMode="auto">
          <a:xfrm>
            <a:off x="4767263" y="3733800"/>
            <a:ext cx="784225" cy="461963"/>
          </a:xfrm>
          <a:prstGeom prst="rect">
            <a:avLst/>
          </a:prstGeom>
          <a:noFill/>
          <a:ln w="9525">
            <a:noFill/>
            <a:miter lim="800000"/>
            <a:headEnd/>
            <a:tailEnd/>
          </a:ln>
        </p:spPr>
        <p:txBody>
          <a:bodyPr wrap="none">
            <a:spAutoFit/>
          </a:bodyPr>
          <a:lstStyle/>
          <a:p>
            <a:pPr algn="l"/>
            <a:r>
              <a:rPr lang="en-US" sz="2400" dirty="0">
                <a:solidFill>
                  <a:schemeClr val="bg1"/>
                </a:solidFill>
              </a:rPr>
              <a:t>43.5</a:t>
            </a:r>
          </a:p>
        </p:txBody>
      </p:sp>
      <p:sp>
        <p:nvSpPr>
          <p:cNvPr id="49159" name="Text Box 238"/>
          <p:cNvSpPr txBox="1">
            <a:spLocks noChangeArrowheads="1"/>
          </p:cNvSpPr>
          <p:nvPr/>
        </p:nvSpPr>
        <p:spPr bwMode="auto">
          <a:xfrm>
            <a:off x="4724400" y="4419600"/>
            <a:ext cx="869950" cy="461963"/>
          </a:xfrm>
          <a:prstGeom prst="rect">
            <a:avLst/>
          </a:prstGeom>
          <a:noFill/>
          <a:ln w="9525">
            <a:noFill/>
            <a:miter lim="800000"/>
            <a:headEnd/>
            <a:tailEnd/>
          </a:ln>
        </p:spPr>
        <p:txBody>
          <a:bodyPr wrap="none">
            <a:spAutoFit/>
          </a:bodyPr>
          <a:lstStyle/>
          <a:p>
            <a:pPr algn="l"/>
            <a:r>
              <a:rPr lang="en-US" sz="2400" dirty="0">
                <a:solidFill>
                  <a:schemeClr val="bg1"/>
                </a:solidFill>
              </a:rPr>
              <a:t> 10.6</a:t>
            </a:r>
          </a:p>
        </p:txBody>
      </p:sp>
      <p:sp>
        <p:nvSpPr>
          <p:cNvPr id="49160" name="Text Box 239"/>
          <p:cNvSpPr txBox="1">
            <a:spLocks noChangeArrowheads="1"/>
          </p:cNvSpPr>
          <p:nvPr/>
        </p:nvSpPr>
        <p:spPr bwMode="auto">
          <a:xfrm>
            <a:off x="4767263" y="5176838"/>
            <a:ext cx="784225" cy="461962"/>
          </a:xfrm>
          <a:prstGeom prst="rect">
            <a:avLst/>
          </a:prstGeom>
          <a:noFill/>
          <a:ln w="9525">
            <a:noFill/>
            <a:miter lim="800000"/>
            <a:headEnd/>
            <a:tailEnd/>
          </a:ln>
        </p:spPr>
        <p:txBody>
          <a:bodyPr wrap="none">
            <a:spAutoFit/>
          </a:bodyPr>
          <a:lstStyle/>
          <a:p>
            <a:pPr algn="l"/>
            <a:r>
              <a:rPr lang="en-US" sz="2400" dirty="0">
                <a:solidFill>
                  <a:schemeClr val="bg1"/>
                </a:solidFill>
              </a:rPr>
              <a:t>  7.4</a:t>
            </a:r>
          </a:p>
        </p:txBody>
      </p:sp>
      <p:sp>
        <p:nvSpPr>
          <p:cNvPr id="49161" name="Text Box 241"/>
          <p:cNvSpPr txBox="1">
            <a:spLocks noChangeArrowheads="1"/>
          </p:cNvSpPr>
          <p:nvPr/>
        </p:nvSpPr>
        <p:spPr bwMode="auto">
          <a:xfrm>
            <a:off x="4419600" y="2286000"/>
            <a:ext cx="1447800" cy="830263"/>
          </a:xfrm>
          <a:prstGeom prst="rect">
            <a:avLst/>
          </a:prstGeom>
          <a:noFill/>
          <a:ln w="9525">
            <a:noFill/>
            <a:miter lim="800000"/>
            <a:headEnd/>
            <a:tailEnd/>
          </a:ln>
        </p:spPr>
        <p:txBody>
          <a:bodyPr>
            <a:spAutoFit/>
          </a:bodyPr>
          <a:lstStyle/>
          <a:p>
            <a:r>
              <a:rPr lang="en-US" sz="2300" dirty="0">
                <a:solidFill>
                  <a:srgbClr val="528FBA"/>
                </a:solidFill>
              </a:rPr>
              <a:t>Butte, MT</a:t>
            </a:r>
          </a:p>
        </p:txBody>
      </p:sp>
      <p:sp>
        <p:nvSpPr>
          <p:cNvPr id="49162" name="Text Box 244"/>
          <p:cNvSpPr txBox="1">
            <a:spLocks noChangeArrowheads="1"/>
          </p:cNvSpPr>
          <p:nvPr/>
        </p:nvSpPr>
        <p:spPr bwMode="auto">
          <a:xfrm>
            <a:off x="6226175" y="3733800"/>
            <a:ext cx="784225" cy="461963"/>
          </a:xfrm>
          <a:prstGeom prst="rect">
            <a:avLst/>
          </a:prstGeom>
          <a:noFill/>
          <a:ln w="9525">
            <a:noFill/>
            <a:miter lim="800000"/>
            <a:headEnd/>
            <a:tailEnd/>
          </a:ln>
        </p:spPr>
        <p:txBody>
          <a:bodyPr wrap="none">
            <a:spAutoFit/>
          </a:bodyPr>
          <a:lstStyle/>
          <a:p>
            <a:pPr algn="l"/>
            <a:r>
              <a:rPr lang="en-US" sz="2400" dirty="0">
                <a:solidFill>
                  <a:schemeClr val="bg1"/>
                </a:solidFill>
              </a:rPr>
              <a:t>35.7</a:t>
            </a:r>
          </a:p>
        </p:txBody>
      </p:sp>
      <p:sp>
        <p:nvSpPr>
          <p:cNvPr id="49163" name="Text Box 245"/>
          <p:cNvSpPr txBox="1">
            <a:spLocks noChangeArrowheads="1"/>
          </p:cNvSpPr>
          <p:nvPr/>
        </p:nvSpPr>
        <p:spPr bwMode="auto">
          <a:xfrm>
            <a:off x="6226175" y="4419600"/>
            <a:ext cx="784225" cy="461963"/>
          </a:xfrm>
          <a:prstGeom prst="rect">
            <a:avLst/>
          </a:prstGeom>
          <a:noFill/>
          <a:ln w="9525">
            <a:noFill/>
            <a:miter lim="800000"/>
            <a:headEnd/>
            <a:tailEnd/>
          </a:ln>
        </p:spPr>
        <p:txBody>
          <a:bodyPr wrap="none">
            <a:spAutoFit/>
          </a:bodyPr>
          <a:lstStyle/>
          <a:p>
            <a:pPr algn="l"/>
            <a:r>
              <a:rPr lang="en-US" sz="2400" dirty="0">
                <a:solidFill>
                  <a:schemeClr val="bg1"/>
                </a:solidFill>
              </a:rPr>
              <a:t>  8.7</a:t>
            </a:r>
          </a:p>
        </p:txBody>
      </p:sp>
      <p:sp>
        <p:nvSpPr>
          <p:cNvPr id="49164" name="Text Box 246"/>
          <p:cNvSpPr txBox="1">
            <a:spLocks noChangeArrowheads="1"/>
          </p:cNvSpPr>
          <p:nvPr/>
        </p:nvSpPr>
        <p:spPr bwMode="auto">
          <a:xfrm>
            <a:off x="6226175" y="5176838"/>
            <a:ext cx="784225" cy="461962"/>
          </a:xfrm>
          <a:prstGeom prst="rect">
            <a:avLst/>
          </a:prstGeom>
          <a:noFill/>
          <a:ln w="9525">
            <a:noFill/>
            <a:miter lim="800000"/>
            <a:headEnd/>
            <a:tailEnd/>
          </a:ln>
        </p:spPr>
        <p:txBody>
          <a:bodyPr wrap="none">
            <a:spAutoFit/>
          </a:bodyPr>
          <a:lstStyle/>
          <a:p>
            <a:pPr algn="l"/>
            <a:r>
              <a:rPr lang="en-US" sz="2400" dirty="0">
                <a:solidFill>
                  <a:schemeClr val="bg1"/>
                </a:solidFill>
              </a:rPr>
              <a:t>  6.1</a:t>
            </a:r>
          </a:p>
        </p:txBody>
      </p:sp>
      <p:sp>
        <p:nvSpPr>
          <p:cNvPr id="49165" name="Text Box 247"/>
          <p:cNvSpPr txBox="1">
            <a:spLocks noChangeArrowheads="1"/>
          </p:cNvSpPr>
          <p:nvPr/>
        </p:nvSpPr>
        <p:spPr bwMode="auto">
          <a:xfrm>
            <a:off x="7673975" y="3733800"/>
            <a:ext cx="784225" cy="461963"/>
          </a:xfrm>
          <a:prstGeom prst="rect">
            <a:avLst/>
          </a:prstGeom>
          <a:noFill/>
          <a:ln w="9525">
            <a:noFill/>
            <a:miter lim="800000"/>
            <a:headEnd/>
            <a:tailEnd/>
          </a:ln>
        </p:spPr>
        <p:txBody>
          <a:bodyPr wrap="none">
            <a:spAutoFit/>
          </a:bodyPr>
          <a:lstStyle/>
          <a:p>
            <a:pPr algn="l"/>
            <a:r>
              <a:rPr lang="en-US" sz="2400" dirty="0">
                <a:solidFill>
                  <a:schemeClr val="bg1"/>
                </a:solidFill>
              </a:rPr>
              <a:t>15.3</a:t>
            </a:r>
          </a:p>
        </p:txBody>
      </p:sp>
      <p:sp>
        <p:nvSpPr>
          <p:cNvPr id="49166" name="Text Box 248"/>
          <p:cNvSpPr txBox="1">
            <a:spLocks noChangeArrowheads="1"/>
          </p:cNvSpPr>
          <p:nvPr/>
        </p:nvSpPr>
        <p:spPr bwMode="auto">
          <a:xfrm>
            <a:off x="7759700" y="4419600"/>
            <a:ext cx="612775" cy="461963"/>
          </a:xfrm>
          <a:prstGeom prst="rect">
            <a:avLst/>
          </a:prstGeom>
          <a:noFill/>
          <a:ln w="9525">
            <a:noFill/>
            <a:miter lim="800000"/>
            <a:headEnd/>
            <a:tailEnd/>
          </a:ln>
        </p:spPr>
        <p:txBody>
          <a:bodyPr wrap="none">
            <a:spAutoFit/>
          </a:bodyPr>
          <a:lstStyle/>
          <a:p>
            <a:pPr algn="l"/>
            <a:r>
              <a:rPr lang="en-US" sz="2400" dirty="0">
                <a:solidFill>
                  <a:schemeClr val="bg1"/>
                </a:solidFill>
              </a:rPr>
              <a:t>3.7</a:t>
            </a:r>
          </a:p>
        </p:txBody>
      </p:sp>
      <p:sp>
        <p:nvSpPr>
          <p:cNvPr id="49167" name="Text Box 249"/>
          <p:cNvSpPr txBox="1">
            <a:spLocks noChangeArrowheads="1"/>
          </p:cNvSpPr>
          <p:nvPr/>
        </p:nvSpPr>
        <p:spPr bwMode="auto">
          <a:xfrm>
            <a:off x="7673975" y="5176838"/>
            <a:ext cx="784225" cy="461962"/>
          </a:xfrm>
          <a:prstGeom prst="rect">
            <a:avLst/>
          </a:prstGeom>
          <a:noFill/>
          <a:ln w="9525">
            <a:noFill/>
            <a:miter lim="800000"/>
            <a:headEnd/>
            <a:tailEnd/>
          </a:ln>
        </p:spPr>
        <p:txBody>
          <a:bodyPr wrap="none">
            <a:spAutoFit/>
          </a:bodyPr>
          <a:lstStyle/>
          <a:p>
            <a:pPr algn="l"/>
            <a:r>
              <a:rPr lang="en-US" sz="2400" dirty="0">
                <a:solidFill>
                  <a:schemeClr val="bg1"/>
                </a:solidFill>
              </a:rPr>
              <a:t>  2.6</a:t>
            </a:r>
          </a:p>
        </p:txBody>
      </p:sp>
      <p:sp>
        <p:nvSpPr>
          <p:cNvPr id="49168" name="Title 250"/>
          <p:cNvSpPr>
            <a:spLocks noGrp="1"/>
          </p:cNvSpPr>
          <p:nvPr>
            <p:ph type="title"/>
          </p:nvPr>
        </p:nvSpPr>
        <p:spPr/>
        <p:txBody>
          <a:bodyPr/>
          <a:lstStyle/>
          <a:p>
            <a:r>
              <a:rPr lang="en-US" dirty="0" smtClean="0"/>
              <a:t>Heat Loss by Soil Depth</a:t>
            </a:r>
          </a:p>
        </p:txBody>
      </p:sp>
      <p:cxnSp>
        <p:nvCxnSpPr>
          <p:cNvPr id="254" name="Straight Connector 253"/>
          <p:cNvCxnSpPr/>
          <p:nvPr/>
        </p:nvCxnSpPr>
        <p:spPr bwMode="auto">
          <a:xfrm rot="5400000" flipH="1" flipV="1">
            <a:off x="2705100" y="4075113"/>
            <a:ext cx="3430587" cy="1588"/>
          </a:xfrm>
          <a:prstGeom prst="line">
            <a:avLst/>
          </a:prstGeom>
          <a:solidFill>
            <a:schemeClr val="accent1"/>
          </a:solidFill>
          <a:ln w="22225" cap="flat" cmpd="sng" algn="ctr">
            <a:solidFill>
              <a:schemeClr val="bg1">
                <a:lumMod val="50000"/>
              </a:schemeClr>
            </a:solidFill>
            <a:prstDash val="sysDot"/>
            <a:round/>
            <a:headEnd type="none" w="med" len="med"/>
            <a:tailEnd type="none" w="med" len="med"/>
          </a:ln>
          <a:effectLst/>
        </p:spPr>
      </p:cxnSp>
      <p:cxnSp>
        <p:nvCxnSpPr>
          <p:cNvPr id="255" name="Straight Connector 254"/>
          <p:cNvCxnSpPr/>
          <p:nvPr/>
        </p:nvCxnSpPr>
        <p:spPr bwMode="auto">
          <a:xfrm rot="10800000">
            <a:off x="3810000" y="2209800"/>
            <a:ext cx="4953000" cy="1588"/>
          </a:xfrm>
          <a:prstGeom prst="line">
            <a:avLst/>
          </a:prstGeom>
          <a:solidFill>
            <a:schemeClr val="accent1"/>
          </a:solidFill>
          <a:ln w="22225" cap="flat" cmpd="sng" algn="ctr">
            <a:solidFill>
              <a:schemeClr val="bg1">
                <a:lumMod val="50000"/>
              </a:schemeClr>
            </a:solidFill>
            <a:prstDash val="sysDot"/>
            <a:round/>
            <a:headEnd type="none" w="med" len="med"/>
            <a:tailEnd type="none" w="med" len="med"/>
          </a:ln>
          <a:effectLst/>
        </p:spPr>
      </p:cxnSp>
      <p:cxnSp>
        <p:nvCxnSpPr>
          <p:cNvPr id="259" name="Straight Connector 258"/>
          <p:cNvCxnSpPr/>
          <p:nvPr/>
        </p:nvCxnSpPr>
        <p:spPr bwMode="auto">
          <a:xfrm rot="5400000" flipH="1" flipV="1">
            <a:off x="4152900" y="4075113"/>
            <a:ext cx="3430587" cy="1588"/>
          </a:xfrm>
          <a:prstGeom prst="line">
            <a:avLst/>
          </a:prstGeom>
          <a:solidFill>
            <a:schemeClr val="accent1"/>
          </a:solidFill>
          <a:ln w="22225" cap="flat" cmpd="sng" algn="ctr">
            <a:solidFill>
              <a:schemeClr val="bg1">
                <a:lumMod val="50000"/>
              </a:schemeClr>
            </a:solidFill>
            <a:prstDash val="sysDot"/>
            <a:round/>
            <a:headEnd type="none" w="med" len="med"/>
            <a:tailEnd type="none" w="med" len="med"/>
          </a:ln>
          <a:effectLst/>
        </p:spPr>
      </p:cxnSp>
      <p:cxnSp>
        <p:nvCxnSpPr>
          <p:cNvPr id="260" name="Straight Connector 259"/>
          <p:cNvCxnSpPr/>
          <p:nvPr/>
        </p:nvCxnSpPr>
        <p:spPr bwMode="auto">
          <a:xfrm rot="5400000" flipH="1" flipV="1">
            <a:off x="5600700" y="4075113"/>
            <a:ext cx="3430587" cy="1588"/>
          </a:xfrm>
          <a:prstGeom prst="line">
            <a:avLst/>
          </a:prstGeom>
          <a:solidFill>
            <a:schemeClr val="accent1"/>
          </a:solidFill>
          <a:ln w="22225" cap="flat" cmpd="sng" algn="ctr">
            <a:solidFill>
              <a:schemeClr val="bg1">
                <a:lumMod val="50000"/>
              </a:schemeClr>
            </a:solidFill>
            <a:prstDash val="sysDot"/>
            <a:round/>
            <a:headEnd type="none" w="med" len="med"/>
            <a:tailEnd type="none" w="med" len="med"/>
          </a:ln>
          <a:effectLst/>
        </p:spPr>
      </p:cxnSp>
      <p:cxnSp>
        <p:nvCxnSpPr>
          <p:cNvPr id="261" name="Straight Connector 260"/>
          <p:cNvCxnSpPr/>
          <p:nvPr/>
        </p:nvCxnSpPr>
        <p:spPr bwMode="auto">
          <a:xfrm rot="5400000" flipH="1" flipV="1">
            <a:off x="7048500" y="4075113"/>
            <a:ext cx="3430587" cy="1588"/>
          </a:xfrm>
          <a:prstGeom prst="line">
            <a:avLst/>
          </a:prstGeom>
          <a:solidFill>
            <a:schemeClr val="accent1"/>
          </a:solidFill>
          <a:ln w="22225" cap="flat" cmpd="sng" algn="ctr">
            <a:solidFill>
              <a:schemeClr val="bg1">
                <a:lumMod val="50000"/>
              </a:schemeClr>
            </a:solidFill>
            <a:prstDash val="sysDot"/>
            <a:round/>
            <a:headEnd type="none" w="med" len="med"/>
            <a:tailEnd type="none" w="med" len="med"/>
          </a:ln>
          <a:effectLst/>
        </p:spPr>
      </p:cxnSp>
      <p:sp>
        <p:nvSpPr>
          <p:cNvPr id="49174" name="Text Box 241"/>
          <p:cNvSpPr txBox="1">
            <a:spLocks noChangeArrowheads="1"/>
          </p:cNvSpPr>
          <p:nvPr/>
        </p:nvSpPr>
        <p:spPr bwMode="auto">
          <a:xfrm>
            <a:off x="5867400" y="2286000"/>
            <a:ext cx="1447800" cy="793750"/>
          </a:xfrm>
          <a:prstGeom prst="rect">
            <a:avLst/>
          </a:prstGeom>
          <a:noFill/>
          <a:ln w="9525">
            <a:noFill/>
            <a:miter lim="800000"/>
            <a:headEnd/>
            <a:tailEnd/>
          </a:ln>
        </p:spPr>
        <p:txBody>
          <a:bodyPr>
            <a:spAutoFit/>
          </a:bodyPr>
          <a:lstStyle/>
          <a:p>
            <a:r>
              <a:rPr lang="en-US" sz="2300" dirty="0">
                <a:solidFill>
                  <a:srgbClr val="528FBA"/>
                </a:solidFill>
              </a:rPr>
              <a:t>Kokomo,</a:t>
            </a:r>
            <a:br>
              <a:rPr lang="en-US" sz="2300" dirty="0">
                <a:solidFill>
                  <a:srgbClr val="528FBA"/>
                </a:solidFill>
              </a:rPr>
            </a:br>
            <a:r>
              <a:rPr lang="en-US" sz="2300" dirty="0">
                <a:solidFill>
                  <a:srgbClr val="528FBA"/>
                </a:solidFill>
              </a:rPr>
              <a:t>IN</a:t>
            </a:r>
          </a:p>
        </p:txBody>
      </p:sp>
      <p:sp>
        <p:nvSpPr>
          <p:cNvPr id="49175" name="Text Box 241"/>
          <p:cNvSpPr txBox="1">
            <a:spLocks noChangeArrowheads="1"/>
          </p:cNvSpPr>
          <p:nvPr/>
        </p:nvSpPr>
        <p:spPr bwMode="auto">
          <a:xfrm>
            <a:off x="7315200" y="2286000"/>
            <a:ext cx="1447800" cy="830263"/>
          </a:xfrm>
          <a:prstGeom prst="rect">
            <a:avLst/>
          </a:prstGeom>
          <a:noFill/>
          <a:ln w="9525">
            <a:noFill/>
            <a:miter lim="800000"/>
            <a:headEnd/>
            <a:tailEnd/>
          </a:ln>
        </p:spPr>
        <p:txBody>
          <a:bodyPr>
            <a:spAutoFit/>
          </a:bodyPr>
          <a:lstStyle/>
          <a:p>
            <a:r>
              <a:rPr lang="en-US" sz="2300" dirty="0">
                <a:solidFill>
                  <a:srgbClr val="528FBA"/>
                </a:solidFill>
              </a:rPr>
              <a:t>Tampa,</a:t>
            </a:r>
          </a:p>
          <a:p>
            <a:r>
              <a:rPr lang="en-US" sz="2300" dirty="0">
                <a:solidFill>
                  <a:srgbClr val="528FBA"/>
                </a:solidFill>
              </a:rPr>
              <a:t>FL</a:t>
            </a:r>
          </a:p>
        </p:txBody>
      </p:sp>
      <p:sp>
        <p:nvSpPr>
          <p:cNvPr id="49176" name="Text Box 233"/>
          <p:cNvSpPr txBox="1">
            <a:spLocks noChangeArrowheads="1"/>
          </p:cNvSpPr>
          <p:nvPr/>
        </p:nvSpPr>
        <p:spPr bwMode="auto">
          <a:xfrm>
            <a:off x="3619500" y="5105400"/>
            <a:ext cx="800100" cy="461963"/>
          </a:xfrm>
          <a:prstGeom prst="rect">
            <a:avLst/>
          </a:prstGeom>
          <a:noFill/>
          <a:ln w="9525">
            <a:noFill/>
            <a:miter lim="800000"/>
            <a:headEnd/>
            <a:tailEnd/>
          </a:ln>
        </p:spPr>
        <p:txBody>
          <a:bodyPr wrap="none">
            <a:spAutoFit/>
          </a:bodyPr>
          <a:lstStyle/>
          <a:p>
            <a:pPr algn="l"/>
            <a:r>
              <a:rPr lang="en-US" sz="2400" b="0" u="sng" dirty="0">
                <a:solidFill>
                  <a:srgbClr val="FFA805"/>
                </a:solidFill>
              </a:rPr>
              <a:t>&gt;</a:t>
            </a:r>
            <a:r>
              <a:rPr lang="en-US" sz="2400" b="0" dirty="0">
                <a:solidFill>
                  <a:srgbClr val="FFA805"/>
                </a:solidFill>
              </a:rPr>
              <a:t>6 ft</a:t>
            </a:r>
          </a:p>
        </p:txBody>
      </p:sp>
      <p:cxnSp>
        <p:nvCxnSpPr>
          <p:cNvPr id="269" name="Straight Connector 268"/>
          <p:cNvCxnSpPr/>
          <p:nvPr/>
        </p:nvCxnSpPr>
        <p:spPr bwMode="auto">
          <a:xfrm rot="10800000">
            <a:off x="4495800" y="4343400"/>
            <a:ext cx="4191000" cy="1588"/>
          </a:xfrm>
          <a:prstGeom prst="line">
            <a:avLst/>
          </a:prstGeom>
          <a:solidFill>
            <a:schemeClr val="accent1"/>
          </a:solidFill>
          <a:ln w="22225" cap="flat" cmpd="sng" algn="ctr">
            <a:solidFill>
              <a:schemeClr val="bg1">
                <a:lumMod val="50000"/>
              </a:schemeClr>
            </a:solidFill>
            <a:prstDash val="sysDot"/>
            <a:round/>
            <a:headEnd type="none" w="med" len="med"/>
            <a:tailEnd type="none" w="med" len="med"/>
          </a:ln>
          <a:effectLst/>
        </p:spPr>
      </p:cxnSp>
      <p:cxnSp>
        <p:nvCxnSpPr>
          <p:cNvPr id="270" name="Straight Connector 269"/>
          <p:cNvCxnSpPr/>
          <p:nvPr/>
        </p:nvCxnSpPr>
        <p:spPr bwMode="auto">
          <a:xfrm rot="10800000">
            <a:off x="4495800" y="5029200"/>
            <a:ext cx="4191000" cy="1588"/>
          </a:xfrm>
          <a:prstGeom prst="line">
            <a:avLst/>
          </a:prstGeom>
          <a:solidFill>
            <a:schemeClr val="accent1"/>
          </a:solidFill>
          <a:ln w="22225" cap="flat" cmpd="sng" algn="ctr">
            <a:solidFill>
              <a:schemeClr val="bg1">
                <a:lumMod val="50000"/>
              </a:schemeClr>
            </a:solidFill>
            <a:prstDash val="sysDot"/>
            <a:round/>
            <a:headEnd type="none" w="med" len="med"/>
            <a:tailEnd type="none" w="med" len="med"/>
          </a:ln>
          <a:effectLst/>
        </p:spPr>
      </p:cxnSp>
      <p:sp>
        <p:nvSpPr>
          <p:cNvPr id="2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oto: Wet and degraded insulation in a vented and unconditioned crawl space."/>
          <p:cNvPicPr>
            <a:picLocks noChangeAspect="1" noChangeArrowheads="1"/>
          </p:cNvPicPr>
          <p:nvPr/>
        </p:nvPicPr>
        <p:blipFill>
          <a:blip r:embed="rId3"/>
          <a:srcRect/>
          <a:stretch>
            <a:fillRect/>
          </a:stretch>
        </p:blipFill>
        <p:spPr bwMode="auto">
          <a:xfrm>
            <a:off x="0" y="0"/>
            <a:ext cx="9144000" cy="6553200"/>
          </a:xfrm>
          <a:prstGeom prst="rect">
            <a:avLst/>
          </a:prstGeom>
          <a:noFill/>
          <a:ln w="9525">
            <a:noFill/>
            <a:miter lim="800000"/>
            <a:headEnd/>
            <a:tailEnd/>
          </a:ln>
        </p:spPr>
      </p:pic>
      <p:sp>
        <p:nvSpPr>
          <p:cNvPr id="50179" name="Text Box 11"/>
          <p:cNvSpPr txBox="1">
            <a:spLocks noChangeArrowheads="1"/>
          </p:cNvSpPr>
          <p:nvPr/>
        </p:nvSpPr>
        <p:spPr bwMode="auto">
          <a:xfrm>
            <a:off x="6553200" y="6248400"/>
            <a:ext cx="2057400" cy="230832"/>
          </a:xfrm>
          <a:prstGeom prst="rect">
            <a:avLst/>
          </a:prstGeom>
          <a:noFill/>
          <a:ln w="9525">
            <a:noFill/>
            <a:miter lim="800000"/>
            <a:headEnd/>
            <a:tailEnd/>
          </a:ln>
        </p:spPr>
        <p:txBody>
          <a:bodyPr>
            <a:spAutoFit/>
          </a:bodyPr>
          <a:lstStyle/>
          <a:p>
            <a:pPr algn="r">
              <a:spcBef>
                <a:spcPct val="50000"/>
              </a:spcBef>
            </a:pPr>
            <a:r>
              <a:rPr lang="en-US" sz="900" b="0" i="1" dirty="0" smtClean="0"/>
              <a:t>Photo courtesy of INCAA</a:t>
            </a:r>
            <a:endParaRPr lang="en-US" sz="900" b="0" i="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457200" y="0"/>
            <a:ext cx="5867400" cy="838200"/>
          </a:xfrm>
          <a:noFill/>
        </p:spPr>
        <p:txBody>
          <a:bodyPr>
            <a:normAutofit/>
          </a:bodyPr>
          <a:lstStyle/>
          <a:p>
            <a:r>
              <a:rPr lang="en-US" sz="2400" dirty="0" smtClean="0"/>
              <a:t>Unconditioned Crawl Space Retrofit</a:t>
            </a:r>
          </a:p>
        </p:txBody>
      </p:sp>
      <p:sp>
        <p:nvSpPr>
          <p:cNvPr id="51203" name="Rectangle 3"/>
          <p:cNvSpPr>
            <a:spLocks noGrp="1" noChangeArrowheads="1"/>
          </p:cNvSpPr>
          <p:nvPr>
            <p:ph type="body" idx="4294967295"/>
          </p:nvPr>
        </p:nvSpPr>
        <p:spPr>
          <a:xfrm>
            <a:off x="533400" y="1524000"/>
            <a:ext cx="7696200" cy="4570413"/>
          </a:xfrm>
        </p:spPr>
        <p:txBody>
          <a:bodyPr>
            <a:noAutofit/>
          </a:bodyPr>
          <a:lstStyle/>
          <a:p>
            <a:pPr marL="457200" indent="-228600">
              <a:lnSpc>
                <a:spcPct val="110000"/>
              </a:lnSpc>
            </a:pPr>
            <a:r>
              <a:rPr lang="en-US" dirty="0" smtClean="0">
                <a:solidFill>
                  <a:schemeClr val="tx1"/>
                </a:solidFill>
              </a:rPr>
              <a:t>Remove debris and resolve moisture issues.</a:t>
            </a:r>
          </a:p>
          <a:p>
            <a:pPr marL="457200" indent="-228600">
              <a:lnSpc>
                <a:spcPct val="110000"/>
              </a:lnSpc>
            </a:pPr>
            <a:r>
              <a:rPr lang="en-US" dirty="0" smtClean="0">
                <a:solidFill>
                  <a:schemeClr val="tx1"/>
                </a:solidFill>
              </a:rPr>
              <a:t>Air seal perimeter mud sill, band joist, and all air pathways between the basement and the house.</a:t>
            </a:r>
          </a:p>
          <a:p>
            <a:pPr marL="457200" indent="-228600">
              <a:lnSpc>
                <a:spcPct val="110000"/>
              </a:lnSpc>
            </a:pPr>
            <a:r>
              <a:rPr lang="en-US" dirty="0" smtClean="0">
                <a:solidFill>
                  <a:schemeClr val="tx1"/>
                </a:solidFill>
              </a:rPr>
              <a:t>Seal all return and supply ducts.</a:t>
            </a:r>
          </a:p>
          <a:p>
            <a:pPr marL="457200" indent="-228600">
              <a:lnSpc>
                <a:spcPct val="110000"/>
              </a:lnSpc>
            </a:pPr>
            <a:r>
              <a:rPr lang="en-US" dirty="0" smtClean="0">
                <a:solidFill>
                  <a:schemeClr val="tx1"/>
                </a:solidFill>
              </a:rPr>
              <a:t>Install ground vapor retarder (6-mil plastic).</a:t>
            </a:r>
          </a:p>
          <a:p>
            <a:pPr marL="457200" indent="-228600">
              <a:lnSpc>
                <a:spcPct val="110000"/>
              </a:lnSpc>
            </a:pPr>
            <a:r>
              <a:rPr lang="en-US" dirty="0" smtClean="0">
                <a:solidFill>
                  <a:schemeClr val="tx1"/>
                </a:solidFill>
              </a:rPr>
              <a:t>Seal foundation vents.</a:t>
            </a:r>
          </a:p>
          <a:p>
            <a:pPr marL="457200" indent="-228600">
              <a:lnSpc>
                <a:spcPct val="110000"/>
              </a:lnSpc>
            </a:pPr>
            <a:r>
              <a:rPr lang="en-US" dirty="0" smtClean="0">
                <a:solidFill>
                  <a:schemeClr val="tx1"/>
                </a:solidFill>
              </a:rPr>
              <a:t>Insulate ductwork to recommended R-value.</a:t>
            </a:r>
          </a:p>
          <a:p>
            <a:pPr marL="457200" indent="-228600">
              <a:lnSpc>
                <a:spcPct val="110000"/>
              </a:lnSpc>
            </a:pPr>
            <a:r>
              <a:rPr lang="en-US" dirty="0" smtClean="0">
                <a:solidFill>
                  <a:schemeClr val="tx1"/>
                </a:solidFill>
              </a:rPr>
              <a:t>Insulate floor joists to recommended R-value. </a:t>
            </a:r>
          </a:p>
          <a:p>
            <a:pPr marL="228600" indent="-228600">
              <a:lnSpc>
                <a:spcPct val="110000"/>
              </a:lnSpc>
              <a:buNone/>
            </a:pPr>
            <a:endParaRPr lang="en-US" dirty="0" smtClean="0">
              <a:solidFill>
                <a:schemeClr val="tx1"/>
              </a:solidFill>
            </a:endParaRPr>
          </a:p>
        </p:txBody>
      </p:sp>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457200" y="0"/>
            <a:ext cx="5867400" cy="838200"/>
          </a:xfrm>
          <a:noFill/>
        </p:spPr>
        <p:txBody>
          <a:bodyPr/>
          <a:lstStyle/>
          <a:p>
            <a:r>
              <a:rPr lang="en-US" dirty="0" smtClean="0"/>
              <a:t>Conditioned Crawl Space Retrofit</a:t>
            </a:r>
          </a:p>
        </p:txBody>
      </p:sp>
      <p:sp>
        <p:nvSpPr>
          <p:cNvPr id="52227" name="Rectangle 3"/>
          <p:cNvSpPr>
            <a:spLocks noGrp="1" noChangeArrowheads="1"/>
          </p:cNvSpPr>
          <p:nvPr>
            <p:ph type="body" idx="4294967295"/>
          </p:nvPr>
        </p:nvSpPr>
        <p:spPr>
          <a:xfrm>
            <a:off x="838200" y="1447800"/>
            <a:ext cx="8305800" cy="4648200"/>
          </a:xfrm>
        </p:spPr>
        <p:txBody>
          <a:bodyPr>
            <a:noAutofit/>
          </a:bodyPr>
          <a:lstStyle/>
          <a:p>
            <a:pPr marL="457200" indent="-279400"/>
            <a:r>
              <a:rPr lang="en-US" dirty="0" smtClean="0">
                <a:solidFill>
                  <a:schemeClr val="tx1"/>
                </a:solidFill>
              </a:rPr>
              <a:t>Remove debris and resolve moisture issues.</a:t>
            </a:r>
          </a:p>
          <a:p>
            <a:pPr marL="457200" indent="-279400"/>
            <a:r>
              <a:rPr lang="en-US" dirty="0" smtClean="0">
                <a:solidFill>
                  <a:schemeClr val="tx1"/>
                </a:solidFill>
              </a:rPr>
              <a:t>Install vapor retarder on the crawl space soil.</a:t>
            </a:r>
          </a:p>
          <a:p>
            <a:pPr marL="457200" indent="-279400"/>
            <a:r>
              <a:rPr lang="en-US" dirty="0" smtClean="0">
                <a:solidFill>
                  <a:schemeClr val="tx1"/>
                </a:solidFill>
              </a:rPr>
              <a:t>Seal foundation vents.</a:t>
            </a:r>
          </a:p>
          <a:p>
            <a:pPr marL="457200" indent="-279400"/>
            <a:r>
              <a:rPr lang="en-US" dirty="0" smtClean="0">
                <a:solidFill>
                  <a:schemeClr val="tx1"/>
                </a:solidFill>
              </a:rPr>
              <a:t>Air seal band joist area, cracks in the foundation, </a:t>
            </a:r>
            <a:br>
              <a:rPr lang="en-US" dirty="0" smtClean="0">
                <a:solidFill>
                  <a:schemeClr val="tx1"/>
                </a:solidFill>
              </a:rPr>
            </a:br>
            <a:r>
              <a:rPr lang="en-US" dirty="0" smtClean="0">
                <a:solidFill>
                  <a:schemeClr val="tx1"/>
                </a:solidFill>
              </a:rPr>
              <a:t>access door, etc.</a:t>
            </a:r>
          </a:p>
          <a:p>
            <a:pPr marL="457200" indent="-279400"/>
            <a:r>
              <a:rPr lang="en-US" dirty="0" smtClean="0">
                <a:solidFill>
                  <a:schemeClr val="tx1"/>
                </a:solidFill>
              </a:rPr>
              <a:t>Seal bypasses through floor of house.</a:t>
            </a:r>
          </a:p>
          <a:p>
            <a:pPr marL="457200" indent="-279400"/>
            <a:r>
              <a:rPr lang="en-US" dirty="0" smtClean="0">
                <a:solidFill>
                  <a:schemeClr val="tx1"/>
                </a:solidFill>
              </a:rPr>
              <a:t>Duct runs may be left uninsulated.</a:t>
            </a:r>
          </a:p>
          <a:p>
            <a:pPr marL="457200" indent="-279400"/>
            <a:r>
              <a:rPr lang="en-US" dirty="0" smtClean="0">
                <a:solidFill>
                  <a:schemeClr val="tx1"/>
                </a:solidFill>
              </a:rPr>
              <a:t>Seal all returns and supplies.</a:t>
            </a:r>
          </a:p>
          <a:p>
            <a:pPr marL="457200" indent="-279400"/>
            <a:r>
              <a:rPr lang="en-US" dirty="0" smtClean="0">
                <a:solidFill>
                  <a:schemeClr val="tx1"/>
                </a:solidFill>
              </a:rPr>
              <a:t>Insulate foundation walls with two-part foam or </a:t>
            </a:r>
            <a:br>
              <a:rPr lang="en-US" dirty="0" smtClean="0">
                <a:solidFill>
                  <a:schemeClr val="tx1"/>
                </a:solidFill>
              </a:rPr>
            </a:br>
            <a:r>
              <a:rPr lang="en-US" dirty="0" smtClean="0">
                <a:solidFill>
                  <a:schemeClr val="tx1"/>
                </a:solidFill>
              </a:rPr>
              <a:t>fiberglass insulation.</a:t>
            </a:r>
          </a:p>
          <a:p>
            <a:pPr>
              <a:lnSpc>
                <a:spcPct val="80000"/>
              </a:lnSpc>
            </a:pPr>
            <a:endParaRPr lang="en-US" dirty="0" smtClean="0">
              <a:solidFill>
                <a:schemeClr val="tx1"/>
              </a:solidFill>
            </a:endParaRPr>
          </a:p>
          <a:p>
            <a:pPr>
              <a:lnSpc>
                <a:spcPct val="80000"/>
              </a:lnSpc>
              <a:buFontTx/>
              <a:buNone/>
            </a:pPr>
            <a:r>
              <a:rPr lang="en-US" dirty="0" smtClean="0">
                <a:solidFill>
                  <a:schemeClr val="tx1"/>
                </a:solidFill>
              </a:rPr>
              <a:t> </a:t>
            </a:r>
          </a:p>
        </p:txBody>
      </p:sp>
      <p:sp>
        <p:nvSpPr>
          <p:cNvPr id="6" name="Title 5"/>
          <p:cNvSpPr txBox="1">
            <a:spLocks/>
          </p:cNvSpPr>
          <p:nvPr/>
        </p:nvSpPr>
        <p:spPr bwMode="auto">
          <a:xfrm>
            <a:off x="6096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5" name="Picture 11" descr="Image of spray foam insulation on a basement wall"/>
          <p:cNvPicPr>
            <a:picLocks noChangeAspect="1" noChangeArrowheads="1"/>
          </p:cNvPicPr>
          <p:nvPr/>
        </p:nvPicPr>
        <p:blipFill>
          <a:blip r:embed="rId3" cstate="email"/>
          <a:srcRect/>
          <a:stretch>
            <a:fillRect/>
          </a:stretch>
        </p:blipFill>
        <p:spPr bwMode="auto">
          <a:xfrm>
            <a:off x="457200" y="2438400"/>
            <a:ext cx="3886200" cy="2914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3251" name="Text Box 13"/>
          <p:cNvSpPr txBox="1">
            <a:spLocks noChangeArrowheads="1"/>
          </p:cNvSpPr>
          <p:nvPr/>
        </p:nvSpPr>
        <p:spPr bwMode="auto">
          <a:xfrm>
            <a:off x="7239000" y="2819400"/>
            <a:ext cx="1143000" cy="244475"/>
          </a:xfrm>
          <a:prstGeom prst="rect">
            <a:avLst/>
          </a:prstGeom>
          <a:noFill/>
          <a:ln w="9525">
            <a:noFill/>
            <a:miter lim="800000"/>
            <a:headEnd/>
            <a:tailEnd/>
          </a:ln>
        </p:spPr>
        <p:txBody>
          <a:bodyPr>
            <a:spAutoFit/>
          </a:bodyPr>
          <a:lstStyle/>
          <a:p>
            <a:pPr>
              <a:spcBef>
                <a:spcPct val="50000"/>
              </a:spcBef>
            </a:pPr>
            <a:r>
              <a:rPr lang="en-US" sz="1000" dirty="0">
                <a:solidFill>
                  <a:srgbClr val="FF3300"/>
                </a:solidFill>
              </a:rPr>
              <a:t>INCAP Photo</a:t>
            </a:r>
          </a:p>
        </p:txBody>
      </p:sp>
      <p:pic>
        <p:nvPicPr>
          <p:cNvPr id="21518" name="Picture 14" descr="Image of fiberglass insulation on a basement wall"/>
          <p:cNvPicPr>
            <a:picLocks noChangeAspect="1" noChangeArrowheads="1"/>
          </p:cNvPicPr>
          <p:nvPr/>
        </p:nvPicPr>
        <p:blipFill>
          <a:blip r:embed="rId4" cstate="email"/>
          <a:srcRect/>
          <a:stretch>
            <a:fillRect/>
          </a:stretch>
        </p:blipFill>
        <p:spPr bwMode="auto">
          <a:xfrm>
            <a:off x="4800600" y="2438399"/>
            <a:ext cx="3886200" cy="29253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3253" name="Rectangle 2"/>
          <p:cNvSpPr>
            <a:spLocks noChangeArrowheads="1"/>
          </p:cNvSpPr>
          <p:nvPr/>
        </p:nvSpPr>
        <p:spPr bwMode="auto">
          <a:xfrm>
            <a:off x="457200" y="0"/>
            <a:ext cx="6324600" cy="914400"/>
          </a:xfrm>
          <a:prstGeom prst="rect">
            <a:avLst/>
          </a:prstGeom>
          <a:noFill/>
          <a:ln w="9525">
            <a:noFill/>
            <a:miter lim="800000"/>
            <a:headEnd/>
            <a:tailEnd/>
          </a:ln>
        </p:spPr>
        <p:txBody>
          <a:bodyPr lIns="0" tIns="0" rIns="0" bIns="0" anchor="ctr"/>
          <a:lstStyle/>
          <a:p>
            <a:pPr algn="l" eaLnBrk="0" hangingPunct="0"/>
            <a:r>
              <a:rPr lang="en-US" sz="2600" b="0" spc="100" dirty="0">
                <a:solidFill>
                  <a:schemeClr val="bg1"/>
                </a:solidFill>
              </a:rPr>
              <a:t>Conditioned Crawl Space Retrofit</a:t>
            </a:r>
          </a:p>
        </p:txBody>
      </p:sp>
      <p:sp>
        <p:nvSpPr>
          <p:cNvPr id="53254" name="Text Box 17"/>
          <p:cNvSpPr txBox="1">
            <a:spLocks noChangeArrowheads="1"/>
          </p:cNvSpPr>
          <p:nvPr/>
        </p:nvSpPr>
        <p:spPr bwMode="auto">
          <a:xfrm>
            <a:off x="685800" y="1752600"/>
            <a:ext cx="3429000" cy="492443"/>
          </a:xfrm>
          <a:prstGeom prst="rect">
            <a:avLst/>
          </a:prstGeom>
          <a:noFill/>
          <a:ln w="9525">
            <a:noFill/>
            <a:miter lim="800000"/>
            <a:headEnd/>
            <a:tailEnd/>
          </a:ln>
        </p:spPr>
        <p:txBody>
          <a:bodyPr>
            <a:spAutoFit/>
          </a:bodyPr>
          <a:lstStyle/>
          <a:p>
            <a:pPr>
              <a:spcBef>
                <a:spcPct val="50000"/>
              </a:spcBef>
            </a:pPr>
            <a:r>
              <a:rPr lang="en-US" sz="2600" b="0" dirty="0">
                <a:solidFill>
                  <a:srgbClr val="0A006A"/>
                </a:solidFill>
              </a:rPr>
              <a:t>Spray foam insulation</a:t>
            </a:r>
          </a:p>
        </p:txBody>
      </p:sp>
      <p:sp>
        <p:nvSpPr>
          <p:cNvPr id="53255" name="Text Box 18"/>
          <p:cNvSpPr txBox="1">
            <a:spLocks noChangeArrowheads="1"/>
          </p:cNvSpPr>
          <p:nvPr/>
        </p:nvSpPr>
        <p:spPr bwMode="auto">
          <a:xfrm>
            <a:off x="5029200" y="1752600"/>
            <a:ext cx="3429000" cy="492443"/>
          </a:xfrm>
          <a:prstGeom prst="rect">
            <a:avLst/>
          </a:prstGeom>
          <a:noFill/>
          <a:ln w="9525">
            <a:noFill/>
            <a:miter lim="800000"/>
            <a:headEnd/>
            <a:tailEnd/>
          </a:ln>
        </p:spPr>
        <p:txBody>
          <a:bodyPr>
            <a:spAutoFit/>
          </a:bodyPr>
          <a:lstStyle/>
          <a:p>
            <a:pPr>
              <a:spcBef>
                <a:spcPct val="50000"/>
              </a:spcBef>
            </a:pPr>
            <a:r>
              <a:rPr lang="en-US" sz="2600" b="0" dirty="0">
                <a:solidFill>
                  <a:srgbClr val="0A006A"/>
                </a:solidFill>
              </a:rPr>
              <a:t>Fiberglass insulation</a:t>
            </a:r>
          </a:p>
        </p:txBody>
      </p:sp>
      <p:sp>
        <p:nvSpPr>
          <p:cNvPr id="53256" name="Text Box 19"/>
          <p:cNvSpPr txBox="1">
            <a:spLocks noChangeArrowheads="1"/>
          </p:cNvSpPr>
          <p:nvPr/>
        </p:nvSpPr>
        <p:spPr bwMode="auto">
          <a:xfrm>
            <a:off x="5181600" y="5486400"/>
            <a:ext cx="3581400" cy="230832"/>
          </a:xfrm>
          <a:prstGeom prst="rect">
            <a:avLst/>
          </a:prstGeom>
          <a:noFill/>
          <a:ln w="9525">
            <a:noFill/>
            <a:miter lim="800000"/>
            <a:headEnd/>
            <a:tailEnd/>
          </a:ln>
        </p:spPr>
        <p:txBody>
          <a:bodyPr>
            <a:spAutoFit/>
          </a:bodyPr>
          <a:lstStyle/>
          <a:p>
            <a:pPr algn="r">
              <a:spcBef>
                <a:spcPct val="50000"/>
              </a:spcBef>
            </a:pPr>
            <a:r>
              <a:rPr lang="en-US" sz="900" b="0" i="1" dirty="0">
                <a:solidFill>
                  <a:srgbClr val="404040"/>
                </a:solidFill>
              </a:rPr>
              <a:t>Photos </a:t>
            </a:r>
            <a:r>
              <a:rPr lang="en-US" sz="900" b="0" i="1" dirty="0" smtClean="0">
                <a:solidFill>
                  <a:srgbClr val="404040"/>
                </a:solidFill>
              </a:rPr>
              <a:t>courtesy of INCAA</a:t>
            </a:r>
            <a:endParaRPr lang="en-US" sz="900" b="0" i="1" dirty="0">
              <a:solidFill>
                <a:srgbClr val="404040"/>
              </a:solidFill>
            </a:endParaRPr>
          </a:p>
        </p:txBody>
      </p:sp>
      <p:sp>
        <p:nvSpPr>
          <p:cNvPr id="11"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Air Sealing Strategies</a:t>
            </a:r>
          </a:p>
        </p:txBody>
      </p:sp>
      <p:sp>
        <p:nvSpPr>
          <p:cNvPr id="8197" name="Rectangle 3"/>
          <p:cNvSpPr txBox="1">
            <a:spLocks noChangeArrowheads="1"/>
          </p:cNvSpPr>
          <p:nvPr/>
        </p:nvSpPr>
        <p:spPr bwMode="auto">
          <a:xfrm>
            <a:off x="457200" y="1447800"/>
            <a:ext cx="6172200" cy="2743200"/>
          </a:xfrm>
          <a:prstGeom prst="rect">
            <a:avLst/>
          </a:prstGeom>
          <a:noFill/>
          <a:ln w="9525">
            <a:noFill/>
            <a:miter lim="800000"/>
            <a:headEnd/>
            <a:tailEnd/>
          </a:ln>
        </p:spPr>
        <p:txBody>
          <a:bodyPr lIns="0" tIns="0" rIns="0" bIns="0"/>
          <a:lstStyle/>
          <a:p>
            <a:pPr marL="255588" indent="-255588" algn="l" eaLnBrk="0" hangingPunct="0">
              <a:spcBef>
                <a:spcPts val="1200"/>
              </a:spcBef>
              <a:buClr>
                <a:srgbClr val="8DC63F"/>
              </a:buClr>
            </a:pPr>
            <a:r>
              <a:rPr lang="en-US" sz="2600" b="0" dirty="0">
                <a:solidFill>
                  <a:srgbClr val="0A006A"/>
                </a:solidFill>
              </a:rPr>
              <a:t>Blower door-directed</a:t>
            </a:r>
          </a:p>
          <a:p>
            <a:pPr lvl="1" indent="-228600" algn="l" eaLnBrk="0" hangingPunct="0">
              <a:spcBef>
                <a:spcPts val="600"/>
              </a:spcBef>
              <a:spcAft>
                <a:spcPts val="600"/>
              </a:spcAft>
              <a:buFontTx/>
              <a:buChar char="•"/>
            </a:pPr>
            <a:r>
              <a:rPr lang="en-US" sz="2400" b="0" dirty="0"/>
              <a:t>With the blower door running, use a smoke stick to locate and seal air </a:t>
            </a:r>
            <a:r>
              <a:rPr lang="en-US" sz="2400" b="0" dirty="0" smtClean="0"/>
              <a:t>leaks.</a:t>
            </a:r>
            <a:r>
              <a:rPr lang="en-US" sz="2400" b="0" dirty="0">
                <a:solidFill>
                  <a:srgbClr val="404040"/>
                </a:solidFill>
              </a:rPr>
              <a:t/>
            </a:r>
            <a:br>
              <a:rPr lang="en-US" sz="2400" b="0" dirty="0">
                <a:solidFill>
                  <a:srgbClr val="404040"/>
                </a:solidFill>
              </a:rPr>
            </a:br>
            <a:endParaRPr lang="en-US" sz="1400" b="0" dirty="0">
              <a:solidFill>
                <a:srgbClr val="404040"/>
              </a:solidFill>
            </a:endParaRPr>
          </a:p>
          <a:p>
            <a:pPr marL="255588" indent="-255588" algn="l" eaLnBrk="0" hangingPunct="0">
              <a:spcBef>
                <a:spcPts val="1200"/>
              </a:spcBef>
              <a:buClr>
                <a:srgbClr val="8DC63F"/>
              </a:buClr>
            </a:pPr>
            <a:r>
              <a:rPr lang="en-US" sz="2600" b="0" dirty="0">
                <a:solidFill>
                  <a:srgbClr val="0A006A"/>
                </a:solidFill>
              </a:rPr>
              <a:t>Checklist-guided with blower door check</a:t>
            </a:r>
          </a:p>
          <a:p>
            <a:pPr lvl="1" indent="-228600" algn="l" eaLnBrk="0" hangingPunct="0">
              <a:spcBef>
                <a:spcPts val="600"/>
              </a:spcBef>
              <a:spcAft>
                <a:spcPts val="600"/>
              </a:spcAft>
              <a:buFontTx/>
              <a:buChar char="•"/>
            </a:pPr>
            <a:r>
              <a:rPr lang="en-US" sz="2400" b="0" dirty="0"/>
              <a:t>Installers check typical leakage sites:</a:t>
            </a:r>
          </a:p>
          <a:p>
            <a:pPr marL="255588" indent="-255588" algn="l" eaLnBrk="0" hangingPunct="0">
              <a:spcBef>
                <a:spcPts val="1200"/>
              </a:spcBef>
              <a:buClr>
                <a:srgbClr val="8DC63F"/>
              </a:buClr>
              <a:buFontTx/>
              <a:buChar char="•"/>
            </a:pPr>
            <a:endParaRPr lang="en-US" sz="2400" b="0" dirty="0">
              <a:solidFill>
                <a:srgbClr val="404040"/>
              </a:solidFill>
            </a:endParaRPr>
          </a:p>
          <a:p>
            <a:pPr marL="255588" indent="-255588" algn="l" eaLnBrk="0" hangingPunct="0">
              <a:spcBef>
                <a:spcPts val="1200"/>
              </a:spcBef>
              <a:buClr>
                <a:srgbClr val="8DC63F"/>
              </a:buClr>
              <a:buFontTx/>
              <a:buChar char="•"/>
            </a:pPr>
            <a:endParaRPr lang="en-US" sz="2400" b="0" dirty="0">
              <a:solidFill>
                <a:srgbClr val="404040"/>
              </a:solidFill>
            </a:endParaRPr>
          </a:p>
        </p:txBody>
      </p:sp>
      <p:pic>
        <p:nvPicPr>
          <p:cNvPr id="7" name="Picture 4" descr="Photo of a smoke stick to locate and seal air leaks."/>
          <p:cNvPicPr>
            <a:picLocks noChangeAspect="1" noChangeArrowheads="1"/>
          </p:cNvPicPr>
          <p:nvPr/>
        </p:nvPicPr>
        <p:blipFill>
          <a:blip r:embed="rId3" cstate="email"/>
          <a:srcRect/>
          <a:stretch>
            <a:fillRect/>
          </a:stretch>
        </p:blipFill>
        <p:spPr bwMode="auto">
          <a:xfrm>
            <a:off x="6934200" y="1524000"/>
            <a:ext cx="1828800" cy="22467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685800" y="4006840"/>
            <a:ext cx="7696200" cy="1708160"/>
          </a:xfrm>
          <a:prstGeom prst="rect">
            <a:avLst/>
          </a:prstGeom>
          <a:noFill/>
        </p:spPr>
        <p:txBody>
          <a:bodyPr numCol="2">
            <a:spAutoFit/>
          </a:bodyPr>
          <a:lstStyle/>
          <a:p>
            <a:pPr marL="457200" indent="-347472" algn="l">
              <a:spcBef>
                <a:spcPts val="600"/>
              </a:spcBef>
              <a:spcAft>
                <a:spcPts val="600"/>
              </a:spcAft>
              <a:buFont typeface="Arial" pitchFamily="34" charset="0"/>
              <a:buChar char="−"/>
              <a:defRPr/>
            </a:pPr>
            <a:r>
              <a:rPr lang="en-US" sz="2000" b="0" dirty="0">
                <a:latin typeface="Arial" pitchFamily="-111" charset="0"/>
                <a:ea typeface="ＭＳ Ｐゴシック" pitchFamily="-111" charset="-128"/>
              </a:rPr>
              <a:t>Flues and plumbing </a:t>
            </a:r>
            <a:r>
              <a:rPr lang="en-US" sz="2000" b="0" dirty="0" smtClean="0">
                <a:latin typeface="Arial" pitchFamily="-111" charset="0"/>
                <a:ea typeface="ＭＳ Ｐゴシック" pitchFamily="-111" charset="-128"/>
              </a:rPr>
              <a:t>vents </a:t>
            </a:r>
            <a:endParaRPr lang="en-US" sz="2000" b="0" dirty="0">
              <a:latin typeface="Arial" pitchFamily="-111" charset="0"/>
              <a:ea typeface="ＭＳ Ｐゴシック" pitchFamily="-111" charset="-128"/>
            </a:endParaRPr>
          </a:p>
          <a:p>
            <a:pPr marL="457200" indent="-347472" algn="l">
              <a:spcBef>
                <a:spcPts val="600"/>
              </a:spcBef>
              <a:spcAft>
                <a:spcPts val="600"/>
              </a:spcAft>
              <a:buFont typeface="Arial" pitchFamily="34" charset="0"/>
              <a:buChar char="−"/>
              <a:defRPr/>
            </a:pPr>
            <a:r>
              <a:rPr lang="en-US" sz="2000" b="0" dirty="0">
                <a:latin typeface="Arial" pitchFamily="-111" charset="0"/>
                <a:ea typeface="ＭＳ Ｐゴシック" pitchFamily="-111" charset="-128"/>
              </a:rPr>
              <a:t>Recessed fixtures </a:t>
            </a:r>
            <a:br>
              <a:rPr lang="en-US" sz="2000" b="0" dirty="0">
                <a:latin typeface="Arial" pitchFamily="-111" charset="0"/>
                <a:ea typeface="ＭＳ Ｐゴシック" pitchFamily="-111" charset="-128"/>
              </a:rPr>
            </a:br>
            <a:r>
              <a:rPr lang="en-US" sz="2000" b="0" dirty="0">
                <a:latin typeface="Arial" pitchFamily="-111" charset="0"/>
                <a:ea typeface="ＭＳ Ｐゴシック" pitchFamily="-111" charset="-128"/>
              </a:rPr>
              <a:t>(lights and fans</a:t>
            </a:r>
            <a:r>
              <a:rPr lang="en-US" sz="2000" b="0" dirty="0" smtClean="0">
                <a:latin typeface="Arial" pitchFamily="-111" charset="0"/>
                <a:ea typeface="ＭＳ Ｐゴシック" pitchFamily="-111" charset="-128"/>
              </a:rPr>
              <a:t>)</a:t>
            </a:r>
          </a:p>
          <a:p>
            <a:pPr marL="457200" indent="-347472" algn="l">
              <a:spcBef>
                <a:spcPts val="600"/>
              </a:spcBef>
              <a:spcAft>
                <a:spcPts val="600"/>
              </a:spcAft>
              <a:defRPr/>
            </a:pPr>
            <a:endParaRPr lang="en-US" sz="2000" b="0" dirty="0">
              <a:latin typeface="Arial" pitchFamily="-111" charset="0"/>
              <a:ea typeface="ＭＳ Ｐゴシック" pitchFamily="-111" charset="-128"/>
            </a:endParaRPr>
          </a:p>
          <a:p>
            <a:pPr marL="457200" indent="-347472" algn="l">
              <a:spcBef>
                <a:spcPts val="600"/>
              </a:spcBef>
              <a:spcAft>
                <a:spcPts val="600"/>
              </a:spcAft>
              <a:buFont typeface="Arial" pitchFamily="34" charset="0"/>
              <a:buChar char="−"/>
              <a:defRPr/>
            </a:pPr>
            <a:r>
              <a:rPr lang="en-US" sz="2000" b="0" dirty="0">
                <a:latin typeface="Arial" pitchFamily="-111" charset="0"/>
                <a:ea typeface="ＭＳ Ｐゴシック" pitchFamily="-111" charset="-128"/>
              </a:rPr>
              <a:t>Wire </a:t>
            </a:r>
            <a:r>
              <a:rPr lang="en-US" sz="2000" b="0" dirty="0" smtClean="0">
                <a:latin typeface="Arial" pitchFamily="-111" charset="0"/>
                <a:ea typeface="ＭＳ Ｐゴシック" pitchFamily="-111" charset="-128"/>
              </a:rPr>
              <a:t>pathways</a:t>
            </a:r>
            <a:endParaRPr lang="en-US" sz="2000" b="0" dirty="0">
              <a:latin typeface="Arial" pitchFamily="-111" charset="0"/>
              <a:ea typeface="ＭＳ Ｐゴシック" pitchFamily="-111" charset="-128"/>
            </a:endParaRPr>
          </a:p>
          <a:p>
            <a:pPr marL="457200" indent="-347472" algn="l">
              <a:spcBef>
                <a:spcPts val="600"/>
              </a:spcBef>
              <a:spcAft>
                <a:spcPts val="600"/>
              </a:spcAft>
              <a:buFont typeface="Arial" pitchFamily="34" charset="0"/>
              <a:buChar char="−"/>
              <a:defRPr/>
            </a:pPr>
            <a:r>
              <a:rPr lang="en-US" sz="2000" b="0" dirty="0">
                <a:latin typeface="Arial" pitchFamily="-111" charset="0"/>
                <a:ea typeface="ＭＳ Ｐゴシック" pitchFamily="-111" charset="-128"/>
              </a:rPr>
              <a:t>Chimney </a:t>
            </a:r>
            <a:r>
              <a:rPr lang="en-US" sz="2000" b="0" dirty="0" smtClean="0">
                <a:latin typeface="Arial" pitchFamily="-111" charset="0"/>
                <a:ea typeface="ＭＳ Ｐゴシック" pitchFamily="-111" charset="-128"/>
              </a:rPr>
              <a:t>penetrations</a:t>
            </a:r>
            <a:endParaRPr lang="en-US" sz="2000" b="0" dirty="0">
              <a:latin typeface="Arial" pitchFamily="-111" charset="0"/>
              <a:ea typeface="ＭＳ Ｐゴシック" pitchFamily="-111" charset="-128"/>
            </a:endParaRPr>
          </a:p>
          <a:p>
            <a:pPr marL="457200" indent="-347472" algn="l">
              <a:spcBef>
                <a:spcPts val="600"/>
              </a:spcBef>
              <a:spcAft>
                <a:spcPts val="600"/>
              </a:spcAft>
              <a:buFont typeface="Arial" pitchFamily="34" charset="0"/>
              <a:buChar char="−"/>
              <a:defRPr/>
            </a:pPr>
            <a:r>
              <a:rPr lang="en-US" sz="2000" b="0" kern="0" dirty="0">
                <a:latin typeface="Arial" pitchFamily="-111" charset="0"/>
                <a:ea typeface="ＭＳ Ｐゴシック" pitchFamily="-111" charset="-128"/>
              </a:rPr>
              <a:t>Dirty </a:t>
            </a:r>
            <a:r>
              <a:rPr lang="en-US" sz="2000" b="0" kern="0" dirty="0" smtClean="0">
                <a:latin typeface="Arial" pitchFamily="-111" charset="0"/>
                <a:ea typeface="ＭＳ Ｐゴシック" pitchFamily="-111" charset="-128"/>
              </a:rPr>
              <a:t>insulation</a:t>
            </a:r>
            <a:endParaRPr lang="en-US" sz="2000" b="0" kern="0" dirty="0">
              <a:latin typeface="Arial" pitchFamily="-111" charset="0"/>
              <a:ea typeface="ＭＳ Ｐゴシック" pitchFamily="-111" charset="-128"/>
            </a:endParaRPr>
          </a:p>
          <a:p>
            <a:pPr marL="274320" indent="-274320">
              <a:buClr>
                <a:schemeClr val="bg2"/>
              </a:buClr>
              <a:buFont typeface="Arial"/>
              <a:buChar char="•"/>
              <a:defRPr/>
            </a:pPr>
            <a:endParaRPr lang="en-US" sz="2000" dirty="0">
              <a:latin typeface="Arial" pitchFamily="-111" charset="0"/>
              <a:ea typeface="ＭＳ Ｐゴシック" pitchFamily="-111" charset="-128"/>
            </a:endParaRPr>
          </a:p>
        </p:txBody>
      </p:sp>
      <p:sp>
        <p:nvSpPr>
          <p:cNvPr id="8200" name="Rectangle 3"/>
          <p:cNvSpPr txBox="1">
            <a:spLocks noChangeArrowheads="1"/>
          </p:cNvSpPr>
          <p:nvPr/>
        </p:nvSpPr>
        <p:spPr bwMode="auto">
          <a:xfrm>
            <a:off x="546100" y="5562600"/>
            <a:ext cx="7315200" cy="762000"/>
          </a:xfrm>
          <a:prstGeom prst="rect">
            <a:avLst/>
          </a:prstGeom>
          <a:noFill/>
          <a:ln w="9525">
            <a:noFill/>
            <a:miter lim="800000"/>
            <a:headEnd/>
            <a:tailEnd/>
          </a:ln>
        </p:spPr>
        <p:txBody>
          <a:bodyPr lIns="0" tIns="0" rIns="0" bIns="0"/>
          <a:lstStyle/>
          <a:p>
            <a:pPr marL="457200" indent="-228600" algn="l" eaLnBrk="0" hangingPunct="0">
              <a:spcBef>
                <a:spcPts val="600"/>
              </a:spcBef>
              <a:spcAft>
                <a:spcPts val="600"/>
              </a:spcAft>
              <a:buFontTx/>
              <a:buChar char="•"/>
            </a:pPr>
            <a:r>
              <a:rPr lang="en-US" sz="2400" b="0" dirty="0"/>
              <a:t>Seal leaks, then check with blower door to </a:t>
            </a:r>
            <a:br>
              <a:rPr lang="en-US" sz="2400" b="0" dirty="0"/>
            </a:br>
            <a:r>
              <a:rPr lang="en-US" sz="2400" b="0" dirty="0"/>
              <a:t>make sure CFM reduction was </a:t>
            </a:r>
            <a:r>
              <a:rPr lang="en-US" sz="2400" b="0" dirty="0" smtClean="0"/>
              <a:t>successful.</a:t>
            </a:r>
            <a:endParaRPr lang="en-US" sz="2400" b="0" dirty="0"/>
          </a:p>
          <a:p>
            <a:pPr marL="342900" indent="-342900" algn="l" eaLnBrk="0" hangingPunct="0">
              <a:spcBef>
                <a:spcPts val="1200"/>
              </a:spcBef>
              <a:buClr>
                <a:srgbClr val="8DC63F"/>
              </a:buClr>
              <a:buFontTx/>
              <a:buChar char="•"/>
            </a:pPr>
            <a:endParaRPr lang="en-US" sz="2400" b="0" dirty="0">
              <a:solidFill>
                <a:srgbClr val="404040"/>
              </a:solidFill>
            </a:endParaRPr>
          </a:p>
          <a:p>
            <a:pPr marL="342900" indent="-342900" algn="l" eaLnBrk="0" hangingPunct="0">
              <a:spcBef>
                <a:spcPts val="1200"/>
              </a:spcBef>
              <a:buClr>
                <a:srgbClr val="8DC63F"/>
              </a:buClr>
              <a:buFontTx/>
              <a:buChar char="•"/>
            </a:pPr>
            <a:endParaRPr lang="en-US" sz="2400" b="0" dirty="0">
              <a:solidFill>
                <a:srgbClr val="404040"/>
              </a:solidFill>
            </a:endParaRPr>
          </a:p>
        </p:txBody>
      </p:sp>
      <p:sp>
        <p:nvSpPr>
          <p:cNvPr id="9"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
        <p:nvSpPr>
          <p:cNvPr id="10" name="Rectangle 9"/>
          <p:cNvSpPr>
            <a:spLocks noChangeArrowheads="1"/>
          </p:cNvSpPr>
          <p:nvPr/>
        </p:nvSpPr>
        <p:spPr bwMode="auto">
          <a:xfrm>
            <a:off x="5715000" y="6248400"/>
            <a:ext cx="3200400"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ctr"/>
            <a:r>
              <a:rPr lang="en-US" sz="900" b="0" i="1" dirty="0" smtClean="0">
                <a:cs typeface="Arial" charset="0"/>
              </a:rPr>
              <a:t>Photo courtesy of the U.S. </a:t>
            </a:r>
            <a:r>
              <a:rPr lang="en-US" sz="900" b="0" i="1" dirty="0">
                <a:cs typeface="Arial" charset="0"/>
              </a:rPr>
              <a:t>Department of Energy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457200" y="0"/>
            <a:ext cx="5867400" cy="914400"/>
          </a:xfrm>
          <a:noFill/>
        </p:spPr>
        <p:txBody>
          <a:bodyPr>
            <a:normAutofit/>
          </a:bodyPr>
          <a:lstStyle/>
          <a:p>
            <a:r>
              <a:rPr lang="en-US" dirty="0" smtClean="0"/>
              <a:t>Window Treatments</a:t>
            </a:r>
          </a:p>
        </p:txBody>
      </p:sp>
      <p:sp>
        <p:nvSpPr>
          <p:cNvPr id="54275" name="Rectangle 3"/>
          <p:cNvSpPr>
            <a:spLocks noGrp="1" noChangeArrowheads="1"/>
          </p:cNvSpPr>
          <p:nvPr>
            <p:ph type="body" sz="half" idx="4294967295"/>
          </p:nvPr>
        </p:nvSpPr>
        <p:spPr>
          <a:xfrm>
            <a:off x="304800" y="1600200"/>
            <a:ext cx="3962400" cy="4419600"/>
          </a:xfrm>
        </p:spPr>
        <p:txBody>
          <a:bodyPr>
            <a:normAutofit/>
          </a:bodyPr>
          <a:lstStyle/>
          <a:p>
            <a:pPr>
              <a:spcAft>
                <a:spcPts val="600"/>
              </a:spcAft>
              <a:buFontTx/>
              <a:buNone/>
            </a:pPr>
            <a:r>
              <a:rPr lang="en-US" sz="2600" dirty="0" smtClean="0">
                <a:solidFill>
                  <a:srgbClr val="000066"/>
                </a:solidFill>
              </a:rPr>
              <a:t>Where applicable specify:</a:t>
            </a:r>
          </a:p>
          <a:p>
            <a:pPr marL="457200" lvl="1" indent="-279400">
              <a:spcAft>
                <a:spcPts val="600"/>
              </a:spcAft>
              <a:buFont typeface="Arial" pitchFamily="34" charset="0"/>
              <a:buChar char="•"/>
            </a:pPr>
            <a:r>
              <a:rPr lang="en-US" sz="2400" dirty="0" smtClean="0">
                <a:solidFill>
                  <a:schemeClr val="tx1"/>
                </a:solidFill>
              </a:rPr>
              <a:t>Replace broken glass.</a:t>
            </a:r>
          </a:p>
          <a:p>
            <a:pPr marL="457200" lvl="1" indent="-279400">
              <a:spcAft>
                <a:spcPts val="600"/>
              </a:spcAft>
              <a:buFont typeface="Arial" pitchFamily="34" charset="0"/>
              <a:buChar char="•"/>
            </a:pPr>
            <a:r>
              <a:rPr lang="en-US" sz="2400" dirty="0" smtClean="0">
                <a:solidFill>
                  <a:schemeClr val="tx1"/>
                </a:solidFill>
              </a:rPr>
              <a:t>Replace broken sash locks.</a:t>
            </a:r>
          </a:p>
          <a:p>
            <a:pPr marL="457200" lvl="1" indent="-279400">
              <a:spcAft>
                <a:spcPts val="600"/>
              </a:spcAft>
              <a:buFont typeface="Arial" pitchFamily="34" charset="0"/>
              <a:buChar char="•"/>
            </a:pPr>
            <a:r>
              <a:rPr lang="en-US" sz="2400" dirty="0" smtClean="0">
                <a:solidFill>
                  <a:schemeClr val="tx1"/>
                </a:solidFill>
              </a:rPr>
              <a:t>Weatherstrip meeting rails and sliding surfaces.</a:t>
            </a:r>
          </a:p>
          <a:p>
            <a:pPr marL="457200" lvl="1" indent="-279400">
              <a:spcAft>
                <a:spcPts val="600"/>
              </a:spcAft>
              <a:buFont typeface="Arial" pitchFamily="34" charset="0"/>
              <a:buChar char="•"/>
            </a:pPr>
            <a:r>
              <a:rPr lang="en-US" sz="2400" dirty="0" smtClean="0">
                <a:solidFill>
                  <a:schemeClr val="tx1"/>
                </a:solidFill>
              </a:rPr>
              <a:t>Install pulley seals.</a:t>
            </a:r>
          </a:p>
          <a:p>
            <a:pPr marL="457200" lvl="1" indent="-279400">
              <a:spcAft>
                <a:spcPts val="600"/>
              </a:spcAft>
              <a:buFont typeface="Arial" pitchFamily="34" charset="0"/>
              <a:buChar char="•"/>
            </a:pPr>
            <a:r>
              <a:rPr lang="en-US" sz="2400" dirty="0" smtClean="0">
                <a:solidFill>
                  <a:schemeClr val="tx1"/>
                </a:solidFill>
              </a:rPr>
              <a:t>Caulk interior trim.</a:t>
            </a:r>
          </a:p>
        </p:txBody>
      </p:sp>
      <p:pic>
        <p:nvPicPr>
          <p:cNvPr id="85000" name="Picture 8" descr="Photo of a broken window with a rag plugging it."/>
          <p:cNvPicPr>
            <a:picLocks noChangeAspect="1" noChangeArrowheads="1"/>
          </p:cNvPicPr>
          <p:nvPr/>
        </p:nvPicPr>
        <p:blipFill>
          <a:blip r:embed="rId3" cstate="email"/>
          <a:srcRect/>
          <a:stretch>
            <a:fillRect/>
          </a:stretch>
        </p:blipFill>
        <p:spPr bwMode="auto">
          <a:xfrm>
            <a:off x="4343400" y="1714500"/>
            <a:ext cx="4419600" cy="3314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ular Callout 6"/>
          <p:cNvSpPr>
            <a:spLocks noChangeArrowheads="1"/>
          </p:cNvSpPr>
          <p:nvPr/>
        </p:nvSpPr>
        <p:spPr bwMode="auto">
          <a:xfrm>
            <a:off x="4343400" y="5257800"/>
            <a:ext cx="4419600" cy="990600"/>
          </a:xfrm>
          <a:prstGeom prst="wedgeRectCallout">
            <a:avLst>
              <a:gd name="adj1" fmla="val -17551"/>
              <a:gd name="adj2" fmla="val -161134"/>
            </a:avLst>
          </a:prstGeom>
          <a:solidFill>
            <a:schemeClr val="bg1"/>
          </a:solidFill>
          <a:ln w="3175">
            <a:solidFill>
              <a:srgbClr val="BFBFBF"/>
            </a:solidFill>
            <a:round/>
            <a:headEnd/>
            <a:tailEnd/>
          </a:ln>
          <a:effectLst>
            <a:outerShdw dist="38100" dir="2700000" rotWithShape="0">
              <a:srgbClr val="808080">
                <a:alpha val="42999"/>
              </a:srgbClr>
            </a:outerShdw>
          </a:effectLst>
        </p:spPr>
        <p:txBody>
          <a:bodyPr anchor="ctr"/>
          <a:lstStyle/>
          <a:p>
            <a:pPr>
              <a:defRPr/>
            </a:pPr>
            <a:r>
              <a:rPr lang="en-US" sz="1800" b="0" dirty="0"/>
              <a:t>Repairing the broken pane will reduce </a:t>
            </a:r>
            <a:br>
              <a:rPr lang="en-US" sz="1800" b="0" dirty="0"/>
            </a:br>
            <a:r>
              <a:rPr lang="en-US" sz="1800" b="0" dirty="0"/>
              <a:t>air leakage significantly for much lower cost than window replacement.</a:t>
            </a:r>
          </a:p>
        </p:txBody>
      </p:sp>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
        <p:nvSpPr>
          <p:cNvPr id="9" name="Rectangle 8"/>
          <p:cNvSpPr>
            <a:spLocks noChangeArrowheads="1"/>
          </p:cNvSpPr>
          <p:nvPr/>
        </p:nvSpPr>
        <p:spPr bwMode="auto">
          <a:xfrm>
            <a:off x="5257800" y="4724400"/>
            <a:ext cx="3505200"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b="0" i="1" dirty="0" smtClean="0">
                <a:solidFill>
                  <a:schemeClr val="tx1">
                    <a:lumMod val="50000"/>
                  </a:schemeClr>
                </a:solidFill>
                <a:cs typeface="Arial" charset="0"/>
              </a:rPr>
              <a:t>Photo courtesy of the U.S. </a:t>
            </a:r>
            <a:r>
              <a:rPr lang="en-US" sz="900" b="0" i="1" dirty="0">
                <a:solidFill>
                  <a:schemeClr val="tx1">
                    <a:lumMod val="50000"/>
                  </a:schemeClr>
                </a:solidFill>
                <a:cs typeface="Arial" charset="0"/>
              </a:rPr>
              <a:t>Department of Energy</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a:bodyPr>
          <a:lstStyle/>
          <a:p>
            <a:r>
              <a:rPr lang="en-US" dirty="0" smtClean="0"/>
              <a:t>Guidelines for Window Replacement</a:t>
            </a:r>
          </a:p>
        </p:txBody>
      </p:sp>
      <p:sp>
        <p:nvSpPr>
          <p:cNvPr id="55299" name="Rectangle 3"/>
          <p:cNvSpPr txBox="1">
            <a:spLocks noChangeArrowheads="1"/>
          </p:cNvSpPr>
          <p:nvPr/>
        </p:nvSpPr>
        <p:spPr bwMode="auto">
          <a:xfrm>
            <a:off x="457200" y="1447800"/>
            <a:ext cx="8382000" cy="4953000"/>
          </a:xfrm>
          <a:prstGeom prst="rect">
            <a:avLst/>
          </a:prstGeom>
          <a:noFill/>
          <a:ln w="9525">
            <a:noFill/>
            <a:miter lim="800000"/>
            <a:headEnd/>
            <a:tailEnd/>
          </a:ln>
        </p:spPr>
        <p:txBody>
          <a:bodyPr lIns="0" tIns="0" rIns="0" bIns="0"/>
          <a:lstStyle/>
          <a:p>
            <a:pPr marL="457200" indent="-228600" algn="l" eaLnBrk="0" hangingPunct="0">
              <a:spcBef>
                <a:spcPts val="600"/>
              </a:spcBef>
              <a:spcAft>
                <a:spcPts val="600"/>
              </a:spcAft>
              <a:buFont typeface="Arial" charset="0"/>
              <a:buChar char="•"/>
            </a:pPr>
            <a:r>
              <a:rPr lang="en-US" sz="2400" b="0" dirty="0">
                <a:solidFill>
                  <a:srgbClr val="0A006A"/>
                </a:solidFill>
              </a:rPr>
              <a:t>Not </a:t>
            </a:r>
            <a:r>
              <a:rPr lang="en-US" sz="2400" b="0" dirty="0" smtClean="0">
                <a:solidFill>
                  <a:srgbClr val="0A006A"/>
                </a:solidFill>
              </a:rPr>
              <a:t>usually a </a:t>
            </a:r>
            <a:r>
              <a:rPr lang="en-US" sz="2400" b="0" dirty="0">
                <a:solidFill>
                  <a:srgbClr val="0A006A"/>
                </a:solidFill>
              </a:rPr>
              <a:t>cost-effective measure in WAP </a:t>
            </a:r>
            <a:r>
              <a:rPr lang="en-US" sz="2400" b="0" dirty="0" smtClean="0">
                <a:solidFill>
                  <a:srgbClr val="0A006A"/>
                </a:solidFill>
              </a:rPr>
              <a:t>unless:</a:t>
            </a:r>
            <a:endParaRPr lang="en-US" sz="2400" b="0" dirty="0">
              <a:solidFill>
                <a:srgbClr val="0A006A"/>
              </a:solidFill>
            </a:endParaRPr>
          </a:p>
          <a:p>
            <a:pPr marL="914400" lvl="1" indent="-342900" algn="l" eaLnBrk="0" hangingPunct="0">
              <a:spcBef>
                <a:spcPts val="600"/>
              </a:spcBef>
              <a:spcAft>
                <a:spcPts val="600"/>
              </a:spcAft>
              <a:buFont typeface="Courier New" pitchFamily="49" charset="0"/>
              <a:buChar char="o"/>
            </a:pPr>
            <a:r>
              <a:rPr lang="en-US" sz="2000" b="0" dirty="0" smtClean="0"/>
              <a:t>The replacement may be justified as an incidental repair</a:t>
            </a:r>
            <a:endParaRPr lang="en-US" sz="2000" b="0" dirty="0"/>
          </a:p>
          <a:p>
            <a:pPr marL="914400" lvl="1" indent="-342900" algn="l" eaLnBrk="0" hangingPunct="0">
              <a:spcBef>
                <a:spcPts val="600"/>
              </a:spcBef>
              <a:spcAft>
                <a:spcPts val="600"/>
              </a:spcAft>
              <a:buFont typeface="Courier New" pitchFamily="49" charset="0"/>
              <a:buChar char="o"/>
            </a:pPr>
            <a:r>
              <a:rPr lang="en-US" sz="2000" b="0" dirty="0" smtClean="0"/>
              <a:t>The replacement has a demonstrated SIR of 1 or greater</a:t>
            </a:r>
            <a:endParaRPr lang="en-US" sz="2000" b="0" dirty="0"/>
          </a:p>
          <a:p>
            <a:pPr marL="457200" indent="-279400" algn="l" eaLnBrk="0" hangingPunct="0">
              <a:spcBef>
                <a:spcPts val="600"/>
              </a:spcBef>
              <a:spcAft>
                <a:spcPts val="600"/>
              </a:spcAft>
              <a:buFont typeface="Arial" charset="0"/>
              <a:buChar char="•"/>
            </a:pPr>
            <a:r>
              <a:rPr lang="en-US" sz="2400" b="0" dirty="0">
                <a:solidFill>
                  <a:srgbClr val="0A006A"/>
                </a:solidFill>
              </a:rPr>
              <a:t>Always attempt to repair or improve existing windows.</a:t>
            </a:r>
          </a:p>
          <a:p>
            <a:pPr marL="457200" indent="-279400" algn="l" eaLnBrk="0" hangingPunct="0">
              <a:spcBef>
                <a:spcPts val="600"/>
              </a:spcBef>
              <a:spcAft>
                <a:spcPts val="600"/>
              </a:spcAft>
              <a:buFont typeface="Arial" charset="0"/>
              <a:buChar char="•"/>
            </a:pPr>
            <a:r>
              <a:rPr lang="en-US" sz="2400" b="0" dirty="0">
                <a:solidFill>
                  <a:srgbClr val="0A006A"/>
                </a:solidFill>
              </a:rPr>
              <a:t>Window replacement should not be considered as an </a:t>
            </a:r>
            <a:br>
              <a:rPr lang="en-US" sz="2400" b="0" dirty="0">
                <a:solidFill>
                  <a:srgbClr val="0A006A"/>
                </a:solidFill>
              </a:rPr>
            </a:br>
            <a:r>
              <a:rPr lang="en-US" sz="2400" b="0" dirty="0">
                <a:solidFill>
                  <a:srgbClr val="0A006A"/>
                </a:solidFill>
              </a:rPr>
              <a:t>infiltration measure.</a:t>
            </a:r>
          </a:p>
          <a:p>
            <a:pPr marL="457200" indent="-279400" algn="l" eaLnBrk="0" hangingPunct="0">
              <a:spcBef>
                <a:spcPts val="600"/>
              </a:spcBef>
              <a:spcAft>
                <a:spcPts val="600"/>
              </a:spcAft>
              <a:buFont typeface="Arial" charset="0"/>
              <a:buChar char="•"/>
            </a:pPr>
            <a:r>
              <a:rPr lang="en-US" sz="2400" b="0" dirty="0">
                <a:solidFill>
                  <a:srgbClr val="0A006A"/>
                </a:solidFill>
              </a:rPr>
              <a:t>Window selection should consider climate.</a:t>
            </a:r>
          </a:p>
          <a:p>
            <a:pPr marL="914400" lvl="1" indent="-342900" algn="l" eaLnBrk="0" hangingPunct="0">
              <a:spcBef>
                <a:spcPts val="600"/>
              </a:spcBef>
              <a:spcAft>
                <a:spcPts val="600"/>
              </a:spcAft>
              <a:buFont typeface="Courier New" pitchFamily="49" charset="0"/>
              <a:buChar char="o"/>
            </a:pPr>
            <a:r>
              <a:rPr lang="en-US" sz="2000" b="0" dirty="0"/>
              <a:t>High SHGC in cold climates, low SHGC in hot </a:t>
            </a:r>
            <a:r>
              <a:rPr lang="en-US" sz="2000" b="0" dirty="0" smtClean="0"/>
              <a:t>climates.</a:t>
            </a:r>
            <a:endParaRPr lang="en-US" sz="2000" b="0" dirty="0"/>
          </a:p>
          <a:p>
            <a:pPr marL="914400" lvl="1" indent="-342900" algn="l" eaLnBrk="0" hangingPunct="0">
              <a:spcBef>
                <a:spcPts val="600"/>
              </a:spcBef>
              <a:spcAft>
                <a:spcPts val="600"/>
              </a:spcAft>
              <a:buFont typeface="Courier New" pitchFamily="49" charset="0"/>
              <a:buChar char="o"/>
            </a:pPr>
            <a:r>
              <a:rPr lang="en-US" sz="2000" b="0" dirty="0"/>
              <a:t>Placement of low-e coatings on interior pane in cold climates </a:t>
            </a:r>
            <a:br>
              <a:rPr lang="en-US" sz="2000" b="0" dirty="0"/>
            </a:br>
            <a:r>
              <a:rPr lang="en-US" sz="2000" b="0" dirty="0"/>
              <a:t>and on exterior panes in hot </a:t>
            </a:r>
            <a:r>
              <a:rPr lang="en-US" sz="2000" b="0" dirty="0" smtClean="0"/>
              <a:t>climates.</a:t>
            </a:r>
            <a:endParaRPr lang="en-US" sz="2000" b="0" dirty="0"/>
          </a:p>
        </p:txBody>
      </p:sp>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0"/>
            <a:ext cx="5562600" cy="914400"/>
          </a:xfrm>
        </p:spPr>
        <p:txBody>
          <a:bodyPr>
            <a:normAutofit/>
          </a:bodyPr>
          <a:lstStyle/>
          <a:p>
            <a:r>
              <a:rPr lang="en-US" dirty="0" smtClean="0"/>
              <a:t>Other Allowable Window Treatments</a:t>
            </a:r>
          </a:p>
        </p:txBody>
      </p:sp>
      <p:sp>
        <p:nvSpPr>
          <p:cNvPr id="56323" name="Rectangle 3"/>
          <p:cNvSpPr>
            <a:spLocks noGrp="1" noChangeArrowheads="1"/>
          </p:cNvSpPr>
          <p:nvPr>
            <p:ph type="body" sz="half" idx="1"/>
          </p:nvPr>
        </p:nvSpPr>
        <p:spPr>
          <a:xfrm>
            <a:off x="457200" y="1524000"/>
            <a:ext cx="4114800" cy="4602163"/>
          </a:xfrm>
        </p:spPr>
        <p:txBody>
          <a:bodyPr>
            <a:noAutofit/>
          </a:bodyPr>
          <a:lstStyle/>
          <a:p>
            <a:pPr marL="457200" indent="-228600"/>
            <a:endParaRPr lang="en-US" dirty="0" smtClean="0">
              <a:solidFill>
                <a:schemeClr val="tx1"/>
              </a:solidFill>
            </a:endParaRPr>
          </a:p>
          <a:p>
            <a:pPr marL="457200" indent="-228600"/>
            <a:endParaRPr lang="en-US" dirty="0">
              <a:solidFill>
                <a:schemeClr val="tx1"/>
              </a:solidFill>
            </a:endParaRPr>
          </a:p>
          <a:p>
            <a:pPr marL="457200" indent="-228600"/>
            <a:r>
              <a:rPr lang="en-US" dirty="0" smtClean="0">
                <a:solidFill>
                  <a:schemeClr val="tx1"/>
                </a:solidFill>
              </a:rPr>
              <a:t>Interior storm windows </a:t>
            </a:r>
          </a:p>
          <a:p>
            <a:pPr marL="457200" indent="-228600"/>
            <a:r>
              <a:rPr lang="en-US" dirty="0" smtClean="0">
                <a:solidFill>
                  <a:schemeClr val="tx1"/>
                </a:solidFill>
              </a:rPr>
              <a:t>Moveable insulation systems</a:t>
            </a:r>
          </a:p>
          <a:p>
            <a:pPr marL="457200" indent="-228600"/>
            <a:r>
              <a:rPr lang="en-US" dirty="0" smtClean="0">
                <a:solidFill>
                  <a:schemeClr val="tx1"/>
                </a:solidFill>
              </a:rPr>
              <a:t>Client education</a:t>
            </a:r>
            <a:endParaRPr lang="en-US" sz="2200" dirty="0" smtClean="0">
              <a:solidFill>
                <a:schemeClr val="tx1"/>
              </a:solidFill>
            </a:endParaRPr>
          </a:p>
        </p:txBody>
      </p:sp>
      <p:pic>
        <p:nvPicPr>
          <p:cNvPr id="358404" name="Picture 4" descr="Photo of a residential window."/>
          <p:cNvPicPr>
            <a:picLocks noGrp="1" noChangeAspect="1" noChangeArrowheads="1"/>
          </p:cNvPicPr>
          <p:nvPr>
            <p:ph sz="half" idx="2"/>
          </p:nvPr>
        </p:nvPicPr>
        <p:blipFill>
          <a:blip r:embed="rId3" cstate="email"/>
          <a:stretch>
            <a:fillRect/>
          </a:stretch>
        </p:blipFill>
        <p:spPr>
          <a:xfrm>
            <a:off x="4953001" y="1447800"/>
            <a:ext cx="3505200" cy="4837176"/>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
        <p:nvSpPr>
          <p:cNvPr id="6" name="Rectangle 5"/>
          <p:cNvSpPr>
            <a:spLocks noChangeArrowheads="1"/>
          </p:cNvSpPr>
          <p:nvPr/>
        </p:nvSpPr>
        <p:spPr bwMode="auto">
          <a:xfrm>
            <a:off x="5029200" y="5943600"/>
            <a:ext cx="3505200"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b="0" i="1" dirty="0" smtClean="0">
                <a:solidFill>
                  <a:schemeClr val="tx1">
                    <a:lumMod val="50000"/>
                  </a:schemeClr>
                </a:solidFill>
                <a:cs typeface="Arial" charset="0"/>
              </a:rPr>
              <a:t>Photo courtesy of the U.S. </a:t>
            </a:r>
            <a:r>
              <a:rPr lang="en-US" sz="900" b="0" i="1" dirty="0">
                <a:solidFill>
                  <a:schemeClr val="tx1">
                    <a:lumMod val="50000"/>
                  </a:schemeClr>
                </a:solidFill>
                <a:cs typeface="Arial" charset="0"/>
              </a:rPr>
              <a:t>Department of Energy</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Doors</a:t>
            </a:r>
          </a:p>
        </p:txBody>
      </p:sp>
      <p:sp>
        <p:nvSpPr>
          <p:cNvPr id="57347" name="Rectangle 3"/>
          <p:cNvSpPr>
            <a:spLocks noGrp="1" noChangeArrowheads="1"/>
          </p:cNvSpPr>
          <p:nvPr>
            <p:ph type="body" sz="half" idx="1"/>
          </p:nvPr>
        </p:nvSpPr>
        <p:spPr>
          <a:xfrm>
            <a:off x="457200" y="1676400"/>
            <a:ext cx="3733800" cy="4572000"/>
          </a:xfrm>
        </p:spPr>
        <p:txBody>
          <a:bodyPr>
            <a:noAutofit/>
          </a:bodyPr>
          <a:lstStyle/>
          <a:p>
            <a:pPr marL="457200" indent="-279400"/>
            <a:r>
              <a:rPr lang="en-US" dirty="0" smtClean="0">
                <a:solidFill>
                  <a:schemeClr val="tx1"/>
                </a:solidFill>
              </a:rPr>
              <a:t>Replacements are not often cost-effective because of their high cost and relatively low impact on energy savings.</a:t>
            </a:r>
          </a:p>
          <a:p>
            <a:pPr marL="457200" indent="-279400"/>
            <a:r>
              <a:rPr lang="en-US" dirty="0" smtClean="0">
                <a:solidFill>
                  <a:schemeClr val="tx1"/>
                </a:solidFill>
              </a:rPr>
              <a:t>Potentially significant air leakage and comfort issues due to operational problems and poor seals.</a:t>
            </a:r>
          </a:p>
        </p:txBody>
      </p:sp>
      <p:pic>
        <p:nvPicPr>
          <p:cNvPr id="57348" name="Picture 5" descr="Photo of badly worn wooden door."/>
          <p:cNvPicPr>
            <a:picLocks noGrp="1" noChangeAspect="1" noChangeArrowheads="1"/>
          </p:cNvPicPr>
          <p:nvPr>
            <p:ph sz="half" idx="2"/>
          </p:nvPr>
        </p:nvPicPr>
        <p:blipFill>
          <a:blip r:embed="rId3"/>
          <a:stretch>
            <a:fillRect/>
          </a:stretch>
        </p:blipFill>
        <p:spPr>
          <a:xfrm>
            <a:off x="4234669" y="1143000"/>
            <a:ext cx="4909331" cy="5257800"/>
          </a:xfrm>
          <a:noFill/>
        </p:spPr>
      </p:pic>
      <p:sp>
        <p:nvSpPr>
          <p:cNvPr id="57351" name="Text Box 19"/>
          <p:cNvSpPr txBox="1">
            <a:spLocks noChangeArrowheads="1"/>
          </p:cNvSpPr>
          <p:nvPr/>
        </p:nvSpPr>
        <p:spPr bwMode="auto">
          <a:xfrm>
            <a:off x="5562600" y="6096000"/>
            <a:ext cx="35814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Photos </a:t>
            </a:r>
            <a:r>
              <a:rPr lang="en-US" sz="900" b="0" i="1" dirty="0" smtClean="0">
                <a:solidFill>
                  <a:schemeClr val="bg1"/>
                </a:solidFill>
              </a:rPr>
              <a:t>courtesy of WV </a:t>
            </a:r>
            <a:r>
              <a:rPr lang="en-US" sz="900" b="0" i="1" dirty="0">
                <a:solidFill>
                  <a:schemeClr val="bg1"/>
                </a:solidFill>
              </a:rPr>
              <a:t>GEOEO</a:t>
            </a:r>
          </a:p>
        </p:txBody>
      </p:sp>
      <p:sp>
        <p:nvSpPr>
          <p:cNvPr id="8" name="Rectangular Callout 7"/>
          <p:cNvSpPr>
            <a:spLocks noChangeArrowheads="1"/>
          </p:cNvSpPr>
          <p:nvPr/>
        </p:nvSpPr>
        <p:spPr bwMode="auto">
          <a:xfrm>
            <a:off x="4800600" y="1524000"/>
            <a:ext cx="2362200" cy="762000"/>
          </a:xfrm>
          <a:prstGeom prst="wedgeRectCallout">
            <a:avLst>
              <a:gd name="adj1" fmla="val 55032"/>
              <a:gd name="adj2" fmla="val 117199"/>
            </a:avLst>
          </a:prstGeom>
          <a:solidFill>
            <a:schemeClr val="bg1"/>
          </a:solidFill>
          <a:ln w="3175">
            <a:solidFill>
              <a:srgbClr val="BFBFBF"/>
            </a:solidFill>
            <a:round/>
            <a:headEnd/>
            <a:tailEnd/>
          </a:ln>
          <a:effectLst>
            <a:outerShdw dist="38100" dir="2700000" rotWithShape="0">
              <a:srgbClr val="808080">
                <a:alpha val="42999"/>
              </a:srgbClr>
            </a:outerShdw>
          </a:effectLst>
        </p:spPr>
        <p:txBody>
          <a:bodyPr anchor="ctr"/>
          <a:lstStyle/>
          <a:p>
            <a:pPr>
              <a:spcBef>
                <a:spcPct val="50000"/>
              </a:spcBef>
              <a:defRPr/>
            </a:pPr>
            <a:r>
              <a:rPr lang="en-US" sz="2000" b="0" dirty="0">
                <a:latin typeface="Arial" pitchFamily="33" charset="0"/>
                <a:ea typeface="ＭＳ Ｐゴシック" pitchFamily="33" charset="-128"/>
              </a:rPr>
              <a:t>A good candidate for </a:t>
            </a:r>
            <a:r>
              <a:rPr lang="en-US" sz="2000" b="0" dirty="0" smtClean="0">
                <a:latin typeface="Arial" pitchFamily="33" charset="0"/>
                <a:ea typeface="ＭＳ Ｐゴシック" pitchFamily="33" charset="-128"/>
              </a:rPr>
              <a:t>replacement.</a:t>
            </a:r>
            <a:endParaRPr lang="en-US" sz="2000" b="0" dirty="0">
              <a:latin typeface="Arial" pitchFamily="33" charset="0"/>
              <a:ea typeface="ＭＳ Ｐゴシック" pitchFamily="33" charset="-128"/>
            </a:endParaRPr>
          </a:p>
        </p:txBody>
      </p:sp>
      <p:sp>
        <p:nvSpPr>
          <p:cNvPr id="9"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a:bodyPr>
          <a:lstStyle/>
          <a:p>
            <a:r>
              <a:rPr lang="en-US" dirty="0" smtClean="0"/>
              <a:t>Door Fixes</a:t>
            </a:r>
          </a:p>
        </p:txBody>
      </p:sp>
      <p:sp>
        <p:nvSpPr>
          <p:cNvPr id="58371" name="Rectangle 3"/>
          <p:cNvSpPr>
            <a:spLocks noGrp="1" noChangeArrowheads="1"/>
          </p:cNvSpPr>
          <p:nvPr>
            <p:ph type="body" sz="half" idx="1"/>
          </p:nvPr>
        </p:nvSpPr>
        <p:spPr>
          <a:xfrm>
            <a:off x="304800" y="1371600"/>
            <a:ext cx="4343400" cy="5105400"/>
          </a:xfrm>
        </p:spPr>
        <p:txBody>
          <a:bodyPr>
            <a:normAutofit fontScale="85000" lnSpcReduction="10000"/>
          </a:bodyPr>
          <a:lstStyle/>
          <a:p>
            <a:pPr marL="457200" indent="-228600">
              <a:lnSpc>
                <a:spcPct val="110000"/>
              </a:lnSpc>
            </a:pPr>
            <a:r>
              <a:rPr lang="en-US" dirty="0" smtClean="0">
                <a:solidFill>
                  <a:schemeClr val="tx1"/>
                </a:solidFill>
              </a:rPr>
              <a:t>Specify weatherstripping, door stops, door sweeps or thresholds.</a:t>
            </a:r>
          </a:p>
          <a:p>
            <a:pPr marL="457200" indent="-228600">
              <a:lnSpc>
                <a:spcPct val="110000"/>
              </a:lnSpc>
            </a:pPr>
            <a:r>
              <a:rPr lang="en-US" dirty="0" smtClean="0">
                <a:solidFill>
                  <a:schemeClr val="tx1"/>
                </a:solidFill>
              </a:rPr>
              <a:t>Specify repair or replacement of locksets, latches and hinges.</a:t>
            </a:r>
          </a:p>
          <a:p>
            <a:pPr marL="457200" indent="-228600">
              <a:lnSpc>
                <a:spcPct val="110000"/>
              </a:lnSpc>
            </a:pPr>
            <a:r>
              <a:rPr lang="en-US" dirty="0" smtClean="0">
                <a:solidFill>
                  <a:schemeClr val="tx1"/>
                </a:solidFill>
              </a:rPr>
              <a:t>Specify a replacement </a:t>
            </a:r>
            <a:br>
              <a:rPr lang="en-US" dirty="0" smtClean="0">
                <a:solidFill>
                  <a:schemeClr val="tx1"/>
                </a:solidFill>
              </a:rPr>
            </a:br>
            <a:r>
              <a:rPr lang="en-US" dirty="0" smtClean="0">
                <a:solidFill>
                  <a:schemeClr val="tx1"/>
                </a:solidFill>
              </a:rPr>
              <a:t>door only when:</a:t>
            </a:r>
          </a:p>
          <a:p>
            <a:pPr marL="863600" lvl="1" indent="-228600">
              <a:lnSpc>
                <a:spcPct val="110000"/>
              </a:lnSpc>
              <a:buFont typeface="Courier New" pitchFamily="49" charset="0"/>
              <a:buChar char="o"/>
            </a:pPr>
            <a:r>
              <a:rPr lang="en-US" dirty="0" smtClean="0">
                <a:solidFill>
                  <a:schemeClr val="tx1"/>
                </a:solidFill>
              </a:rPr>
              <a:t>Existing door creates a hazard  to health, safety, or building durability.</a:t>
            </a:r>
          </a:p>
          <a:p>
            <a:pPr marL="863600" lvl="1" indent="-228600">
              <a:lnSpc>
                <a:spcPct val="110000"/>
              </a:lnSpc>
              <a:buFont typeface="Courier New" pitchFamily="49" charset="0"/>
              <a:buChar char="o"/>
            </a:pPr>
            <a:r>
              <a:rPr lang="en-US" dirty="0" smtClean="0">
                <a:solidFill>
                  <a:schemeClr val="tx1"/>
                </a:solidFill>
              </a:rPr>
              <a:t>Existing door is damaged or weathered beyond repair and the replacement material and labor cost is less than cost of repair. </a:t>
            </a:r>
          </a:p>
        </p:txBody>
      </p:sp>
      <p:pic>
        <p:nvPicPr>
          <p:cNvPr id="58372" name="Picture 5" descr="Photo of badly worn wooden door."/>
          <p:cNvPicPr>
            <a:picLocks noGrp="1" noChangeAspect="1" noChangeArrowheads="1"/>
          </p:cNvPicPr>
          <p:nvPr>
            <p:ph sz="half" idx="2"/>
          </p:nvPr>
        </p:nvPicPr>
        <p:blipFill>
          <a:blip r:embed="rId3"/>
          <a:stretch>
            <a:fillRect/>
          </a:stretch>
        </p:blipFill>
        <p:spPr>
          <a:xfrm>
            <a:off x="4800600" y="1752600"/>
            <a:ext cx="4114800" cy="4406874"/>
          </a:xfrm>
          <a:noFill/>
        </p:spPr>
      </p:pic>
      <p:sp>
        <p:nvSpPr>
          <p:cNvPr id="58375" name="Text Box 19"/>
          <p:cNvSpPr txBox="1">
            <a:spLocks noChangeArrowheads="1"/>
          </p:cNvSpPr>
          <p:nvPr/>
        </p:nvSpPr>
        <p:spPr bwMode="auto">
          <a:xfrm>
            <a:off x="5334000" y="5867400"/>
            <a:ext cx="3581400" cy="230832"/>
          </a:xfrm>
          <a:prstGeom prst="rect">
            <a:avLst/>
          </a:prstGeom>
          <a:noFill/>
          <a:ln w="9525">
            <a:noFill/>
            <a:miter lim="800000"/>
            <a:headEnd/>
            <a:tailEnd/>
          </a:ln>
        </p:spPr>
        <p:txBody>
          <a:bodyPr>
            <a:spAutoFit/>
          </a:bodyPr>
          <a:lstStyle/>
          <a:p>
            <a:pPr algn="r">
              <a:spcBef>
                <a:spcPct val="50000"/>
              </a:spcBef>
            </a:pPr>
            <a:r>
              <a:rPr lang="en-US" sz="900" b="0" i="1" dirty="0">
                <a:solidFill>
                  <a:schemeClr val="bg1"/>
                </a:solidFill>
              </a:rPr>
              <a:t>Photos </a:t>
            </a:r>
            <a:r>
              <a:rPr lang="en-US" sz="900" b="0" i="1" dirty="0" smtClean="0">
                <a:solidFill>
                  <a:schemeClr val="bg1"/>
                </a:solidFill>
              </a:rPr>
              <a:t>courtesy of WV </a:t>
            </a:r>
            <a:r>
              <a:rPr lang="en-US" sz="900" b="0" i="1" dirty="0">
                <a:solidFill>
                  <a:schemeClr val="bg1"/>
                </a:solidFill>
              </a:rPr>
              <a:t>GEOEO</a:t>
            </a:r>
          </a:p>
        </p:txBody>
      </p:sp>
      <p:sp>
        <p:nvSpPr>
          <p:cNvPr id="8" name="Title 5"/>
          <p:cNvSpPr txBox="1">
            <a:spLocks/>
          </p:cNvSpPr>
          <p:nvPr/>
        </p:nvSpPr>
        <p:spPr bwMode="auto">
          <a:xfrm>
            <a:off x="5334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457200" y="1714500"/>
            <a:ext cx="7467600" cy="4229100"/>
          </a:xfrm>
        </p:spPr>
        <p:txBody>
          <a:bodyPr>
            <a:noAutofit/>
          </a:bodyPr>
          <a:lstStyle/>
          <a:p>
            <a:pPr marL="457200" indent="-228600"/>
            <a:r>
              <a:rPr lang="en-US" dirty="0" smtClean="0">
                <a:solidFill>
                  <a:schemeClr val="tx1"/>
                </a:solidFill>
              </a:rPr>
              <a:t>Building shells are as complex and varied as the housing stock.</a:t>
            </a:r>
          </a:p>
          <a:p>
            <a:pPr marL="457200" indent="-228600"/>
            <a:r>
              <a:rPr lang="en-US" dirty="0" smtClean="0">
                <a:solidFill>
                  <a:schemeClr val="tx1"/>
                </a:solidFill>
              </a:rPr>
              <a:t>Successful building shell retrofits require traditional as well as innovative materials and techniques to solve problems.</a:t>
            </a:r>
          </a:p>
          <a:p>
            <a:pPr marL="457200" indent="-228600"/>
            <a:r>
              <a:rPr lang="en-US" dirty="0" smtClean="0">
                <a:solidFill>
                  <a:schemeClr val="tx1"/>
                </a:solidFill>
              </a:rPr>
              <a:t>Prioritization of measures through cost-effective weatherization results in the biggest energy savings for the investment made in materials and labor.</a:t>
            </a:r>
          </a:p>
        </p:txBody>
      </p:sp>
      <p:sp>
        <p:nvSpPr>
          <p:cNvPr id="59394" name="Rectangle 2"/>
          <p:cNvSpPr>
            <a:spLocks noGrp="1" noChangeArrowheads="1"/>
          </p:cNvSpPr>
          <p:nvPr>
            <p:ph type="title"/>
          </p:nvPr>
        </p:nvSpPr>
        <p:spPr>
          <a:noFill/>
        </p:spPr>
        <p:txBody>
          <a:bodyPr/>
          <a:lstStyle/>
          <a:p>
            <a:r>
              <a:rPr lang="en-US" dirty="0" smtClean="0"/>
              <a:t>Summary</a:t>
            </a:r>
          </a:p>
        </p:txBody>
      </p:sp>
      <p:sp>
        <p:nvSpPr>
          <p:cNvPr id="6"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457200" y="1524000"/>
            <a:ext cx="3657600" cy="1828800"/>
          </a:xfrm>
        </p:spPr>
        <p:txBody>
          <a:bodyPr/>
          <a:lstStyle/>
          <a:p>
            <a:pPr marL="0" indent="0" eaLnBrk="1" hangingPunct="1">
              <a:buFontTx/>
              <a:buNone/>
            </a:pPr>
            <a:r>
              <a:rPr lang="en-US" dirty="0" smtClean="0">
                <a:solidFill>
                  <a:schemeClr val="tx1"/>
                </a:solidFill>
              </a:rPr>
              <a:t>Sometimes air sealing requires repairing damaged drywall.</a:t>
            </a:r>
          </a:p>
        </p:txBody>
      </p:sp>
      <p:sp>
        <p:nvSpPr>
          <p:cNvPr id="9218" name="Title 1"/>
          <p:cNvSpPr>
            <a:spLocks noGrp="1"/>
          </p:cNvSpPr>
          <p:nvPr>
            <p:ph type="title"/>
          </p:nvPr>
        </p:nvSpPr>
        <p:spPr/>
        <p:txBody>
          <a:bodyPr/>
          <a:lstStyle/>
          <a:p>
            <a:pPr eaLnBrk="1" hangingPunct="1"/>
            <a:r>
              <a:rPr lang="en-US" dirty="0" smtClean="0"/>
              <a:t>Drywall Repair</a:t>
            </a:r>
          </a:p>
        </p:txBody>
      </p:sp>
      <p:pic>
        <p:nvPicPr>
          <p:cNvPr id="9221" name="Picture 6" descr="Photo of repairing a wall."/>
          <p:cNvPicPr>
            <a:picLocks noChangeAspect="1"/>
          </p:cNvPicPr>
          <p:nvPr/>
        </p:nvPicPr>
        <p:blipFill>
          <a:blip r:embed="rId3"/>
          <a:srcRect/>
          <a:stretch>
            <a:fillRect/>
          </a:stretch>
        </p:blipFill>
        <p:spPr bwMode="auto">
          <a:xfrm>
            <a:off x="4343400" y="1143000"/>
            <a:ext cx="4800600" cy="5334000"/>
          </a:xfrm>
          <a:prstGeom prst="rect">
            <a:avLst/>
          </a:prstGeom>
          <a:noFill/>
          <a:ln w="9525">
            <a:noFill/>
            <a:miter lim="800000"/>
            <a:headEnd/>
            <a:tailEnd/>
          </a:ln>
        </p:spPr>
      </p:pic>
      <p:pic>
        <p:nvPicPr>
          <p:cNvPr id="106501" name="Picture 4" descr="Photo of a hole in drywall."/>
          <p:cNvPicPr>
            <a:picLocks noChangeAspect="1"/>
          </p:cNvPicPr>
          <p:nvPr/>
        </p:nvPicPr>
        <p:blipFill>
          <a:blip r:embed="rId4" cstate="email"/>
          <a:srcRect/>
          <a:stretch>
            <a:fillRect/>
          </a:stretch>
        </p:blipFill>
        <p:spPr bwMode="auto">
          <a:xfrm rot="16200000">
            <a:off x="1246576" y="3249224"/>
            <a:ext cx="2825209" cy="2879961"/>
          </a:xfrm>
          <a:prstGeom prst="wedgeEllipseCallout">
            <a:avLst>
              <a:gd name="adj1" fmla="val 1157"/>
              <a:gd name="adj2" fmla="val 71158"/>
            </a:avLst>
          </a:prstGeom>
          <a:noFill/>
          <a:ln w="50800" cap="flat" cmpd="sng" algn="ctr">
            <a:solidFill>
              <a:srgbClr val="FFFFFF"/>
            </a:solidFill>
            <a:prstDash val="solid"/>
            <a:miter lim="800000"/>
            <a:headEnd type="none" w="med" len="med"/>
            <a:tailEnd type="none" w="med" len="med"/>
          </a:ln>
          <a:effectLst>
            <a:outerShdw blurRad="114300" dist="38100" dir="12240000">
              <a:srgbClr val="000000">
                <a:alpha val="68000"/>
              </a:srgbClr>
            </a:outerShdw>
          </a:effectLst>
        </p:spPr>
      </p:pic>
      <p:sp>
        <p:nvSpPr>
          <p:cNvPr id="8"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
        <p:nvSpPr>
          <p:cNvPr id="7" name="Rectangle 6"/>
          <p:cNvSpPr>
            <a:spLocks noChangeArrowheads="1"/>
          </p:cNvSpPr>
          <p:nvPr/>
        </p:nvSpPr>
        <p:spPr bwMode="auto">
          <a:xfrm>
            <a:off x="5943600" y="6172200"/>
            <a:ext cx="3200400"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b="0" i="1" dirty="0" smtClean="0">
                <a:cs typeface="Arial" charset="0"/>
              </a:rPr>
              <a:t>Photos courtesy of the U.S. </a:t>
            </a:r>
            <a:r>
              <a:rPr lang="en-US" sz="900" b="0" i="1" dirty="0">
                <a:cs typeface="Arial" charset="0"/>
              </a:rPr>
              <a:t>Department of Energy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7"/>
          <p:cNvSpPr>
            <a:spLocks noGrp="1"/>
          </p:cNvSpPr>
          <p:nvPr>
            <p:ph type="title"/>
          </p:nvPr>
        </p:nvSpPr>
        <p:spPr/>
        <p:txBody>
          <a:bodyPr/>
          <a:lstStyle/>
          <a:p>
            <a:r>
              <a:rPr lang="en-US" dirty="0" smtClean="0"/>
              <a:t>Primary Air Infiltration Sites</a:t>
            </a:r>
          </a:p>
        </p:txBody>
      </p:sp>
      <p:sp>
        <p:nvSpPr>
          <p:cNvPr id="10244" name="Rectangle 7"/>
          <p:cNvSpPr>
            <a:spLocks/>
          </p:cNvSpPr>
          <p:nvPr/>
        </p:nvSpPr>
        <p:spPr bwMode="auto">
          <a:xfrm>
            <a:off x="457200" y="6172200"/>
            <a:ext cx="2505172" cy="138499"/>
          </a:xfrm>
          <a:prstGeom prst="rect">
            <a:avLst/>
          </a:prstGeom>
          <a:noFill/>
          <a:ln w="12700">
            <a:noFill/>
            <a:miter lim="800000"/>
            <a:headEnd/>
            <a:tailEnd/>
          </a:ln>
        </p:spPr>
        <p:txBody>
          <a:bodyPr wrap="none" lIns="0" tIns="0" rIns="40639" bIns="0">
            <a:spAutoFit/>
          </a:bodyPr>
          <a:lstStyle/>
          <a:p>
            <a:pPr marL="39688" algn="l"/>
            <a:r>
              <a:rPr lang="en-US" sz="900" b="0" i="1" dirty="0" smtClean="0">
                <a:cs typeface="Arial" charset="0"/>
                <a:sym typeface="Arial" charset="0"/>
              </a:rPr>
              <a:t>Data courtesy of California </a:t>
            </a:r>
            <a:r>
              <a:rPr lang="en-US" sz="900" b="0" i="1" dirty="0">
                <a:cs typeface="Arial" charset="0"/>
                <a:sym typeface="Arial" charset="0"/>
              </a:rPr>
              <a:t>Energy Commission</a:t>
            </a:r>
          </a:p>
        </p:txBody>
      </p:sp>
      <p:pic>
        <p:nvPicPr>
          <p:cNvPr id="10245" name="Picture 9" descr="Air Infiltration piechart."/>
          <p:cNvPicPr>
            <a:picLocks noChangeAspect="1"/>
          </p:cNvPicPr>
          <p:nvPr/>
        </p:nvPicPr>
        <p:blipFill>
          <a:blip r:embed="rId3"/>
          <a:srcRect/>
          <a:stretch>
            <a:fillRect/>
          </a:stretch>
        </p:blipFill>
        <p:spPr bwMode="auto">
          <a:xfrm>
            <a:off x="2757488" y="1828800"/>
            <a:ext cx="3733800" cy="3733800"/>
          </a:xfrm>
          <a:prstGeom prst="rect">
            <a:avLst/>
          </a:prstGeom>
          <a:noFill/>
          <a:ln w="9525">
            <a:noFill/>
            <a:miter lim="800000"/>
            <a:headEnd/>
            <a:tailEnd/>
          </a:ln>
        </p:spPr>
      </p:pic>
      <p:sp>
        <p:nvSpPr>
          <p:cNvPr id="10246" name="TextBox 10"/>
          <p:cNvSpPr txBox="1">
            <a:spLocks noChangeArrowheads="1"/>
          </p:cNvSpPr>
          <p:nvPr/>
        </p:nvSpPr>
        <p:spPr bwMode="auto">
          <a:xfrm>
            <a:off x="4662488" y="1524000"/>
            <a:ext cx="2275046" cy="369332"/>
          </a:xfrm>
          <a:prstGeom prst="rect">
            <a:avLst/>
          </a:prstGeom>
          <a:noFill/>
          <a:ln w="9525">
            <a:noFill/>
            <a:miter lim="800000"/>
            <a:headEnd/>
            <a:tailEnd/>
          </a:ln>
        </p:spPr>
        <p:txBody>
          <a:bodyPr wrap="none">
            <a:spAutoFit/>
          </a:bodyPr>
          <a:lstStyle/>
          <a:p>
            <a:pPr algn="l"/>
            <a:r>
              <a:rPr lang="en-US" sz="1800" dirty="0">
                <a:solidFill>
                  <a:srgbClr val="90268E"/>
                </a:solidFill>
              </a:rPr>
              <a:t>5% </a:t>
            </a:r>
            <a:r>
              <a:rPr lang="en-US" sz="1800" dirty="0"/>
              <a:t>Fans </a:t>
            </a:r>
            <a:r>
              <a:rPr lang="en-US" sz="1800" dirty="0" smtClean="0"/>
              <a:t>and </a:t>
            </a:r>
            <a:r>
              <a:rPr lang="en-US" sz="1800" dirty="0"/>
              <a:t>Vents</a:t>
            </a:r>
          </a:p>
        </p:txBody>
      </p:sp>
      <p:sp>
        <p:nvSpPr>
          <p:cNvPr id="10247" name="TextBox 11"/>
          <p:cNvSpPr txBox="1">
            <a:spLocks noChangeArrowheads="1"/>
          </p:cNvSpPr>
          <p:nvPr/>
        </p:nvSpPr>
        <p:spPr bwMode="auto">
          <a:xfrm>
            <a:off x="5856288" y="2057400"/>
            <a:ext cx="1721497" cy="369332"/>
          </a:xfrm>
          <a:prstGeom prst="rect">
            <a:avLst/>
          </a:prstGeom>
          <a:noFill/>
          <a:ln w="9525">
            <a:noFill/>
            <a:miter lim="800000"/>
            <a:headEnd/>
            <a:tailEnd/>
          </a:ln>
        </p:spPr>
        <p:txBody>
          <a:bodyPr wrap="none">
            <a:spAutoFit/>
          </a:bodyPr>
          <a:lstStyle/>
          <a:p>
            <a:pPr algn="l"/>
            <a:r>
              <a:rPr lang="en-US" sz="1800" dirty="0">
                <a:solidFill>
                  <a:srgbClr val="FFA805"/>
                </a:solidFill>
              </a:rPr>
              <a:t>12% </a:t>
            </a:r>
            <a:r>
              <a:rPr lang="en-US" sz="1800" dirty="0"/>
              <a:t>Windows</a:t>
            </a:r>
          </a:p>
        </p:txBody>
      </p:sp>
      <p:sp>
        <p:nvSpPr>
          <p:cNvPr id="10248" name="TextBox 12"/>
          <p:cNvSpPr txBox="1">
            <a:spLocks noChangeArrowheads="1"/>
          </p:cNvSpPr>
          <p:nvPr/>
        </p:nvSpPr>
        <p:spPr bwMode="auto">
          <a:xfrm>
            <a:off x="6445250" y="3352800"/>
            <a:ext cx="1377300" cy="369332"/>
          </a:xfrm>
          <a:prstGeom prst="rect">
            <a:avLst/>
          </a:prstGeom>
          <a:noFill/>
          <a:ln w="9525">
            <a:noFill/>
            <a:miter lim="800000"/>
            <a:headEnd/>
            <a:tailEnd/>
          </a:ln>
        </p:spPr>
        <p:txBody>
          <a:bodyPr wrap="none">
            <a:spAutoFit/>
          </a:bodyPr>
          <a:lstStyle/>
          <a:p>
            <a:pPr algn="l"/>
            <a:r>
              <a:rPr lang="en-US" sz="1800" dirty="0">
                <a:solidFill>
                  <a:srgbClr val="6FB51E"/>
                </a:solidFill>
              </a:rPr>
              <a:t>13% </a:t>
            </a:r>
            <a:r>
              <a:rPr lang="en-US" sz="1800" dirty="0"/>
              <a:t>Doors</a:t>
            </a:r>
          </a:p>
        </p:txBody>
      </p:sp>
      <p:sp>
        <p:nvSpPr>
          <p:cNvPr id="10249" name="TextBox 13"/>
          <p:cNvSpPr txBox="1">
            <a:spLocks noChangeArrowheads="1"/>
          </p:cNvSpPr>
          <p:nvPr/>
        </p:nvSpPr>
        <p:spPr bwMode="auto">
          <a:xfrm>
            <a:off x="5791200" y="4876800"/>
            <a:ext cx="2095445" cy="646331"/>
          </a:xfrm>
          <a:prstGeom prst="rect">
            <a:avLst/>
          </a:prstGeom>
          <a:noFill/>
          <a:ln w="9525">
            <a:noFill/>
            <a:miter lim="800000"/>
            <a:headEnd/>
            <a:tailEnd/>
          </a:ln>
        </p:spPr>
        <p:txBody>
          <a:bodyPr wrap="none">
            <a:spAutoFit/>
          </a:bodyPr>
          <a:lstStyle/>
          <a:p>
            <a:pPr algn="l"/>
            <a:r>
              <a:rPr lang="en-US" sz="1800" dirty="0">
                <a:solidFill>
                  <a:srgbClr val="060759"/>
                </a:solidFill>
              </a:rPr>
              <a:t>15% </a:t>
            </a:r>
            <a:r>
              <a:rPr lang="en-US" sz="1800" dirty="0"/>
              <a:t>Plumbing </a:t>
            </a:r>
            <a:br>
              <a:rPr lang="en-US" sz="1800" dirty="0"/>
            </a:br>
            <a:r>
              <a:rPr lang="en-US" sz="1800" dirty="0"/>
              <a:t>        Penetrations</a:t>
            </a:r>
          </a:p>
        </p:txBody>
      </p:sp>
      <p:sp>
        <p:nvSpPr>
          <p:cNvPr id="10250" name="TextBox 14"/>
          <p:cNvSpPr txBox="1">
            <a:spLocks noChangeArrowheads="1"/>
          </p:cNvSpPr>
          <p:nvPr/>
        </p:nvSpPr>
        <p:spPr bwMode="auto">
          <a:xfrm>
            <a:off x="2756376" y="5410200"/>
            <a:ext cx="1723549" cy="369332"/>
          </a:xfrm>
          <a:prstGeom prst="rect">
            <a:avLst/>
          </a:prstGeom>
          <a:noFill/>
          <a:ln w="9525">
            <a:noFill/>
            <a:miter lim="800000"/>
            <a:headEnd/>
            <a:tailEnd/>
          </a:ln>
        </p:spPr>
        <p:txBody>
          <a:bodyPr wrap="none">
            <a:spAutoFit/>
          </a:bodyPr>
          <a:lstStyle/>
          <a:p>
            <a:pPr algn="r"/>
            <a:r>
              <a:rPr lang="en-US" sz="1800" dirty="0"/>
              <a:t>Fireplace </a:t>
            </a:r>
            <a:r>
              <a:rPr lang="en-US" sz="1800" dirty="0">
                <a:solidFill>
                  <a:srgbClr val="FF6244"/>
                </a:solidFill>
              </a:rPr>
              <a:t>16%</a:t>
            </a:r>
          </a:p>
        </p:txBody>
      </p:sp>
      <p:sp>
        <p:nvSpPr>
          <p:cNvPr id="10251" name="TextBox 15"/>
          <p:cNvSpPr txBox="1">
            <a:spLocks noChangeArrowheads="1"/>
          </p:cNvSpPr>
          <p:nvPr/>
        </p:nvSpPr>
        <p:spPr bwMode="auto">
          <a:xfrm>
            <a:off x="1013698" y="4800600"/>
            <a:ext cx="2339102" cy="369332"/>
          </a:xfrm>
          <a:prstGeom prst="rect">
            <a:avLst/>
          </a:prstGeom>
          <a:noFill/>
          <a:ln w="9525">
            <a:noFill/>
            <a:miter lim="800000"/>
            <a:headEnd/>
            <a:tailEnd/>
          </a:ln>
        </p:spPr>
        <p:txBody>
          <a:bodyPr wrap="none">
            <a:spAutoFit/>
          </a:bodyPr>
          <a:lstStyle/>
          <a:p>
            <a:pPr algn="r"/>
            <a:r>
              <a:rPr lang="en-US" sz="1800" dirty="0"/>
              <a:t> Electric Outlets </a:t>
            </a:r>
            <a:r>
              <a:rPr lang="en-US" sz="1800" dirty="0">
                <a:solidFill>
                  <a:srgbClr val="6A6A6A"/>
                </a:solidFill>
              </a:rPr>
              <a:t>2%</a:t>
            </a:r>
          </a:p>
        </p:txBody>
      </p:sp>
      <p:sp>
        <p:nvSpPr>
          <p:cNvPr id="10252" name="TextBox 16"/>
          <p:cNvSpPr txBox="1">
            <a:spLocks noChangeArrowheads="1"/>
          </p:cNvSpPr>
          <p:nvPr/>
        </p:nvSpPr>
        <p:spPr bwMode="auto">
          <a:xfrm>
            <a:off x="838200" y="2401888"/>
            <a:ext cx="2274982" cy="646331"/>
          </a:xfrm>
          <a:prstGeom prst="rect">
            <a:avLst/>
          </a:prstGeom>
          <a:noFill/>
          <a:ln w="9525">
            <a:noFill/>
            <a:miter lim="800000"/>
            <a:headEnd/>
            <a:tailEnd/>
          </a:ln>
        </p:spPr>
        <p:txBody>
          <a:bodyPr wrap="none">
            <a:spAutoFit/>
          </a:bodyPr>
          <a:lstStyle/>
          <a:p>
            <a:pPr algn="l"/>
            <a:r>
              <a:rPr lang="en-US" sz="1800" dirty="0"/>
              <a:t> Floors, Walls,  </a:t>
            </a:r>
            <a:br>
              <a:rPr lang="en-US" sz="1800" dirty="0"/>
            </a:br>
            <a:r>
              <a:rPr lang="en-US" sz="1800" dirty="0"/>
              <a:t>  and Ceilings  </a:t>
            </a:r>
            <a:r>
              <a:rPr lang="en-US" sz="1800" dirty="0">
                <a:solidFill>
                  <a:srgbClr val="005BAB"/>
                </a:solidFill>
              </a:rPr>
              <a:t>36%</a:t>
            </a:r>
          </a:p>
        </p:txBody>
      </p:sp>
      <p:sp>
        <p:nvSpPr>
          <p:cNvPr id="14"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9" name="Picture Placeholder 7" descr="Photo of exposed ductwork."/>
          <p:cNvPicPr>
            <a:picLocks noGrp="1" noChangeAspect="1"/>
          </p:cNvPicPr>
          <p:nvPr>
            <p:ph sz="half" idx="1"/>
          </p:nvPr>
        </p:nvPicPr>
        <p:blipFill>
          <a:blip r:embed="rId3" cstate="email"/>
          <a:srcRect/>
          <a:stretch>
            <a:fillRect/>
          </a:stretch>
        </p:blipFill>
        <p:spPr>
          <a:xfrm>
            <a:off x="5715000" y="1180442"/>
            <a:ext cx="3429000" cy="2629558"/>
          </a:xfrm>
          <a:solidFill>
            <a:srgbClr val="FFFFFF">
              <a:shade val="85000"/>
            </a:srgbClr>
          </a:solidFill>
          <a:ln w="88900" cap="sq"/>
          <a:scene3d>
            <a:camera prst="orthographicFront"/>
            <a:lightRig rig="twoPt" dir="t">
              <a:rot lat="0" lon="0" rev="7200000"/>
            </a:lightRig>
          </a:scene3d>
          <a:sp3d>
            <a:bevelT w="25400" h="19050"/>
            <a:contourClr>
              <a:srgbClr val="FFFFFF"/>
            </a:contourClr>
          </a:sp3d>
        </p:spPr>
      </p:pic>
      <p:pic>
        <p:nvPicPr>
          <p:cNvPr id="77832" name="Picture 2" descr="Photo of exposed ductwork with sealant applied."/>
          <p:cNvPicPr>
            <a:picLocks noGrp="1" noChangeAspect="1" noChangeArrowheads="1"/>
          </p:cNvPicPr>
          <p:nvPr>
            <p:ph sz="half" idx="2"/>
          </p:nvPr>
        </p:nvPicPr>
        <p:blipFill>
          <a:blip r:embed="rId4" cstate="email"/>
          <a:stretch>
            <a:fillRect/>
          </a:stretch>
        </p:blipFill>
        <p:spPr>
          <a:xfrm>
            <a:off x="5181600" y="2695575"/>
            <a:ext cx="3429000" cy="2667000"/>
          </a:xfrm>
          <a:solidFill>
            <a:srgbClr val="FFFFFF">
              <a:shade val="85000"/>
            </a:srgbClr>
          </a:solidFill>
          <a:ln w="88900" cap="sq"/>
          <a:scene3d>
            <a:camera prst="orthographicFront"/>
            <a:lightRig rig="twoPt" dir="t">
              <a:rot lat="0" lon="0" rev="7200000"/>
            </a:lightRig>
          </a:scene3d>
          <a:sp3d>
            <a:bevelT w="25400" h="19050"/>
            <a:contourClr>
              <a:srgbClr val="FFFFFF"/>
            </a:contourClr>
          </a:sp3d>
        </p:spPr>
      </p:pic>
      <p:sp>
        <p:nvSpPr>
          <p:cNvPr id="11266" name="Rectangle 9"/>
          <p:cNvSpPr>
            <a:spLocks noGrp="1" noChangeArrowheads="1"/>
          </p:cNvSpPr>
          <p:nvPr>
            <p:ph type="title"/>
          </p:nvPr>
        </p:nvSpPr>
        <p:spPr>
          <a:noFill/>
        </p:spPr>
        <p:txBody>
          <a:bodyPr/>
          <a:lstStyle/>
          <a:p>
            <a:r>
              <a:rPr lang="en-US" dirty="0" smtClean="0"/>
              <a:t>Duct Specifications</a:t>
            </a:r>
          </a:p>
        </p:txBody>
      </p:sp>
      <p:sp>
        <p:nvSpPr>
          <p:cNvPr id="11269" name="Rectangle 11"/>
          <p:cNvSpPr>
            <a:spLocks noChangeArrowheads="1"/>
          </p:cNvSpPr>
          <p:nvPr/>
        </p:nvSpPr>
        <p:spPr bwMode="auto">
          <a:xfrm>
            <a:off x="457200" y="1657350"/>
            <a:ext cx="4038600" cy="3752850"/>
          </a:xfrm>
          <a:prstGeom prst="rect">
            <a:avLst/>
          </a:prstGeom>
          <a:noFill/>
          <a:ln w="9525">
            <a:noFill/>
            <a:miter lim="800000"/>
            <a:headEnd/>
            <a:tailEnd/>
          </a:ln>
        </p:spPr>
        <p:txBody>
          <a:bodyPr lIns="0" tIns="0" rIns="0" bIns="0"/>
          <a:lstStyle/>
          <a:p>
            <a:pPr marL="342900" indent="-342900" algn="l" eaLnBrk="0" hangingPunct="0">
              <a:lnSpc>
                <a:spcPct val="80000"/>
              </a:lnSpc>
              <a:spcBef>
                <a:spcPts val="1200"/>
              </a:spcBef>
              <a:buClr>
                <a:srgbClr val="8DC63F"/>
              </a:buClr>
              <a:buFontTx/>
              <a:buChar char="•"/>
            </a:pPr>
            <a:endParaRPr lang="en-US" sz="2000" b="0" dirty="0">
              <a:solidFill>
                <a:schemeClr val="folHlink"/>
              </a:solidFill>
            </a:endParaRPr>
          </a:p>
        </p:txBody>
      </p:sp>
      <p:sp>
        <p:nvSpPr>
          <p:cNvPr id="11270" name="Rectangle 12"/>
          <p:cNvSpPr>
            <a:spLocks noChangeArrowheads="1"/>
          </p:cNvSpPr>
          <p:nvPr/>
        </p:nvSpPr>
        <p:spPr bwMode="auto">
          <a:xfrm>
            <a:off x="457200" y="1524000"/>
            <a:ext cx="4648200" cy="3505200"/>
          </a:xfrm>
          <a:prstGeom prst="rect">
            <a:avLst/>
          </a:prstGeom>
          <a:noFill/>
          <a:ln w="9525">
            <a:noFill/>
            <a:miter lim="800000"/>
            <a:headEnd/>
            <a:tailEnd/>
          </a:ln>
        </p:spPr>
        <p:txBody>
          <a:bodyPr lIns="0" tIns="0" rIns="0" bIns="0"/>
          <a:lstStyle/>
          <a:p>
            <a:pPr marL="457200" indent="-228600" algn="l" eaLnBrk="0" hangingPunct="0">
              <a:spcBef>
                <a:spcPts val="600"/>
              </a:spcBef>
              <a:spcAft>
                <a:spcPts val="600"/>
              </a:spcAft>
              <a:buFontTx/>
              <a:buChar char="•"/>
            </a:pPr>
            <a:r>
              <a:rPr lang="en-US" sz="2200" b="0" dirty="0"/>
              <a:t>Specify duct sealing where ducts </a:t>
            </a:r>
            <a:br>
              <a:rPr lang="en-US" sz="2200" b="0" dirty="0"/>
            </a:br>
            <a:r>
              <a:rPr lang="en-US" sz="2200" b="0" dirty="0"/>
              <a:t>are located in unconditioned spaces.</a:t>
            </a:r>
          </a:p>
          <a:p>
            <a:pPr marL="457200" indent="-228600" algn="l" eaLnBrk="0" hangingPunct="0">
              <a:spcBef>
                <a:spcPts val="600"/>
              </a:spcBef>
              <a:spcAft>
                <a:spcPts val="600"/>
              </a:spcAft>
              <a:buFontTx/>
              <a:buChar char="•"/>
            </a:pPr>
            <a:r>
              <a:rPr lang="en-US" sz="2200" b="0" dirty="0"/>
              <a:t>Ducts in unconditioned spaces </a:t>
            </a:r>
            <a:br>
              <a:rPr lang="en-US" sz="2200" b="0" dirty="0"/>
            </a:br>
            <a:r>
              <a:rPr lang="en-US" sz="2200" b="0" dirty="0"/>
              <a:t>should be insulated to recommended levels.</a:t>
            </a:r>
          </a:p>
          <a:p>
            <a:pPr marL="457200" indent="-228600" algn="l" eaLnBrk="0" hangingPunct="0">
              <a:spcBef>
                <a:spcPts val="600"/>
              </a:spcBef>
              <a:spcAft>
                <a:spcPts val="600"/>
              </a:spcAft>
              <a:buFontTx/>
              <a:buChar char="•"/>
            </a:pPr>
            <a:r>
              <a:rPr lang="en-US" sz="2200" b="0" dirty="0"/>
              <a:t>Seal all returns in spaces where atmospheric fossil fuel appliances </a:t>
            </a:r>
            <a:br>
              <a:rPr lang="en-US" sz="2200" b="0" dirty="0"/>
            </a:br>
            <a:r>
              <a:rPr lang="en-US" sz="2200" b="0" dirty="0"/>
              <a:t>are located. </a:t>
            </a:r>
          </a:p>
        </p:txBody>
      </p:sp>
      <p:sp>
        <p:nvSpPr>
          <p:cNvPr id="9" name="Rectangular Callout 8"/>
          <p:cNvSpPr>
            <a:spLocks noChangeArrowheads="1"/>
          </p:cNvSpPr>
          <p:nvPr/>
        </p:nvSpPr>
        <p:spPr bwMode="auto">
          <a:xfrm>
            <a:off x="990600" y="5029200"/>
            <a:ext cx="4495800" cy="1143000"/>
          </a:xfrm>
          <a:prstGeom prst="wedgeRectCallout">
            <a:avLst>
              <a:gd name="adj1" fmla="val 63042"/>
              <a:gd name="adj2" fmla="val -59597"/>
            </a:avLst>
          </a:prstGeom>
          <a:gradFill rotWithShape="1">
            <a:gsLst>
              <a:gs pos="0">
                <a:srgbClr val="FFFFFF">
                  <a:alpha val="84000"/>
                </a:srgbClr>
              </a:gs>
              <a:gs pos="64000">
                <a:srgbClr val="FFFFFF">
                  <a:alpha val="84000"/>
                </a:srgbClr>
              </a:gs>
              <a:gs pos="100000">
                <a:srgbClr val="FFFFFF">
                  <a:alpha val="84000"/>
                </a:srgbClr>
              </a:gs>
            </a:gsLst>
            <a:lin ang="5400000" scaled="1"/>
          </a:gradFill>
          <a:ln w="3175">
            <a:solidFill>
              <a:srgbClr val="BFBFBF"/>
            </a:solidFill>
            <a:miter lim="800000"/>
            <a:headEnd/>
            <a:tailEnd/>
          </a:ln>
          <a:effectLst>
            <a:outerShdw dist="20000" dir="5400000" rotWithShape="0">
              <a:srgbClr val="808080">
                <a:alpha val="37999"/>
              </a:srgbClr>
            </a:outerShdw>
          </a:effectLst>
        </p:spPr>
        <p:txBody>
          <a:bodyPr lIns="182880"/>
          <a:lstStyle/>
          <a:p>
            <a:pPr algn="l">
              <a:defRPr/>
            </a:pPr>
            <a:r>
              <a:rPr lang="en-US" sz="2000" b="0" dirty="0">
                <a:solidFill>
                  <a:srgbClr val="333333"/>
                </a:solidFill>
              </a:rPr>
              <a:t>It is often necessary to remove duct insulation to properly seal ducts. </a:t>
            </a:r>
            <a:br>
              <a:rPr lang="en-US" sz="2000" b="0" dirty="0">
                <a:solidFill>
                  <a:srgbClr val="333333"/>
                </a:solidFill>
              </a:rPr>
            </a:br>
            <a:r>
              <a:rPr lang="en-US" sz="2000" b="0" dirty="0">
                <a:solidFill>
                  <a:srgbClr val="333333"/>
                </a:solidFill>
              </a:rPr>
              <a:t>Seal with mastic, then re-insulate.</a:t>
            </a:r>
          </a:p>
        </p:txBody>
      </p:sp>
      <p:sp>
        <p:nvSpPr>
          <p:cNvPr id="10" name="Title 5"/>
          <p:cNvSpPr txBox="1">
            <a:spLocks/>
          </p:cNvSpPr>
          <p:nvPr/>
        </p:nvSpPr>
        <p:spPr bwMode="auto">
          <a:xfrm>
            <a:off x="584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
        <p:nvSpPr>
          <p:cNvPr id="11" name="Rectangle 10"/>
          <p:cNvSpPr>
            <a:spLocks noChangeArrowheads="1"/>
          </p:cNvSpPr>
          <p:nvPr/>
        </p:nvSpPr>
        <p:spPr bwMode="auto">
          <a:xfrm>
            <a:off x="5638800" y="5179368"/>
            <a:ext cx="3048000" cy="230832"/>
          </a:xfrm>
          <a:prstGeom prst="rect">
            <a:avLst/>
          </a:prstGeom>
          <a:noFill/>
          <a:ln w="9525">
            <a:noFill/>
            <a:miter lim="800000"/>
            <a:headEnd/>
            <a:tailEnd/>
          </a:ln>
        </p:spPr>
        <p:txBody>
          <a:bodyPr>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solidFill>
                  <a:schemeClr val="bg1"/>
                </a:solidFill>
                <a:cs typeface="Arial" charset="0"/>
              </a:rPr>
              <a:t>Photos courtesy of the U.S. </a:t>
            </a:r>
            <a:r>
              <a:rPr lang="en-US" sz="900" i="1" dirty="0">
                <a:solidFill>
                  <a:schemeClr val="bg1"/>
                </a:solidFill>
                <a:cs typeface="Arial" charset="0"/>
              </a:rPr>
              <a:t>Department of Energy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457200" y="0"/>
            <a:ext cx="6324600" cy="838200"/>
          </a:xfrm>
          <a:prstGeom prst="rect">
            <a:avLst/>
          </a:prstGeom>
          <a:noFill/>
          <a:ln w="9525">
            <a:noFill/>
            <a:miter lim="800000"/>
            <a:headEnd/>
            <a:tailEnd/>
          </a:ln>
        </p:spPr>
        <p:txBody>
          <a:bodyPr lIns="0" tIns="0" rIns="0" bIns="0" anchor="ctr"/>
          <a:lstStyle/>
          <a:p>
            <a:pPr algn="l" eaLnBrk="0" hangingPunct="0"/>
            <a:r>
              <a:rPr lang="en-US" sz="2600" b="0" spc="100" dirty="0">
                <a:solidFill>
                  <a:schemeClr val="bg1"/>
                </a:solidFill>
              </a:rPr>
              <a:t>Attic Specifications</a:t>
            </a:r>
          </a:p>
        </p:txBody>
      </p:sp>
      <p:sp>
        <p:nvSpPr>
          <p:cNvPr id="12291" name="Rectangle 3"/>
          <p:cNvSpPr>
            <a:spLocks noGrp="1" noChangeArrowheads="1"/>
          </p:cNvSpPr>
          <p:nvPr>
            <p:ph type="body" sz="half" idx="1"/>
          </p:nvPr>
        </p:nvSpPr>
        <p:spPr>
          <a:xfrm>
            <a:off x="0" y="1600200"/>
            <a:ext cx="9144000" cy="609600"/>
          </a:xfrm>
        </p:spPr>
        <p:txBody>
          <a:bodyPr/>
          <a:lstStyle/>
          <a:p>
            <a:pPr algn="ctr">
              <a:buFontTx/>
              <a:buNone/>
            </a:pPr>
            <a:r>
              <a:rPr lang="en-US" sz="2600" dirty="0" smtClean="0">
                <a:solidFill>
                  <a:srgbClr val="000066"/>
                </a:solidFill>
              </a:rPr>
              <a:t>Seal all bypasses</a:t>
            </a:r>
          </a:p>
          <a:p>
            <a:pPr algn="ctr">
              <a:buFontTx/>
              <a:buNone/>
            </a:pPr>
            <a:endParaRPr lang="en-US" sz="2400" dirty="0" smtClean="0"/>
          </a:p>
        </p:txBody>
      </p:sp>
      <p:pic>
        <p:nvPicPr>
          <p:cNvPr id="113668" name="Picture 4" descr="Photo of air leakage location."/>
          <p:cNvPicPr>
            <a:picLocks noGrp="1" noChangeAspect="1" noChangeArrowheads="1"/>
          </p:cNvPicPr>
          <p:nvPr>
            <p:ph sz="quarter" idx="2"/>
          </p:nvPr>
        </p:nvPicPr>
        <p:blipFill>
          <a:blip r:embed="rId3" cstate="email"/>
          <a:stretch>
            <a:fillRect/>
          </a:stretch>
        </p:blipFill>
        <p:spPr>
          <a:xfrm>
            <a:off x="4924242" y="2395728"/>
            <a:ext cx="3762558" cy="3090672"/>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3669" name="Picture 5" descr="Photo of air leakage location."/>
          <p:cNvPicPr>
            <a:picLocks noGrp="1" noChangeAspect="1" noChangeArrowheads="1"/>
          </p:cNvPicPr>
          <p:nvPr>
            <p:ph sz="quarter" idx="3"/>
          </p:nvPr>
        </p:nvPicPr>
        <p:blipFill>
          <a:blip r:embed="rId4" cstate="email"/>
          <a:srcRect/>
          <a:stretch>
            <a:fillRect/>
          </a:stretch>
        </p:blipFill>
        <p:spPr>
          <a:xfrm>
            <a:off x="457200" y="2400300"/>
            <a:ext cx="4114800" cy="3086100"/>
          </a:xfr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5"/>
          <p:cNvSpPr txBox="1">
            <a:spLocks/>
          </p:cNvSpPr>
          <p:nvPr/>
        </p:nvSpPr>
        <p:spPr bwMode="auto">
          <a:xfrm>
            <a:off x="457200" y="895350"/>
            <a:ext cx="6324600" cy="228600"/>
          </a:xfrm>
          <a:prstGeom prst="rect">
            <a:avLst/>
          </a:prstGeom>
          <a:noFill/>
          <a:ln w="9525">
            <a:noFill/>
            <a:miter lim="800000"/>
            <a:headEnd/>
            <a:tailEnd/>
          </a:ln>
        </p:spPr>
        <p:txBody>
          <a:bodyPr lIns="0" tIns="0" rIns="0" bIns="0" anchor="ctr"/>
          <a:lstStyle/>
          <a:p>
            <a:pPr algn="l" eaLnBrk="0" hangingPunct="0"/>
            <a:r>
              <a:rPr lang="en-US" sz="1200" b="0" cap="all" dirty="0" smtClean="0">
                <a:solidFill>
                  <a:schemeClr val="bg1"/>
                </a:solidFill>
              </a:rPr>
              <a:t>Building Shell Retrofit Strategies</a:t>
            </a:r>
            <a:endParaRPr lang="en-US" sz="1200" b="0" cap="all" dirty="0">
              <a:solidFill>
                <a:schemeClr val="bg1"/>
              </a:solidFill>
            </a:endParaRPr>
          </a:p>
        </p:txBody>
      </p:sp>
      <p:sp>
        <p:nvSpPr>
          <p:cNvPr id="7" name="Rectangle 6"/>
          <p:cNvSpPr>
            <a:spLocks noChangeArrowheads="1"/>
          </p:cNvSpPr>
          <p:nvPr/>
        </p:nvSpPr>
        <p:spPr bwMode="auto">
          <a:xfrm>
            <a:off x="5029200" y="5105400"/>
            <a:ext cx="3505200" cy="230832"/>
          </a:xfrm>
          <a:prstGeom prst="rect">
            <a:avLst/>
          </a:prstGeom>
          <a:noFill/>
          <a:ln w="9525">
            <a:noFill/>
            <a:miter lim="800000"/>
            <a:headEnd/>
            <a:tailEnd/>
          </a:ln>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r"/>
            <a:r>
              <a:rPr lang="en-US" sz="900" i="1" dirty="0" smtClean="0">
                <a:cs typeface="Arial" charset="0"/>
              </a:rPr>
              <a:t>Photos courtesy of the U.S. </a:t>
            </a:r>
            <a:r>
              <a:rPr lang="en-US" sz="900" b="0" i="1" dirty="0">
                <a:cs typeface="Arial" charset="0"/>
              </a:rPr>
              <a:t>Department</a:t>
            </a:r>
            <a:r>
              <a:rPr lang="en-US" sz="900" i="1" dirty="0">
                <a:cs typeface="Arial" charset="0"/>
              </a:rPr>
              <a:t> of Energy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ere_Wx_MobileHomes_template_blu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Installer Fundamentals</Template>
  <TotalTime>5904</TotalTime>
  <Words>6980</Words>
  <Application>Microsoft Office PowerPoint</Application>
  <PresentationFormat>On-screen Show (4:3)</PresentationFormat>
  <Paragraphs>680</Paragraphs>
  <Slides>55</Slides>
  <Notes>55</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eere_Wx_MobileHomes_template_blue</vt:lpstr>
      <vt:lpstr>Building Shell  Retrofit Strategies</vt:lpstr>
      <vt:lpstr>Learning Objectives</vt:lpstr>
      <vt:lpstr>Sample Single-Family Home Priority List</vt:lpstr>
      <vt:lpstr>General Air Leakage </vt:lpstr>
      <vt:lpstr>Air Sealing Strategies</vt:lpstr>
      <vt:lpstr>Drywall Repair</vt:lpstr>
      <vt:lpstr>Primary Air Infiltration Sites</vt:lpstr>
      <vt:lpstr>Duct Specifications</vt:lpstr>
      <vt:lpstr>PowerPoint Presentation</vt:lpstr>
      <vt:lpstr>PowerPoint Presentation</vt:lpstr>
      <vt:lpstr>PowerPoint Presentation</vt:lpstr>
      <vt:lpstr>Cost-Effective Insulation Levels</vt:lpstr>
      <vt:lpstr>Not Enough Insulation</vt:lpstr>
      <vt:lpstr>Too Much Insulation</vt:lpstr>
      <vt:lpstr>PowerPoint Presentation</vt:lpstr>
      <vt:lpstr>Walk-Up Attics</vt:lpstr>
      <vt:lpstr>Walk-Up Attics</vt:lpstr>
      <vt:lpstr>Walk-Up Attics</vt:lpstr>
      <vt:lpstr>PowerPoint Presentation</vt:lpstr>
      <vt:lpstr>Cape Cod Attic</vt:lpstr>
      <vt:lpstr>Define the Air Barrier</vt:lpstr>
      <vt:lpstr>Cape Attic</vt:lpstr>
      <vt:lpstr>Cape Attic</vt:lpstr>
      <vt:lpstr>PowerPoint Presentation</vt:lpstr>
      <vt:lpstr>PowerPoint Presentation</vt:lpstr>
      <vt:lpstr>PowerPoint Presentation</vt:lpstr>
      <vt:lpstr>Sidewalls</vt:lpstr>
      <vt:lpstr>PowerPoint Presentation</vt:lpstr>
      <vt:lpstr>PowerPoint Presentation</vt:lpstr>
      <vt:lpstr>PowerPoint Presentation</vt:lpstr>
      <vt:lpstr>PowerPoint Presentation</vt:lpstr>
      <vt:lpstr>Tuck-Under Garage Ceiling</vt:lpstr>
      <vt:lpstr>PowerPoint Presentation</vt:lpstr>
      <vt:lpstr>Interior Air Leakage Sites</vt:lpstr>
      <vt:lpstr>Interior Air Leakage Sites</vt:lpstr>
      <vt:lpstr>Recessed Light Fixtures</vt:lpstr>
      <vt:lpstr>Recessed Light Fixtures</vt:lpstr>
      <vt:lpstr>PowerPoint Presentation</vt:lpstr>
      <vt:lpstr>Interior Air Sealing Locations</vt:lpstr>
      <vt:lpstr>PowerPoint Presentation</vt:lpstr>
      <vt:lpstr>Conditioned or Unconditioned?</vt:lpstr>
      <vt:lpstr>Basement Diagnostics</vt:lpstr>
      <vt:lpstr>Basement Retrofit Options - Unconditioned</vt:lpstr>
      <vt:lpstr>Basement Retrofit Options - Conditioned</vt:lpstr>
      <vt:lpstr>Heat Loss by Soil Depth</vt:lpstr>
      <vt:lpstr>PowerPoint Presentation</vt:lpstr>
      <vt:lpstr>Unconditioned Crawl Space Retrofit</vt:lpstr>
      <vt:lpstr>Conditioned Crawl Space Retrofit</vt:lpstr>
      <vt:lpstr>PowerPoint Presentation</vt:lpstr>
      <vt:lpstr>Window Treatments</vt:lpstr>
      <vt:lpstr>Guidelines for Window Replacement</vt:lpstr>
      <vt:lpstr>Other Allowable Window Treatments</vt:lpstr>
      <vt:lpstr>Doors</vt:lpstr>
      <vt:lpstr>Door Fixes</vt:lpstr>
      <vt:lpstr>Summary</vt:lpstr>
    </vt:vector>
  </TitlesOfParts>
  <Company>Susquehanna Dimensions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shell retrofit strategies</dc:title>
  <dc:creator>Bill Van der Meer</dc:creator>
  <cp:lastModifiedBy>Alice Gaston</cp:lastModifiedBy>
  <cp:revision>317</cp:revision>
  <cp:lastPrinted>2013-01-10T18:34:38Z</cp:lastPrinted>
  <dcterms:created xsi:type="dcterms:W3CDTF">2010-01-20T15:34:45Z</dcterms:created>
  <dcterms:modified xsi:type="dcterms:W3CDTF">2013-02-25T20:26:03Z</dcterms:modified>
</cp:coreProperties>
</file>