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79"/>
  </p:notesMasterIdLst>
  <p:handoutMasterIdLst>
    <p:handoutMasterId r:id="rId80"/>
  </p:handoutMasterIdLst>
  <p:sldIdLst>
    <p:sldId id="358" r:id="rId2"/>
    <p:sldId id="258" r:id="rId3"/>
    <p:sldId id="282" r:id="rId4"/>
    <p:sldId id="262" r:id="rId5"/>
    <p:sldId id="354" r:id="rId6"/>
    <p:sldId id="264" r:id="rId7"/>
    <p:sldId id="266" r:id="rId8"/>
    <p:sldId id="269" r:id="rId9"/>
    <p:sldId id="268" r:id="rId10"/>
    <p:sldId id="260" r:id="rId11"/>
    <p:sldId id="355" r:id="rId12"/>
    <p:sldId id="275" r:id="rId13"/>
    <p:sldId id="276" r:id="rId14"/>
    <p:sldId id="273" r:id="rId15"/>
    <p:sldId id="274" r:id="rId16"/>
    <p:sldId id="272" r:id="rId17"/>
    <p:sldId id="277" r:id="rId18"/>
    <p:sldId id="278" r:id="rId19"/>
    <p:sldId id="284" r:id="rId20"/>
    <p:sldId id="285" r:id="rId21"/>
    <p:sldId id="289" r:id="rId22"/>
    <p:sldId id="283" r:id="rId23"/>
    <p:sldId id="298" r:id="rId24"/>
    <p:sldId id="356" r:id="rId25"/>
    <p:sldId id="296" r:id="rId26"/>
    <p:sldId id="295" r:id="rId27"/>
    <p:sldId id="297" r:id="rId28"/>
    <p:sldId id="263" r:id="rId29"/>
    <p:sldId id="294" r:id="rId30"/>
    <p:sldId id="357" r:id="rId31"/>
    <p:sldId id="308" r:id="rId32"/>
    <p:sldId id="351" r:id="rId33"/>
    <p:sldId id="314" r:id="rId34"/>
    <p:sldId id="309" r:id="rId35"/>
    <p:sldId id="286" r:id="rId36"/>
    <p:sldId id="287" r:id="rId37"/>
    <p:sldId id="301" r:id="rId38"/>
    <p:sldId id="302" r:id="rId39"/>
    <p:sldId id="344" r:id="rId40"/>
    <p:sldId id="303" r:id="rId41"/>
    <p:sldId id="343" r:id="rId42"/>
    <p:sldId id="315" r:id="rId43"/>
    <p:sldId id="359" r:id="rId44"/>
    <p:sldId id="339" r:id="rId45"/>
    <p:sldId id="340" r:id="rId46"/>
    <p:sldId id="312" r:id="rId47"/>
    <p:sldId id="317" r:id="rId48"/>
    <p:sldId id="320"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49" r:id="rId67"/>
    <p:sldId id="350" r:id="rId68"/>
    <p:sldId id="319" r:id="rId69"/>
    <p:sldId id="306" r:id="rId70"/>
    <p:sldId id="342" r:id="rId71"/>
    <p:sldId id="310" r:id="rId72"/>
    <p:sldId id="341" r:id="rId73"/>
    <p:sldId id="307" r:id="rId74"/>
    <p:sldId id="346" r:id="rId75"/>
    <p:sldId id="345" r:id="rId76"/>
    <p:sldId id="347" r:id="rId77"/>
    <p:sldId id="352" r:id="rId78"/>
  </p:sldIdLst>
  <p:sldSz cx="9144000" cy="6858000" type="screen4x3"/>
  <p:notesSz cx="7019925" cy="9305925"/>
  <p:defaultTextStyle>
    <a:defPPr>
      <a:defRPr lang="en-US"/>
    </a:defPPr>
    <a:lvl1pPr algn="l" rtl="0" fontAlgn="base">
      <a:spcBef>
        <a:spcPct val="0"/>
      </a:spcBef>
      <a:spcAft>
        <a:spcPct val="0"/>
      </a:spcAft>
      <a:defRPr sz="2800" b="1"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sz="2800" b="1"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sz="2800" b="1"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sz="2800" b="1"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sz="2800" b="1" kern="1200">
        <a:solidFill>
          <a:schemeClr val="tx1"/>
        </a:solidFill>
        <a:latin typeface="Arial" pitchFamily="34" charset="0"/>
        <a:ea typeface="ＭＳ Ｐゴシック" charset="-128"/>
        <a:cs typeface="+mn-cs"/>
      </a:defRPr>
    </a:lvl5pPr>
    <a:lvl6pPr marL="2286000" algn="l" defTabSz="914400" rtl="0" eaLnBrk="1" latinLnBrk="0" hangingPunct="1">
      <a:defRPr sz="2800" b="1" kern="1200">
        <a:solidFill>
          <a:schemeClr val="tx1"/>
        </a:solidFill>
        <a:latin typeface="Arial" pitchFamily="34" charset="0"/>
        <a:ea typeface="ＭＳ Ｐゴシック" charset="-128"/>
        <a:cs typeface="+mn-cs"/>
      </a:defRPr>
    </a:lvl6pPr>
    <a:lvl7pPr marL="2743200" algn="l" defTabSz="914400" rtl="0" eaLnBrk="1" latinLnBrk="0" hangingPunct="1">
      <a:defRPr sz="2800" b="1" kern="1200">
        <a:solidFill>
          <a:schemeClr val="tx1"/>
        </a:solidFill>
        <a:latin typeface="Arial" pitchFamily="34" charset="0"/>
        <a:ea typeface="ＭＳ Ｐゴシック" charset="-128"/>
        <a:cs typeface="+mn-cs"/>
      </a:defRPr>
    </a:lvl7pPr>
    <a:lvl8pPr marL="3200400" algn="l" defTabSz="914400" rtl="0" eaLnBrk="1" latinLnBrk="0" hangingPunct="1">
      <a:defRPr sz="2800" b="1" kern="1200">
        <a:solidFill>
          <a:schemeClr val="tx1"/>
        </a:solidFill>
        <a:latin typeface="Arial" pitchFamily="34" charset="0"/>
        <a:ea typeface="ＭＳ Ｐゴシック" charset="-128"/>
        <a:cs typeface="+mn-cs"/>
      </a:defRPr>
    </a:lvl8pPr>
    <a:lvl9pPr marL="3657600" algn="l" defTabSz="914400" rtl="0" eaLnBrk="1" latinLnBrk="0" hangingPunct="1">
      <a:defRPr sz="2800" b="1" kern="1200">
        <a:solidFill>
          <a:schemeClr val="tx1"/>
        </a:solidFill>
        <a:latin typeface="Arial" pitchFamily="34"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 initials="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3333"/>
    <a:srgbClr val="79CA2D"/>
    <a:srgbClr val="0A006A"/>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371" autoAdjust="0"/>
  </p:normalViewPr>
  <p:slideViewPr>
    <p:cSldViewPr>
      <p:cViewPr>
        <p:scale>
          <a:sx n="60" d="100"/>
          <a:sy n="60" d="100"/>
        </p:scale>
        <p:origin x="-1656" y="-12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00"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273" cy="464681"/>
          </a:xfrm>
          <a:prstGeom prst="rect">
            <a:avLst/>
          </a:prstGeom>
        </p:spPr>
        <p:txBody>
          <a:bodyPr vert="horz" lIns="88240" tIns="44120" rIns="88240" bIns="44120" rtlCol="0"/>
          <a:lstStyle>
            <a:lvl1pPr algn="l">
              <a:defRPr sz="1200"/>
            </a:lvl1pPr>
          </a:lstStyle>
          <a:p>
            <a:endParaRPr lang="en-US" dirty="0"/>
          </a:p>
        </p:txBody>
      </p:sp>
      <p:sp>
        <p:nvSpPr>
          <p:cNvPr id="3" name="Date Placeholder 2"/>
          <p:cNvSpPr>
            <a:spLocks noGrp="1"/>
          </p:cNvSpPr>
          <p:nvPr>
            <p:ph type="dt" sz="quarter" idx="1"/>
          </p:nvPr>
        </p:nvSpPr>
        <p:spPr>
          <a:xfrm>
            <a:off x="3976129" y="0"/>
            <a:ext cx="3042273" cy="464681"/>
          </a:xfrm>
          <a:prstGeom prst="rect">
            <a:avLst/>
          </a:prstGeom>
        </p:spPr>
        <p:txBody>
          <a:bodyPr vert="horz" lIns="88240" tIns="44120" rIns="88240" bIns="44120" rtlCol="0"/>
          <a:lstStyle>
            <a:lvl1pPr algn="r">
              <a:defRPr sz="1200"/>
            </a:lvl1pPr>
          </a:lstStyle>
          <a:p>
            <a:fld id="{9162D8A4-E164-4AF5-B34B-BB8672583362}" type="datetimeFigureOut">
              <a:rPr lang="en-US" smtClean="0"/>
              <a:t>2/25/2013</a:t>
            </a:fld>
            <a:endParaRPr lang="en-US" dirty="0"/>
          </a:p>
        </p:txBody>
      </p:sp>
      <p:sp>
        <p:nvSpPr>
          <p:cNvPr id="4" name="Footer Placeholder 3"/>
          <p:cNvSpPr>
            <a:spLocks noGrp="1"/>
          </p:cNvSpPr>
          <p:nvPr>
            <p:ph type="ftr" sz="quarter" idx="2"/>
          </p:nvPr>
        </p:nvSpPr>
        <p:spPr>
          <a:xfrm>
            <a:off x="0" y="8839706"/>
            <a:ext cx="3042273" cy="464681"/>
          </a:xfrm>
          <a:prstGeom prst="rect">
            <a:avLst/>
          </a:prstGeom>
        </p:spPr>
        <p:txBody>
          <a:bodyPr vert="horz" lIns="88240" tIns="44120" rIns="88240" bIns="441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129" y="8839706"/>
            <a:ext cx="3042273" cy="464681"/>
          </a:xfrm>
          <a:prstGeom prst="rect">
            <a:avLst/>
          </a:prstGeom>
        </p:spPr>
        <p:txBody>
          <a:bodyPr vert="horz" lIns="88240" tIns="44120" rIns="88240" bIns="44120" rtlCol="0" anchor="b"/>
          <a:lstStyle>
            <a:lvl1pPr algn="r">
              <a:defRPr sz="1200"/>
            </a:lvl1pPr>
          </a:lstStyle>
          <a:p>
            <a:fld id="{00D9406F-07F9-4F2B-8F69-F202B4F5CB13}" type="slidenum">
              <a:rPr lang="en-US" smtClean="0"/>
              <a:t>‹#›</a:t>
            </a:fld>
            <a:endParaRPr lang="en-US" dirty="0"/>
          </a:p>
        </p:txBody>
      </p:sp>
    </p:spTree>
    <p:extLst>
      <p:ext uri="{BB962C8B-B14F-4D97-AF65-F5344CB8AC3E}">
        <p14:creationId xmlns:p14="http://schemas.microsoft.com/office/powerpoint/2010/main" val="2642919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8"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78" tIns="46639" rIns="93278" bIns="4663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 name="Footer Placeholder 5"/>
          <p:cNvSpPr txBox="1">
            <a:spLocks/>
          </p:cNvSpPr>
          <p:nvPr/>
        </p:nvSpPr>
        <p:spPr bwMode="auto">
          <a:xfrm>
            <a:off x="0" y="8839014"/>
            <a:ext cx="3041968" cy="465296"/>
          </a:xfrm>
          <a:prstGeom prst="rect">
            <a:avLst/>
          </a:prstGeom>
          <a:noFill/>
          <a:ln w="9525">
            <a:noFill/>
            <a:miter lim="800000"/>
            <a:headEnd/>
            <a:tailEnd/>
          </a:ln>
        </p:spPr>
        <p:txBody>
          <a:bodyPr lIns="93278" tIns="46639" rIns="93278" bIns="46639" anchor="b"/>
          <a:lstStyle/>
          <a:p>
            <a:r>
              <a:rPr lang="en-US" sz="1200" b="0" dirty="0" smtClean="0">
                <a:latin typeface="Times New Roman" charset="0"/>
                <a:cs typeface="Times New Roman" charset="0"/>
              </a:rPr>
              <a:t>December 2012</a:t>
            </a:r>
            <a:endParaRPr lang="en-US" sz="1200" b="0" dirty="0">
              <a:latin typeface="Times New Roman" charset="0"/>
              <a:cs typeface="Times New Roman" charset="0"/>
            </a:endParaRPr>
          </a:p>
        </p:txBody>
      </p:sp>
      <p:sp>
        <p:nvSpPr>
          <p:cNvPr id="9" name="Rectangle 7"/>
          <p:cNvSpPr txBox="1">
            <a:spLocks noChangeArrowheads="1"/>
          </p:cNvSpPr>
          <p:nvPr/>
        </p:nvSpPr>
        <p:spPr bwMode="auto">
          <a:xfrm>
            <a:off x="3910358" y="8828996"/>
            <a:ext cx="3109567" cy="476929"/>
          </a:xfrm>
          <a:prstGeom prst="rect">
            <a:avLst/>
          </a:prstGeom>
          <a:noFill/>
          <a:ln>
            <a:miter lim="800000"/>
            <a:headEnd/>
            <a:tailEnd/>
          </a:ln>
        </p:spPr>
        <p:txBody>
          <a:bodyPr lIns="93278" tIns="46639" rIns="93278" bIns="46639" anchor="b"/>
          <a:lstStyle/>
          <a:p>
            <a:pPr marL="0" marR="0" lvl="0" indent="0" algn="r" defTabSz="932781" rtl="0" eaLnBrk="1" fontAlgn="base" latinLnBrk="0" hangingPunct="1">
              <a:lnSpc>
                <a:spcPct val="100000"/>
              </a:lnSpc>
              <a:spcBef>
                <a:spcPct val="0"/>
              </a:spcBef>
              <a:spcAft>
                <a:spcPct val="0"/>
              </a:spcAft>
              <a:buClrTx/>
              <a:buSzTx/>
              <a:buFontTx/>
              <a:buNone/>
              <a:tabLst/>
              <a:defRPr/>
            </a:pPr>
            <a:fld id="{88C15D24-6C52-45BE-B7C7-F5D1E2DB5BD5}" type="slidenum">
              <a:rPr kumimoji="0" lang="en-US" sz="1200" b="0" i="0" u="none" strike="noStrike" kern="1200" cap="none" spc="0" normalizeH="0" baseline="0" noProof="0" smtClean="0">
                <a:ln>
                  <a:noFill/>
                </a:ln>
                <a:solidFill>
                  <a:schemeClr val="tx1"/>
                </a:solidFill>
                <a:effectLst/>
                <a:uLnTx/>
                <a:uFillTx/>
                <a:latin typeface="Times New Roman" pitchFamily="18" charset="0"/>
                <a:ea typeface="ＭＳ Ｐゴシック" charset="-128"/>
                <a:cs typeface="Times New Roman" pitchFamily="18" charset="0"/>
              </a:rPr>
              <a:pPr marL="0" marR="0" lvl="0" indent="0" algn="r" defTabSz="932781"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ＭＳ Ｐゴシック" charset="-128"/>
              <a:cs typeface="Times New Roman" pitchFamily="18" charset="0"/>
            </a:endParaRPr>
          </a:p>
        </p:txBody>
      </p:sp>
    </p:spTree>
    <p:extLst>
      <p:ext uri="{BB962C8B-B14F-4D97-AF65-F5344CB8AC3E}">
        <p14:creationId xmlns:p14="http://schemas.microsoft.com/office/powerpoint/2010/main" val="3750243316"/>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ts val="600"/>
      </a:spcAft>
      <a:defRPr sz="1200" kern="1200">
        <a:solidFill>
          <a:schemeClr val="tx1"/>
        </a:solidFill>
        <a:latin typeface="Times New Roman" pitchFamily="18" charset="0"/>
        <a:ea typeface="ＭＳ Ｐゴシック" pitchFamily="28" charset="-128"/>
        <a:cs typeface="Times New Roman" pitchFamily="18" charset="0"/>
      </a:defRPr>
    </a:lvl1pPr>
    <a:lvl2pPr marL="457200" algn="l" rtl="0" eaLnBrk="0" fontAlgn="base" hangingPunct="0">
      <a:spcBef>
        <a:spcPts val="600"/>
      </a:spcBef>
      <a:spcAft>
        <a:spcPts val="600"/>
      </a:spcAft>
      <a:defRPr sz="1200" kern="1200">
        <a:solidFill>
          <a:schemeClr val="tx1"/>
        </a:solidFill>
        <a:latin typeface="Times New Roman" pitchFamily="18" charset="0"/>
        <a:ea typeface="ＭＳ Ｐゴシック" pitchFamily="28" charset="-128"/>
        <a:cs typeface="Times New Roman" pitchFamily="18" charset="0"/>
      </a:defRPr>
    </a:lvl2pPr>
    <a:lvl3pPr marL="914400" algn="l" rtl="0" eaLnBrk="0" fontAlgn="base" hangingPunct="0">
      <a:spcBef>
        <a:spcPts val="600"/>
      </a:spcBef>
      <a:spcAft>
        <a:spcPts val="600"/>
      </a:spcAft>
      <a:defRPr sz="1200" kern="1200">
        <a:solidFill>
          <a:schemeClr val="tx1"/>
        </a:solidFill>
        <a:latin typeface="Times New Roman" pitchFamily="18" charset="0"/>
        <a:ea typeface="ＭＳ Ｐゴシック" pitchFamily="28" charset="-128"/>
        <a:cs typeface="Times New Roman" pitchFamily="18" charset="0"/>
      </a:defRPr>
    </a:lvl3pPr>
    <a:lvl4pPr marL="1371600" algn="l" rtl="0" eaLnBrk="0" fontAlgn="base" hangingPunct="0">
      <a:spcBef>
        <a:spcPts val="600"/>
      </a:spcBef>
      <a:spcAft>
        <a:spcPts val="600"/>
      </a:spcAft>
      <a:defRPr sz="1200" kern="1200">
        <a:solidFill>
          <a:schemeClr val="tx1"/>
        </a:solidFill>
        <a:latin typeface="Times New Roman" pitchFamily="18" charset="0"/>
        <a:ea typeface="ＭＳ Ｐゴシック" pitchFamily="28" charset="-128"/>
        <a:cs typeface="Times New Roman" pitchFamily="18" charset="0"/>
      </a:defRPr>
    </a:lvl4pPr>
    <a:lvl5pPr marL="1828800" algn="l" rtl="0" eaLnBrk="0" fontAlgn="base" hangingPunct="0">
      <a:spcBef>
        <a:spcPts val="600"/>
      </a:spcBef>
      <a:spcAft>
        <a:spcPts val="600"/>
      </a:spcAft>
      <a:defRPr sz="1200" kern="1200">
        <a:solidFill>
          <a:schemeClr val="tx1"/>
        </a:solidFill>
        <a:latin typeface="Times New Roman" pitchFamily="18" charset="0"/>
        <a:ea typeface="ＭＳ Ｐゴシック" pitchFamily="28" charset="-128"/>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a:xfrm>
            <a:off x="701993" y="4420314"/>
            <a:ext cx="5615940" cy="4652963"/>
          </a:xfrm>
        </p:spPr>
        <p:txBody>
          <a:bodyPr>
            <a:normAutofit fontScale="92500" lnSpcReduction="10000"/>
          </a:bodyPr>
          <a:lstStyle/>
          <a:p>
            <a:pPr>
              <a:spcBef>
                <a:spcPts val="306"/>
              </a:spcBef>
              <a:spcAft>
                <a:spcPts val="306"/>
              </a:spcAft>
            </a:pPr>
            <a:r>
              <a:rPr lang="en-US" dirty="0" smtClean="0">
                <a:latin typeface="Times New Roman"/>
              </a:rPr>
              <a:t>Pre-HUD Code (before 1976)</a:t>
            </a:r>
          </a:p>
          <a:p>
            <a:pPr marL="441198" indent="-220599">
              <a:spcBef>
                <a:spcPts val="0"/>
              </a:spcBef>
              <a:spcAft>
                <a:spcPts val="0"/>
              </a:spcAft>
              <a:buFont typeface="Symbol" pitchFamily="18" charset="2"/>
              <a:buChar char="·"/>
            </a:pPr>
            <a:r>
              <a:rPr lang="en-US" dirty="0" smtClean="0">
                <a:latin typeface="Times New Roman"/>
              </a:rPr>
              <a:t>Little or no insulation (less than R-6)</a:t>
            </a:r>
          </a:p>
          <a:p>
            <a:pPr marL="441198" indent="-220599">
              <a:spcBef>
                <a:spcPts val="0"/>
              </a:spcBef>
              <a:spcAft>
                <a:spcPts val="0"/>
              </a:spcAft>
              <a:buFont typeface="Symbol" pitchFamily="18" charset="2"/>
              <a:buChar char="·"/>
            </a:pPr>
            <a:r>
              <a:rPr lang="en-US" dirty="0" smtClean="0">
                <a:latin typeface="Times New Roman"/>
              </a:rPr>
              <a:t>2 x 2 or 2 x 3 stud walls</a:t>
            </a:r>
          </a:p>
          <a:p>
            <a:pPr marL="441198" indent="-220599">
              <a:spcBef>
                <a:spcPts val="0"/>
              </a:spcBef>
              <a:spcAft>
                <a:spcPts val="0"/>
              </a:spcAft>
              <a:buFont typeface="Symbol" pitchFamily="18" charset="2"/>
              <a:buChar char="·"/>
            </a:pPr>
            <a:r>
              <a:rPr lang="en-US" dirty="0" smtClean="0">
                <a:latin typeface="Times New Roman"/>
              </a:rPr>
              <a:t>Jalousie windows</a:t>
            </a:r>
          </a:p>
          <a:p>
            <a:pPr>
              <a:lnSpc>
                <a:spcPct val="110000"/>
              </a:lnSpc>
            </a:pPr>
            <a:r>
              <a:rPr lang="en-US" dirty="0" smtClean="0">
                <a:latin typeface="Times New Roman"/>
              </a:rPr>
              <a:t>HUD Code and upgrades (post-1976)</a:t>
            </a:r>
          </a:p>
          <a:p>
            <a:pPr marL="441198" indent="-220599">
              <a:spcBef>
                <a:spcPts val="0"/>
              </a:spcBef>
              <a:spcAft>
                <a:spcPts val="0"/>
              </a:spcAft>
              <a:buFont typeface="Symbol" pitchFamily="18" charset="2"/>
              <a:buChar char="·"/>
            </a:pPr>
            <a:r>
              <a:rPr lang="en-US" dirty="0" smtClean="0">
                <a:latin typeface="Times New Roman"/>
              </a:rPr>
              <a:t>Set insulation standards per climate zones</a:t>
            </a:r>
          </a:p>
          <a:p>
            <a:pPr marL="441198" indent="-220599">
              <a:spcBef>
                <a:spcPts val="0"/>
              </a:spcBef>
              <a:spcAft>
                <a:spcPts val="0"/>
              </a:spcAft>
              <a:buFont typeface="Symbol" pitchFamily="18" charset="2"/>
              <a:buChar char="·"/>
            </a:pPr>
            <a:r>
              <a:rPr lang="en-US" dirty="0" smtClean="0">
                <a:latin typeface="Times New Roman"/>
              </a:rPr>
              <a:t>2 x 4 exterior walls and single-hung slider windows</a:t>
            </a:r>
          </a:p>
          <a:p>
            <a:pPr marL="441198" indent="-220599">
              <a:spcBef>
                <a:spcPts val="0"/>
              </a:spcBef>
              <a:spcAft>
                <a:spcPts val="0"/>
              </a:spcAft>
              <a:buFont typeface="Symbol" pitchFamily="18" charset="2"/>
              <a:buChar char="·"/>
            </a:pPr>
            <a:r>
              <a:rPr lang="en-US" dirty="0" smtClean="0">
                <a:latin typeface="Times New Roman"/>
              </a:rPr>
              <a:t>Bathroom and kitchen exhaust fans</a:t>
            </a:r>
          </a:p>
          <a:p>
            <a:pPr marL="441198" indent="-220599">
              <a:spcBef>
                <a:spcPts val="0"/>
              </a:spcBef>
              <a:spcAft>
                <a:spcPts val="0"/>
              </a:spcAft>
              <a:buFont typeface="Symbol" pitchFamily="18" charset="2"/>
              <a:buChar char="·"/>
            </a:pPr>
            <a:r>
              <a:rPr lang="en-US" dirty="0" smtClean="0">
                <a:latin typeface="Times New Roman"/>
              </a:rPr>
              <a:t>Vapor barriers in ceiling</a:t>
            </a:r>
          </a:p>
          <a:p>
            <a:pPr marL="441198" indent="-220599">
              <a:spcBef>
                <a:spcPts val="0"/>
              </a:spcBef>
              <a:spcAft>
                <a:spcPts val="0"/>
              </a:spcAft>
              <a:buFont typeface="Symbol" pitchFamily="18" charset="2"/>
              <a:buChar char="·"/>
            </a:pPr>
            <a:r>
              <a:rPr lang="en-US" dirty="0" smtClean="0">
                <a:latin typeface="Times New Roman"/>
              </a:rPr>
              <a:t>R-8 or better insulation levels</a:t>
            </a:r>
            <a:endParaRPr lang="en-US" b="1" dirty="0" smtClean="0">
              <a:latin typeface="Times New Roman"/>
            </a:endParaRPr>
          </a:p>
          <a:p>
            <a:pPr>
              <a:lnSpc>
                <a:spcPct val="110000"/>
              </a:lnSpc>
            </a:pPr>
            <a:r>
              <a:rPr lang="en-US" i="1" dirty="0" smtClean="0">
                <a:solidFill>
                  <a:schemeClr val="tx1">
                    <a:lumMod val="50000"/>
                    <a:lumOff val="50000"/>
                  </a:schemeClr>
                </a:solidFill>
                <a:latin typeface="Times New Roman"/>
              </a:rPr>
              <a:t>Ask how these insulation levels compare to insulation levels for code-compliant site-built homes (Reference local IRC codes).</a:t>
            </a:r>
            <a:endParaRPr lang="en-US" b="1" i="1" dirty="0" smtClean="0">
              <a:solidFill>
                <a:schemeClr val="tx1">
                  <a:lumMod val="50000"/>
                  <a:lumOff val="50000"/>
                </a:schemeClr>
              </a:solidFill>
              <a:latin typeface="Times New Roman"/>
            </a:endParaRPr>
          </a:p>
          <a:p>
            <a:pPr marL="441198" indent="-220599">
              <a:spcBef>
                <a:spcPts val="0"/>
              </a:spcBef>
              <a:spcAft>
                <a:spcPts val="0"/>
              </a:spcAft>
              <a:buFont typeface="Symbol" pitchFamily="18" charset="2"/>
              <a:buChar char="·"/>
            </a:pPr>
            <a:r>
              <a:rPr lang="en-US" dirty="0" smtClean="0">
                <a:latin typeface="Times New Roman"/>
              </a:rPr>
              <a:t>Recognizing when a mobile home was built should drive its retrofit strategies. </a:t>
            </a:r>
          </a:p>
          <a:p>
            <a:pPr marL="441198" indent="-220599">
              <a:spcBef>
                <a:spcPts val="0"/>
              </a:spcBef>
              <a:spcAft>
                <a:spcPts val="0"/>
              </a:spcAft>
              <a:buFont typeface="Symbol" pitchFamily="18" charset="2"/>
              <a:buChar char="·"/>
            </a:pPr>
            <a:r>
              <a:rPr lang="en-US" dirty="0" smtClean="0">
                <a:latin typeface="Times New Roman"/>
              </a:rPr>
              <a:t>Mobile homes built before 1976 were some of the worst in terms of an overall lack of energy efficiency. They were constructed in factories all over the nation and there were very few standards. </a:t>
            </a:r>
          </a:p>
          <a:p>
            <a:pPr marL="441198" indent="-220599">
              <a:spcBef>
                <a:spcPts val="0"/>
              </a:spcBef>
              <a:spcAft>
                <a:spcPts val="0"/>
              </a:spcAft>
              <a:buFont typeface="Symbol" pitchFamily="18" charset="2"/>
              <a:buChar char="·"/>
            </a:pPr>
            <a:r>
              <a:rPr lang="en-US" dirty="0" smtClean="0">
                <a:latin typeface="Times New Roman"/>
              </a:rPr>
              <a:t>A home built for a hot climate might find its way to the state of Maine and be unable to withstand the snow load, much less contain the proper insulation. </a:t>
            </a:r>
          </a:p>
          <a:p>
            <a:pPr marL="441198" indent="-220599">
              <a:spcBef>
                <a:spcPts val="0"/>
              </a:spcBef>
              <a:spcAft>
                <a:spcPts val="0"/>
              </a:spcAft>
              <a:buFont typeface="Symbol" pitchFamily="18" charset="2"/>
              <a:buChar char="·"/>
            </a:pPr>
            <a:r>
              <a:rPr lang="en-US" dirty="0" smtClean="0">
                <a:latin typeface="Times New Roman"/>
              </a:rPr>
              <a:t>In 1976, Congress passed the Manufactured Housing Safety and Construction Act, which established a federally enforced performance-based code. </a:t>
            </a:r>
          </a:p>
          <a:p>
            <a:pPr marL="441198" indent="-220599">
              <a:spcBef>
                <a:spcPts val="0"/>
              </a:spcBef>
              <a:spcAft>
                <a:spcPts val="0"/>
              </a:spcAft>
              <a:buFont typeface="Symbol" pitchFamily="18" charset="2"/>
              <a:buChar char="·"/>
            </a:pPr>
            <a:r>
              <a:rPr lang="en-US" dirty="0" smtClean="0">
                <a:latin typeface="Times New Roman"/>
              </a:rPr>
              <a:t>The </a:t>
            </a:r>
            <a:r>
              <a:rPr lang="en-US" b="1" i="1" dirty="0" smtClean="0">
                <a:latin typeface="Times New Roman"/>
              </a:rPr>
              <a:t>U.S. Department of Housing and Urban Development (HUD</a:t>
            </a:r>
            <a:r>
              <a:rPr lang="en-US" dirty="0" smtClean="0">
                <a:latin typeface="Times New Roman"/>
              </a:rPr>
              <a:t>) was charged with rulemaking and enforcement of the HUD Code. </a:t>
            </a:r>
          </a:p>
          <a:p>
            <a:pPr>
              <a:lnSpc>
                <a:spcPct val="110000"/>
              </a:lnSpc>
            </a:pPr>
            <a:r>
              <a:rPr lang="en-US" dirty="0" smtClean="0">
                <a:latin typeface="Times New Roman"/>
              </a:rPr>
              <a:t>Although HUD Code insulation standards were higher (with R-8 minimums throughout) it is generally cost-effective under WAP to install additional insulation in post-HUD code mobile home bellies, walls, and roof cavities where clearances allow. </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marL="441198" indent="-220599">
              <a:spcBef>
                <a:spcPts val="0"/>
              </a:spcBef>
              <a:spcAft>
                <a:spcPts val="0"/>
              </a:spcAft>
              <a:buFont typeface="Symbol" pitchFamily="18" charset="2"/>
              <a:buChar char="·"/>
            </a:pPr>
            <a:r>
              <a:rPr lang="en-US" dirty="0" smtClean="0">
                <a:latin typeface="Times New Roman"/>
              </a:rPr>
              <a:t>This table shows a priority list developed by a state and approved by DOE based on the </a:t>
            </a:r>
            <a:r>
              <a:rPr lang="en-US" b="1" i="1" dirty="0" smtClean="0">
                <a:latin typeface="Times New Roman"/>
              </a:rPr>
              <a:t>Mobile Home Energy Audit software (MHEA)</a:t>
            </a:r>
            <a:r>
              <a:rPr lang="en-US" dirty="0" smtClean="0">
                <a:latin typeface="Times New Roman"/>
              </a:rPr>
              <a:t> developed at </a:t>
            </a:r>
            <a:r>
              <a:rPr lang="en-US" b="1" i="1" dirty="0" smtClean="0">
                <a:latin typeface="Times New Roman"/>
              </a:rPr>
              <a:t>Oak Ridge National Laboratory (ORNL). </a:t>
            </a:r>
          </a:p>
          <a:p>
            <a:pPr marL="441198" indent="-220599">
              <a:spcBef>
                <a:spcPts val="0"/>
              </a:spcBef>
              <a:spcAft>
                <a:spcPts val="0"/>
              </a:spcAft>
              <a:buFont typeface="Symbol" pitchFamily="18" charset="2"/>
              <a:buChar char="·"/>
            </a:pPr>
            <a:r>
              <a:rPr lang="en-US" dirty="0" smtClean="0">
                <a:latin typeface="Times New Roman"/>
              </a:rPr>
              <a:t>By modeling various mobile home configurations and inputting fuel cost, climate data, material costs, and labor costs, DOE determined that shell measures such as duct sealing, air sealing, and insulation are cost-effective retrofits. </a:t>
            </a:r>
          </a:p>
          <a:p>
            <a:pPr marL="441198" indent="-220599">
              <a:spcBef>
                <a:spcPts val="0"/>
              </a:spcBef>
              <a:spcAft>
                <a:spcPts val="0"/>
              </a:spcAft>
              <a:buFont typeface="Symbol" pitchFamily="18" charset="2"/>
              <a:buChar char="·"/>
            </a:pPr>
            <a:r>
              <a:rPr lang="en-US" dirty="0" smtClean="0">
                <a:latin typeface="Times New Roman"/>
              </a:rPr>
              <a:t>Measures must have a </a:t>
            </a:r>
            <a:r>
              <a:rPr lang="en-US" b="1" i="1" dirty="0" smtClean="0">
                <a:latin typeface="Times New Roman"/>
              </a:rPr>
              <a:t>savings-to-investment ratio (SIR) </a:t>
            </a:r>
            <a:r>
              <a:rPr lang="en-US" dirty="0" smtClean="0">
                <a:latin typeface="Times New Roman"/>
              </a:rPr>
              <a:t>of 1 or greater. </a:t>
            </a:r>
          </a:p>
          <a:p>
            <a:pPr marL="441198" indent="-220599">
              <a:spcBef>
                <a:spcPts val="0"/>
              </a:spcBef>
              <a:spcAft>
                <a:spcPts val="0"/>
              </a:spcAft>
              <a:buFont typeface="Symbol" pitchFamily="18" charset="2"/>
              <a:buChar char="·"/>
            </a:pPr>
            <a:r>
              <a:rPr lang="en-US" dirty="0" smtClean="0">
                <a:latin typeface="Times New Roman"/>
              </a:rPr>
              <a:t>While windows and doors generally do not have favorable SIRs, replacements are allowable as infiltration measures if the existing windows and doors are beyond repair. </a:t>
            </a:r>
          </a:p>
          <a:p>
            <a:pPr marL="441198" indent="-220599">
              <a:spcBef>
                <a:spcPts val="0"/>
              </a:spcBef>
              <a:spcAft>
                <a:spcPts val="0"/>
              </a:spcAft>
              <a:buFont typeface="Symbol" pitchFamily="18" charset="2"/>
              <a:buChar char="·"/>
            </a:pPr>
            <a:r>
              <a:rPr lang="en-US" dirty="0" smtClean="0">
                <a:latin typeface="Times New Roman"/>
              </a:rPr>
              <a:t>The interaction of mechanical, base load, and building shell measures are considered in the evaluation. </a:t>
            </a:r>
            <a:r>
              <a:rPr lang="en-US" b="1" i="1" dirty="0" smtClean="0">
                <a:latin typeface="Times New Roman"/>
              </a:rPr>
              <a:t>Base load </a:t>
            </a:r>
            <a:r>
              <a:rPr lang="en-US" dirty="0" smtClean="0">
                <a:latin typeface="Times New Roman"/>
              </a:rPr>
              <a:t>use is defined as year-round energy consumption not related to space conditioning. Refrigeration, lighting, and domestic water heating are examples of base load use.</a:t>
            </a:r>
          </a:p>
          <a:p>
            <a:pPr marL="441198" indent="-220599">
              <a:spcBef>
                <a:spcPts val="0"/>
              </a:spcBef>
              <a:spcAft>
                <a:spcPts val="0"/>
              </a:spcAft>
              <a:buFont typeface="Symbol" pitchFamily="18" charset="2"/>
              <a:buChar char="·"/>
            </a:pPr>
            <a:r>
              <a:rPr lang="en-US" dirty="0" smtClean="0">
                <a:latin typeface="Times New Roman"/>
              </a:rPr>
              <a:t>The MHEA software calculates interactions automatically.</a:t>
            </a:r>
          </a:p>
          <a:p>
            <a:pPr eaLnBrk="1" hangingPunct="1"/>
            <a:endParaRPr lang="en-US" dirty="0"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Performance-based duct treatments are challenging but very important. They include the following:</a:t>
            </a:r>
          </a:p>
          <a:p>
            <a:pPr lvl="1" indent="-228600">
              <a:spcBef>
                <a:spcPts val="0"/>
              </a:spcBef>
              <a:spcAft>
                <a:spcPts val="0"/>
              </a:spcAft>
              <a:buFont typeface="Symbol" pitchFamily="18" charset="2"/>
              <a:buChar char="·"/>
              <a:tabLst>
                <a:tab pos="228600" algn="l"/>
              </a:tabLst>
            </a:pPr>
            <a:r>
              <a:rPr lang="en-US" dirty="0" smtClean="0">
                <a:latin typeface="Times New Roman"/>
              </a:rPr>
              <a:t>Visual and diagnostic assessment</a:t>
            </a:r>
          </a:p>
          <a:p>
            <a:pPr marL="457200" indent="-228600">
              <a:spcBef>
                <a:spcPts val="0"/>
              </a:spcBef>
              <a:spcAft>
                <a:spcPts val="0"/>
              </a:spcAft>
              <a:buFont typeface="Symbol" pitchFamily="18" charset="2"/>
              <a:buChar char="·"/>
              <a:tabLst>
                <a:tab pos="228600" algn="l"/>
              </a:tabLst>
            </a:pPr>
            <a:r>
              <a:rPr lang="en-US" dirty="0" smtClean="0">
                <a:latin typeface="Times New Roman"/>
              </a:rPr>
              <a:t>Sealing and repair</a:t>
            </a:r>
          </a:p>
          <a:p>
            <a:pPr marL="457200" indent="-228600">
              <a:spcBef>
                <a:spcPts val="0"/>
              </a:spcBef>
              <a:spcAft>
                <a:spcPts val="0"/>
              </a:spcAft>
              <a:buFont typeface="Symbol" pitchFamily="18" charset="2"/>
              <a:buChar char="·"/>
              <a:tabLst>
                <a:tab pos="228600" algn="l"/>
              </a:tabLst>
            </a:pPr>
            <a:r>
              <a:rPr lang="en-US" dirty="0" smtClean="0">
                <a:latin typeface="Times New Roman"/>
              </a:rPr>
              <a:t>Converting belly return system</a:t>
            </a:r>
          </a:p>
          <a:p>
            <a:pPr marL="457200" indent="-228600">
              <a:spcBef>
                <a:spcPts val="0"/>
              </a:spcBef>
              <a:spcAft>
                <a:spcPts val="0"/>
              </a:spcAft>
              <a:buFont typeface="Symbol" pitchFamily="18" charset="2"/>
              <a:buChar char="·"/>
              <a:tabLst>
                <a:tab pos="228600" algn="l"/>
              </a:tabLst>
            </a:pPr>
            <a:r>
              <a:rPr lang="en-US" dirty="0" smtClean="0">
                <a:latin typeface="Times New Roman"/>
              </a:rPr>
              <a:t>Cleaning</a:t>
            </a:r>
          </a:p>
          <a:p>
            <a:pPr marL="457200" indent="-228600">
              <a:spcBef>
                <a:spcPts val="0"/>
              </a:spcBef>
              <a:spcAft>
                <a:spcPts val="0"/>
              </a:spcAft>
              <a:buFont typeface="Symbol" pitchFamily="18" charset="2"/>
              <a:buChar char="·"/>
              <a:tabLst>
                <a:tab pos="228600" algn="l"/>
              </a:tabLst>
            </a:pPr>
            <a:r>
              <a:rPr lang="en-US" dirty="0" smtClean="0">
                <a:latin typeface="Times New Roman"/>
              </a:rPr>
              <a:t>Removing obstructions.</a:t>
            </a:r>
          </a:p>
          <a:p>
            <a:pPr marL="457200" indent="-228600">
              <a:spcBef>
                <a:spcPts val="0"/>
              </a:spcBef>
              <a:spcAft>
                <a:spcPts val="0"/>
              </a:spcAft>
              <a:buFont typeface="Symbol" pitchFamily="18" charset="2"/>
              <a:buChar char="·"/>
              <a:tabLst>
                <a:tab pos="228600" algn="l"/>
              </a:tabLst>
            </a:pPr>
            <a:r>
              <a:rPr lang="en-US" dirty="0" smtClean="0">
                <a:latin typeface="Times New Roman"/>
              </a:rPr>
              <a:t>System balancing</a:t>
            </a:r>
          </a:p>
          <a:p>
            <a:pPr marL="457200" indent="-228600">
              <a:spcBef>
                <a:spcPts val="0"/>
              </a:spcBef>
              <a:spcAft>
                <a:spcPts val="0"/>
              </a:spcAft>
              <a:buFont typeface="Symbol" pitchFamily="18" charset="2"/>
              <a:buChar char="·"/>
              <a:tabLst>
                <a:tab pos="228600" algn="l"/>
              </a:tabLst>
            </a:pPr>
            <a:r>
              <a:rPr lang="en-US" dirty="0" smtClean="0">
                <a:latin typeface="Times New Roman"/>
              </a:rPr>
              <a:t>Replacing damaged registers</a:t>
            </a:r>
          </a:p>
          <a:p>
            <a:pPr marL="457200" indent="-228600">
              <a:spcBef>
                <a:spcPts val="0"/>
              </a:spcBef>
              <a:spcAft>
                <a:spcPts val="0"/>
              </a:spcAft>
              <a:buFont typeface="Symbol" pitchFamily="18" charset="2"/>
              <a:buChar char="·"/>
              <a:tabLst>
                <a:tab pos="228600" algn="l"/>
              </a:tabLst>
            </a:pPr>
            <a:r>
              <a:rPr lang="en-US" dirty="0" smtClean="0">
                <a:latin typeface="Times New Roman"/>
              </a:rPr>
              <a:t>Post-repair diagnostics</a:t>
            </a:r>
          </a:p>
          <a:p>
            <a:pPr marL="220599">
              <a:spcBef>
                <a:spcPts val="0"/>
              </a:spcBef>
              <a:spcAft>
                <a:spcPts val="0"/>
              </a:spcAft>
            </a:pPr>
            <a:endParaRPr lang="en-US" dirty="0" smtClean="0">
              <a:latin typeface="Times New Roman"/>
            </a:endParaRPr>
          </a:p>
          <a:p>
            <a:pPr marL="220599">
              <a:spcBef>
                <a:spcPts val="0"/>
              </a:spcBef>
              <a:spcAft>
                <a:spcPts val="0"/>
              </a:spcAft>
            </a:pPr>
            <a:r>
              <a:rPr lang="en-US" dirty="0" smtClean="0">
                <a:latin typeface="Times New Roman"/>
              </a:rPr>
              <a:t>Duct sealing and repair is probably the most cost-effective measure that can be applied to mobile homes. </a:t>
            </a:r>
          </a:p>
          <a:p>
            <a:pPr marL="220599">
              <a:spcBef>
                <a:spcPts val="0"/>
              </a:spcBef>
              <a:spcAft>
                <a:spcPts val="0"/>
              </a:spcAft>
            </a:pPr>
            <a:endParaRPr lang="en-US" dirty="0" smtClean="0">
              <a:latin typeface="Times New Roman"/>
            </a:endParaRPr>
          </a:p>
          <a:p>
            <a:pPr marL="220599">
              <a:spcBef>
                <a:spcPts val="0"/>
              </a:spcBef>
              <a:spcAft>
                <a:spcPts val="0"/>
              </a:spcAft>
            </a:pPr>
            <a:r>
              <a:rPr lang="en-US" dirty="0" smtClean="0">
                <a:latin typeface="Times New Roman"/>
              </a:rPr>
              <a:t>Ducts are located within the belly cavity and are therefore outside the </a:t>
            </a:r>
            <a:r>
              <a:rPr lang="en-US" b="1" i="1" dirty="0" smtClean="0">
                <a:latin typeface="Times New Roman"/>
              </a:rPr>
              <a:t>thermal boundary.</a:t>
            </a:r>
          </a:p>
          <a:p>
            <a:pPr marL="220599">
              <a:spcBef>
                <a:spcPts val="0"/>
              </a:spcBef>
              <a:spcAft>
                <a:spcPts val="0"/>
              </a:spcAft>
            </a:pPr>
            <a:endParaRPr lang="en-US" b="1" i="1" dirty="0" smtClean="0">
              <a:latin typeface="Times New Roman"/>
            </a:endParaRPr>
          </a:p>
          <a:p>
            <a:pPr marL="279835" indent="-233195">
              <a:spcBef>
                <a:spcPts val="0"/>
              </a:spcBef>
              <a:spcAft>
                <a:spcPts val="0"/>
              </a:spcAft>
            </a:pPr>
            <a:r>
              <a:rPr lang="en-US" b="0" i="1" dirty="0" smtClean="0">
                <a:solidFill>
                  <a:schemeClr val="tx1">
                    <a:lumMod val="50000"/>
                    <a:lumOff val="50000"/>
                  </a:schemeClr>
                </a:solidFill>
                <a:latin typeface="Times New Roman"/>
              </a:rPr>
              <a:t>Q: Why is duct</a:t>
            </a:r>
            <a:r>
              <a:rPr lang="en-US" b="0" i="1" baseline="0" dirty="0" smtClean="0">
                <a:solidFill>
                  <a:schemeClr val="tx1">
                    <a:lumMod val="50000"/>
                    <a:lumOff val="50000"/>
                  </a:schemeClr>
                </a:solidFill>
                <a:latin typeface="Times New Roman"/>
              </a:rPr>
              <a:t> sealing </a:t>
            </a:r>
            <a:r>
              <a:rPr lang="en-US" b="0" i="1" dirty="0" smtClean="0">
                <a:solidFill>
                  <a:schemeClr val="tx1">
                    <a:lumMod val="50000"/>
                    <a:lumOff val="50000"/>
                  </a:schemeClr>
                </a:solidFill>
                <a:latin typeface="Times New Roman"/>
              </a:rPr>
              <a:t>so important</a:t>
            </a:r>
            <a:r>
              <a:rPr lang="en-US" b="0" i="1" baseline="0" dirty="0" smtClean="0">
                <a:solidFill>
                  <a:schemeClr val="tx1">
                    <a:lumMod val="50000"/>
                    <a:lumOff val="50000"/>
                  </a:schemeClr>
                </a:solidFill>
                <a:latin typeface="Times New Roman"/>
              </a:rPr>
              <a:t> i</a:t>
            </a:r>
            <a:r>
              <a:rPr lang="en-US" b="0" i="1" dirty="0" smtClean="0">
                <a:solidFill>
                  <a:schemeClr val="tx1">
                    <a:lumMod val="50000"/>
                    <a:lumOff val="50000"/>
                  </a:schemeClr>
                </a:solidFill>
                <a:latin typeface="Times New Roman"/>
              </a:rPr>
              <a:t>n mobile homes? </a:t>
            </a:r>
          </a:p>
          <a:p>
            <a:pPr marL="279835" indent="-233195">
              <a:spcBef>
                <a:spcPts val="0"/>
              </a:spcBef>
              <a:spcAft>
                <a:spcPts val="0"/>
              </a:spcAft>
            </a:pPr>
            <a:r>
              <a:rPr lang="en-US" b="0" i="1" dirty="0" smtClean="0">
                <a:solidFill>
                  <a:schemeClr val="tx1">
                    <a:lumMod val="50000"/>
                    <a:lumOff val="50000"/>
                  </a:schemeClr>
                </a:solidFill>
                <a:latin typeface="Times New Roman"/>
              </a:rPr>
              <a:t>A: </a:t>
            </a:r>
            <a:r>
              <a:rPr lang="en-US" i="1" dirty="0" smtClean="0">
                <a:solidFill>
                  <a:schemeClr val="tx1">
                    <a:lumMod val="50000"/>
                    <a:lumOff val="50000"/>
                  </a:schemeClr>
                </a:solidFill>
                <a:latin typeface="Times New Roman"/>
              </a:rPr>
              <a:t>All that separates them from the outdoors is a thin rodent barrier that is often torn or completely missing. </a:t>
            </a:r>
          </a:p>
          <a:p>
            <a:pPr marL="441198" indent="-220599">
              <a:spcBef>
                <a:spcPts val="0"/>
              </a:spcBef>
              <a:spcAft>
                <a:spcPts val="0"/>
              </a:spcAft>
              <a:buFont typeface="Symbol"/>
              <a:buChar char="·"/>
            </a:pPr>
            <a:r>
              <a:rPr lang="en-US" dirty="0" smtClean="0">
                <a:latin typeface="Times New Roman"/>
              </a:rPr>
              <a:t>Duct sealing and repair is difficult work, often with low clearances, a wet ground, and obstructions. The work requires attention to detail.</a:t>
            </a:r>
          </a:p>
          <a:p>
            <a:pPr eaLnBrk="1" hangingPunct="1"/>
            <a:endParaRPr lang="en-US" dirty="0"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Heating system retrofits include:</a:t>
            </a:r>
          </a:p>
          <a:p>
            <a:pPr lvl="1" indent="-228600">
              <a:spcBef>
                <a:spcPts val="0"/>
              </a:spcBef>
              <a:spcAft>
                <a:spcPts val="0"/>
              </a:spcAft>
              <a:buFont typeface="Symbol" pitchFamily="18" charset="2"/>
              <a:buChar char="·"/>
            </a:pPr>
            <a:r>
              <a:rPr lang="en-US" dirty="0" smtClean="0">
                <a:latin typeface="Times New Roman"/>
              </a:rPr>
              <a:t>Visual and diagnostic testing.</a:t>
            </a:r>
          </a:p>
          <a:p>
            <a:pPr marL="457200" indent="-228600">
              <a:spcBef>
                <a:spcPts val="0"/>
              </a:spcBef>
              <a:spcAft>
                <a:spcPts val="0"/>
              </a:spcAft>
              <a:buFont typeface="Symbol" pitchFamily="18" charset="2"/>
              <a:buChar char="·"/>
            </a:pPr>
            <a:r>
              <a:rPr lang="en-US" dirty="0" smtClean="0">
                <a:latin typeface="Times New Roman"/>
              </a:rPr>
              <a:t>Cleaning dirty burners.</a:t>
            </a:r>
          </a:p>
          <a:p>
            <a:pPr marL="457200" indent="-228600">
              <a:spcBef>
                <a:spcPts val="0"/>
              </a:spcBef>
              <a:spcAft>
                <a:spcPts val="0"/>
              </a:spcAft>
              <a:buFont typeface="Symbol" pitchFamily="18" charset="2"/>
              <a:buChar char="·"/>
            </a:pPr>
            <a:r>
              <a:rPr lang="en-US" dirty="0" smtClean="0">
                <a:latin typeface="Times New Roman"/>
              </a:rPr>
              <a:t>Cleaning and adjusting </a:t>
            </a:r>
            <a:r>
              <a:rPr lang="en-US" b="1" i="1" dirty="0" smtClean="0">
                <a:latin typeface="Times New Roman"/>
              </a:rPr>
              <a:t>blowers.</a:t>
            </a:r>
          </a:p>
          <a:p>
            <a:pPr marL="457200" indent="-228600">
              <a:spcBef>
                <a:spcPts val="0"/>
              </a:spcBef>
              <a:spcAft>
                <a:spcPts val="0"/>
              </a:spcAft>
              <a:buFont typeface="Symbol" pitchFamily="18" charset="2"/>
              <a:buChar char="·"/>
            </a:pPr>
            <a:r>
              <a:rPr lang="en-US" dirty="0" smtClean="0">
                <a:latin typeface="Times New Roman"/>
              </a:rPr>
              <a:t>Replacing furnace filters.</a:t>
            </a:r>
          </a:p>
          <a:p>
            <a:pPr marL="457200" indent="-228600">
              <a:spcBef>
                <a:spcPts val="0"/>
              </a:spcBef>
              <a:spcAft>
                <a:spcPts val="0"/>
              </a:spcAft>
              <a:buFont typeface="Symbol" pitchFamily="18" charset="2"/>
              <a:buChar char="·"/>
            </a:pPr>
            <a:r>
              <a:rPr lang="en-US" dirty="0" smtClean="0">
                <a:latin typeface="Times New Roman"/>
              </a:rPr>
              <a:t>Repairing excessive </a:t>
            </a:r>
            <a:r>
              <a:rPr lang="en-US" b="1" i="1" dirty="0" smtClean="0">
                <a:latin typeface="Times New Roman"/>
              </a:rPr>
              <a:t>temperature rise </a:t>
            </a:r>
            <a:r>
              <a:rPr lang="en-US" dirty="0" smtClean="0">
                <a:latin typeface="Times New Roman"/>
              </a:rPr>
              <a:t>problems.</a:t>
            </a:r>
          </a:p>
          <a:p>
            <a:pPr marL="457200" indent="-228600">
              <a:spcBef>
                <a:spcPts val="0"/>
              </a:spcBef>
              <a:spcAft>
                <a:spcPts val="0"/>
              </a:spcAft>
              <a:buFont typeface="Symbol" pitchFamily="18" charset="2"/>
              <a:buChar char="·"/>
            </a:pPr>
            <a:r>
              <a:rPr lang="en-US" dirty="0" smtClean="0">
                <a:latin typeface="Times New Roman"/>
              </a:rPr>
              <a:t>Adjusting operating temperatures.</a:t>
            </a:r>
          </a:p>
          <a:p>
            <a:pPr marL="457200" indent="-228600">
              <a:spcBef>
                <a:spcPts val="0"/>
              </a:spcBef>
              <a:spcAft>
                <a:spcPts val="0"/>
              </a:spcAft>
              <a:buFont typeface="Symbol" pitchFamily="18" charset="2"/>
              <a:buChar char="·"/>
            </a:pPr>
            <a:r>
              <a:rPr lang="en-US" dirty="0" smtClean="0">
                <a:latin typeface="Times New Roman"/>
              </a:rPr>
              <a:t>Replacing unsafe or inefficient furnaces.</a:t>
            </a:r>
          </a:p>
          <a:p>
            <a:pPr marL="551498">
              <a:spcBef>
                <a:spcPts val="0"/>
              </a:spcBef>
              <a:spcAft>
                <a:spcPts val="0"/>
              </a:spcAft>
            </a:pPr>
            <a:endParaRPr lang="en-US" dirty="0" smtClean="0">
              <a:latin typeface="Times New Roman"/>
            </a:endParaRPr>
          </a:p>
          <a:p>
            <a:pPr>
              <a:spcBef>
                <a:spcPts val="0"/>
              </a:spcBef>
              <a:spcAft>
                <a:spcPts val="0"/>
              </a:spcAft>
              <a:tabLst>
                <a:tab pos="441198" algn="l"/>
              </a:tabLst>
            </a:pPr>
            <a:r>
              <a:rPr lang="en-US" dirty="0" smtClean="0">
                <a:latin typeface="Times New Roman"/>
              </a:rPr>
              <a:t>This should only be attempted by qualified heating technicians.</a:t>
            </a:r>
          </a:p>
          <a:p>
            <a:pPr>
              <a:spcBef>
                <a:spcPts val="0"/>
              </a:spcBef>
              <a:spcAft>
                <a:spcPts val="0"/>
              </a:spcAft>
            </a:pPr>
            <a:endParaRPr lang="en-US" dirty="0"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Slide Image Placeholder 1"/>
          <p:cNvSpPr>
            <a:spLocks noGrp="1" noRot="1" noChangeAspect="1" noTextEdit="1"/>
          </p:cNvSpPr>
          <p:nvPr>
            <p:ph type="sldImg"/>
          </p:nvPr>
        </p:nvSpPr>
        <p:spPr>
          <a:xfrm>
            <a:off x="1185863" y="698500"/>
            <a:ext cx="4651375" cy="3489325"/>
          </a:xfrm>
          <a:ln/>
        </p:spPr>
      </p:sp>
      <p:sp>
        <p:nvSpPr>
          <p:cNvPr id="97284"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Re-insulating the mobile home belly is almost always cost-effective. Benefits include the following:</a:t>
            </a:r>
          </a:p>
          <a:p>
            <a:pPr marL="571500" lvl="1" indent="-228600">
              <a:spcBef>
                <a:spcPts val="0"/>
              </a:spcBef>
              <a:spcAft>
                <a:spcPts val="0"/>
              </a:spcAft>
              <a:buFont typeface="Symbol" pitchFamily="18" charset="2"/>
              <a:buChar char="·"/>
            </a:pPr>
            <a:r>
              <a:rPr lang="en-US" dirty="0" smtClean="0">
                <a:latin typeface="Times New Roman"/>
              </a:rPr>
              <a:t>Increases thermal performance. </a:t>
            </a:r>
          </a:p>
          <a:p>
            <a:pPr marL="571500" indent="-228600">
              <a:spcBef>
                <a:spcPts val="0"/>
              </a:spcBef>
              <a:spcAft>
                <a:spcPts val="0"/>
              </a:spcAft>
              <a:buFont typeface="Symbol" pitchFamily="18" charset="2"/>
              <a:buChar char="·"/>
            </a:pPr>
            <a:r>
              <a:rPr lang="en-US" dirty="0" smtClean="0">
                <a:latin typeface="Times New Roman"/>
              </a:rPr>
              <a:t>Air leakage reductions between 25% and 50% are possible. </a:t>
            </a:r>
          </a:p>
          <a:p>
            <a:pPr marL="571500" indent="-228600">
              <a:spcBef>
                <a:spcPts val="0"/>
              </a:spcBef>
              <a:spcAft>
                <a:spcPts val="0"/>
              </a:spcAft>
              <a:buFont typeface="Symbol" pitchFamily="18" charset="2"/>
              <a:buChar char="·"/>
            </a:pPr>
            <a:r>
              <a:rPr lang="en-US" dirty="0" smtClean="0">
                <a:latin typeface="Times New Roman"/>
              </a:rPr>
              <a:t>Enhances occupant comfort.</a:t>
            </a:r>
          </a:p>
          <a:p>
            <a:pPr marL="772097" indent="-220599">
              <a:spcBef>
                <a:spcPts val="0"/>
              </a:spcBef>
              <a:spcAft>
                <a:spcPts val="0"/>
              </a:spcAft>
              <a:buFont typeface="Courier New"/>
              <a:buChar char="o"/>
            </a:pPr>
            <a:endParaRPr lang="en-US" dirty="0" smtClean="0">
              <a:latin typeface="Times New Roman"/>
            </a:endParaRPr>
          </a:p>
          <a:p>
            <a:pPr>
              <a:spcBef>
                <a:spcPts val="0"/>
              </a:spcBef>
              <a:spcAft>
                <a:spcPts val="0"/>
              </a:spcAft>
            </a:pPr>
            <a:r>
              <a:rPr lang="en-US" dirty="0" smtClean="0">
                <a:latin typeface="Times New Roman"/>
              </a:rPr>
              <a:t>Installing belly insulation is very challenging but achievable with the right tools and good training. It involves:</a:t>
            </a:r>
          </a:p>
          <a:p>
            <a:pPr marL="571500" lvl="1" indent="-228600">
              <a:spcBef>
                <a:spcPts val="0"/>
              </a:spcBef>
              <a:spcAft>
                <a:spcPts val="0"/>
              </a:spcAft>
              <a:buFont typeface="Symbol" pitchFamily="18" charset="2"/>
              <a:buChar char="·"/>
            </a:pPr>
            <a:r>
              <a:rPr lang="en-US" dirty="0" smtClean="0">
                <a:latin typeface="Times New Roman"/>
              </a:rPr>
              <a:t>Air sealing all penetrations to the living area.</a:t>
            </a:r>
          </a:p>
          <a:p>
            <a:pPr marL="571500" indent="-228600">
              <a:spcBef>
                <a:spcPts val="0"/>
              </a:spcBef>
              <a:spcAft>
                <a:spcPts val="0"/>
              </a:spcAft>
              <a:buFont typeface="Symbol" pitchFamily="18" charset="2"/>
              <a:buChar char="·"/>
            </a:pPr>
            <a:r>
              <a:rPr lang="en-US" dirty="0" smtClean="0">
                <a:latin typeface="Times New Roman"/>
              </a:rPr>
              <a:t>Repairing the rodent barrier.</a:t>
            </a:r>
          </a:p>
          <a:p>
            <a:pPr marL="571500" indent="-228600">
              <a:spcBef>
                <a:spcPts val="0"/>
              </a:spcBef>
              <a:spcAft>
                <a:spcPts val="0"/>
              </a:spcAft>
              <a:buFont typeface="Symbol" pitchFamily="18" charset="2"/>
              <a:buChar char="·"/>
            </a:pPr>
            <a:r>
              <a:rPr lang="en-US" dirty="0" smtClean="0">
                <a:latin typeface="Times New Roman"/>
              </a:rPr>
              <a:t>Drilling access holes through the rim joist.</a:t>
            </a:r>
          </a:p>
          <a:p>
            <a:pPr marL="571500" indent="-228600">
              <a:spcBef>
                <a:spcPts val="0"/>
              </a:spcBef>
              <a:spcAft>
                <a:spcPts val="0"/>
              </a:spcAft>
              <a:buFont typeface="Symbol" pitchFamily="18" charset="2"/>
              <a:buChar char="·"/>
            </a:pPr>
            <a:r>
              <a:rPr lang="en-US" dirty="0" smtClean="0">
                <a:latin typeface="Times New Roman"/>
              </a:rPr>
              <a:t>Filling the belly cavity with loose-fill insulation.</a:t>
            </a:r>
          </a:p>
          <a:p>
            <a:pPr marL="466390" eaLnBrk="1" hangingPunct="1">
              <a:buFontTx/>
              <a:buChar char="•"/>
            </a:pPr>
            <a:endParaRPr lang="en-US" dirty="0"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marL="219075" indent="-219075">
              <a:spcBef>
                <a:spcPts val="0"/>
              </a:spcBef>
              <a:spcAft>
                <a:spcPts val="0"/>
              </a:spcAft>
            </a:pPr>
            <a:r>
              <a:rPr lang="en-US" dirty="0" smtClean="0">
                <a:latin typeface="Times New Roman"/>
              </a:rPr>
              <a:t>Re-insulating sidewalls is also usually a very cost-effective retrofit.</a:t>
            </a:r>
          </a:p>
          <a:p>
            <a:pPr marL="571500" lvl="1" indent="-228600">
              <a:spcBef>
                <a:spcPts val="0"/>
              </a:spcBef>
              <a:spcAft>
                <a:spcPts val="0"/>
              </a:spcAft>
              <a:buFont typeface="Symbol" pitchFamily="18" charset="2"/>
              <a:buChar char="·"/>
            </a:pPr>
            <a:r>
              <a:rPr lang="en-US" dirty="0" smtClean="0">
                <a:latin typeface="Times New Roman"/>
              </a:rPr>
              <a:t>Increases thermal performance</a:t>
            </a:r>
          </a:p>
          <a:p>
            <a:pPr marL="571500" indent="-228600">
              <a:spcBef>
                <a:spcPts val="0"/>
              </a:spcBef>
              <a:spcAft>
                <a:spcPts val="0"/>
              </a:spcAft>
              <a:buFont typeface="Symbol" pitchFamily="18" charset="2"/>
              <a:buChar char="·"/>
            </a:pPr>
            <a:r>
              <a:rPr lang="en-US" dirty="0" smtClean="0">
                <a:latin typeface="Times New Roman"/>
              </a:rPr>
              <a:t>Reduces air leakage</a:t>
            </a:r>
          </a:p>
          <a:p>
            <a:pPr marL="571500" indent="-228600">
              <a:spcBef>
                <a:spcPts val="0"/>
              </a:spcBef>
              <a:spcAft>
                <a:spcPts val="0"/>
              </a:spcAft>
              <a:buFont typeface="Symbol" pitchFamily="18" charset="2"/>
              <a:buChar char="·"/>
            </a:pPr>
            <a:r>
              <a:rPr lang="en-US" dirty="0" smtClean="0">
                <a:latin typeface="Times New Roman"/>
              </a:rPr>
              <a:t>Reduces noise</a:t>
            </a:r>
          </a:p>
          <a:p>
            <a:pPr marL="551498">
              <a:spcBef>
                <a:spcPts val="0"/>
              </a:spcBef>
              <a:spcAft>
                <a:spcPts val="0"/>
              </a:spcAft>
            </a:pPr>
            <a:endParaRPr lang="en-US" dirty="0" smtClean="0">
              <a:latin typeface="Times New Roman"/>
            </a:endParaRPr>
          </a:p>
          <a:p>
            <a:pPr marL="219075" indent="-219075">
              <a:spcBef>
                <a:spcPts val="0"/>
              </a:spcBef>
              <a:spcAft>
                <a:spcPts val="0"/>
              </a:spcAft>
            </a:pPr>
            <a:r>
              <a:rPr lang="en-US" dirty="0" smtClean="0">
                <a:latin typeface="Times New Roman"/>
              </a:rPr>
              <a:t>Technically it is not difficult or time consuming.</a:t>
            </a:r>
          </a:p>
          <a:p>
            <a:pPr marL="219075" indent="-219075">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Installing sidewall insulation involves:</a:t>
            </a:r>
          </a:p>
          <a:p>
            <a:pPr marL="571500" lvl="1" indent="-228600">
              <a:spcBef>
                <a:spcPts val="0"/>
              </a:spcBef>
              <a:spcAft>
                <a:spcPts val="0"/>
              </a:spcAft>
              <a:buFont typeface="Symbol" pitchFamily="18" charset="2"/>
              <a:buChar char="·"/>
            </a:pPr>
            <a:r>
              <a:rPr lang="en-US" dirty="0" smtClean="0">
                <a:latin typeface="Times New Roman"/>
              </a:rPr>
              <a:t>Partially detaching the siding.</a:t>
            </a:r>
          </a:p>
          <a:p>
            <a:pPr marL="571500" indent="-228600">
              <a:spcBef>
                <a:spcPts val="0"/>
              </a:spcBef>
              <a:spcAft>
                <a:spcPts val="0"/>
              </a:spcAft>
              <a:buFont typeface="Symbol" pitchFamily="18" charset="2"/>
              <a:buChar char="·"/>
            </a:pPr>
            <a:r>
              <a:rPr lang="en-US" dirty="0" smtClean="0">
                <a:latin typeface="Times New Roman"/>
              </a:rPr>
              <a:t>Pulling out the old insulation.</a:t>
            </a:r>
          </a:p>
          <a:p>
            <a:pPr marL="571500" indent="-228600">
              <a:spcBef>
                <a:spcPts val="0"/>
              </a:spcBef>
              <a:spcAft>
                <a:spcPts val="0"/>
              </a:spcAft>
              <a:buFont typeface="Symbol" pitchFamily="18" charset="2"/>
              <a:buChar char="·"/>
            </a:pPr>
            <a:r>
              <a:rPr lang="en-US" dirty="0" smtClean="0">
                <a:latin typeface="Times New Roman"/>
              </a:rPr>
              <a:t>Stuffing thicker batts into the wall cavities.</a:t>
            </a:r>
          </a:p>
          <a:p>
            <a:pPr marL="571500" indent="-228600">
              <a:spcBef>
                <a:spcPts val="0"/>
              </a:spcBef>
              <a:spcAft>
                <a:spcPts val="0"/>
              </a:spcAft>
              <a:buFont typeface="Symbol" pitchFamily="18" charset="2"/>
              <a:buChar char="·"/>
            </a:pPr>
            <a:r>
              <a:rPr lang="en-US" dirty="0" smtClean="0">
                <a:latin typeface="Times New Roman"/>
              </a:rPr>
              <a:t>Reattaching the siding.</a:t>
            </a:r>
          </a:p>
          <a:p>
            <a:pPr marL="772097" indent="-220599">
              <a:spcBef>
                <a:spcPts val="0"/>
              </a:spcBef>
              <a:spcAft>
                <a:spcPts val="0"/>
              </a:spcAft>
              <a:buFont typeface="Courier New"/>
              <a:buChar char="o"/>
            </a:pPr>
            <a:endParaRPr lang="en-US" dirty="0" smtClean="0">
              <a:latin typeface="Times New Roman"/>
            </a:endParaRPr>
          </a:p>
          <a:p>
            <a:pPr>
              <a:spcBef>
                <a:spcPts val="0"/>
              </a:spcBef>
              <a:spcAft>
                <a:spcPts val="0"/>
              </a:spcAft>
            </a:pPr>
            <a:r>
              <a:rPr lang="en-US" i="1" dirty="0" smtClean="0">
                <a:solidFill>
                  <a:schemeClr val="tx1">
                    <a:lumMod val="50000"/>
                    <a:lumOff val="50000"/>
                  </a:schemeClr>
                </a:solidFill>
                <a:latin typeface="Times New Roman"/>
              </a:rPr>
              <a:t>Q: Can this be done on all mobile homes?</a:t>
            </a:r>
          </a:p>
          <a:p>
            <a:pPr>
              <a:spcBef>
                <a:spcPts val="0"/>
              </a:spcBef>
              <a:spcAft>
                <a:spcPts val="0"/>
              </a:spcAft>
            </a:pPr>
            <a:r>
              <a:rPr lang="en-US" i="1" dirty="0" smtClean="0">
                <a:solidFill>
                  <a:schemeClr val="tx1">
                    <a:lumMod val="50000"/>
                    <a:lumOff val="50000"/>
                  </a:schemeClr>
                </a:solidFill>
                <a:latin typeface="Times New Roman"/>
              </a:rPr>
              <a:t>A: No, because it depends on</a:t>
            </a:r>
            <a:r>
              <a:rPr lang="en-US" i="1" baseline="0" dirty="0" smtClean="0">
                <a:solidFill>
                  <a:schemeClr val="tx1">
                    <a:lumMod val="50000"/>
                    <a:lumOff val="50000"/>
                  </a:schemeClr>
                </a:solidFill>
                <a:latin typeface="Times New Roman"/>
              </a:rPr>
              <a:t> whether you can achieve a favorable SIR for the measure.</a:t>
            </a:r>
            <a:endParaRPr lang="en-US" i="1" dirty="0" smtClean="0">
              <a:solidFill>
                <a:schemeClr val="tx1">
                  <a:lumMod val="50000"/>
                  <a:lumOff val="50000"/>
                </a:schemeClr>
              </a:solidFill>
              <a:latin typeface="Times New Roman"/>
            </a:endParaRPr>
          </a:p>
          <a:p>
            <a:pPr marL="279835" indent="-233195" eaLnBrk="1" hangingPunct="1"/>
            <a:endParaRPr lang="en-US" dirty="0"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Slide Image Placeholder 1"/>
          <p:cNvSpPr>
            <a:spLocks noGrp="1" noRot="1" noChangeAspect="1" noTextEdit="1"/>
          </p:cNvSpPr>
          <p:nvPr>
            <p:ph type="sldImg"/>
          </p:nvPr>
        </p:nvSpPr>
        <p:spPr>
          <a:ln/>
        </p:spPr>
      </p:sp>
      <p:sp>
        <p:nvSpPr>
          <p:cNvPr id="99332" name="Notes Placeholder 2"/>
          <p:cNvSpPr>
            <a:spLocks noGrp="1"/>
          </p:cNvSpPr>
          <p:nvPr>
            <p:ph type="body" idx="1"/>
          </p:nvPr>
        </p:nvSpPr>
        <p:spPr>
          <a:noFill/>
          <a:ln/>
        </p:spPr>
        <p:txBody>
          <a:bodyPr/>
          <a:lstStyle/>
          <a:p>
            <a:pPr marL="219075" indent="-219075">
              <a:spcBef>
                <a:spcPts val="0"/>
              </a:spcBef>
              <a:spcAft>
                <a:spcPts val="0"/>
              </a:spcAft>
            </a:pPr>
            <a:r>
              <a:rPr lang="en-US" dirty="0" smtClean="0">
                <a:latin typeface="Times New Roman"/>
              </a:rPr>
              <a:t>Re-insulating roof cavities on mobile homes is typically cost-effective.</a:t>
            </a:r>
          </a:p>
          <a:p>
            <a:pPr marL="571500" lvl="1" indent="-228600">
              <a:spcBef>
                <a:spcPts val="0"/>
              </a:spcBef>
              <a:spcAft>
                <a:spcPts val="0"/>
              </a:spcAft>
              <a:buFont typeface="Symbol" pitchFamily="18" charset="2"/>
              <a:buChar char="·"/>
            </a:pPr>
            <a:r>
              <a:rPr lang="en-US" dirty="0" smtClean="0">
                <a:latin typeface="Times New Roman"/>
              </a:rPr>
              <a:t>Increases thermal performance, saving on heating and cooling bills</a:t>
            </a:r>
          </a:p>
          <a:p>
            <a:pPr marL="571500" lvl="1" indent="-228600">
              <a:spcBef>
                <a:spcPts val="0"/>
              </a:spcBef>
              <a:spcAft>
                <a:spcPts val="0"/>
              </a:spcAft>
              <a:buFont typeface="Symbol" pitchFamily="18" charset="2"/>
              <a:buChar char="·"/>
            </a:pPr>
            <a:r>
              <a:rPr lang="en-US" dirty="0" smtClean="0">
                <a:latin typeface="Times New Roman"/>
              </a:rPr>
              <a:t>Provides cooling systems</a:t>
            </a:r>
          </a:p>
          <a:p>
            <a:pPr marL="571500" indent="-228600">
              <a:spcBef>
                <a:spcPts val="0"/>
              </a:spcBef>
              <a:spcAft>
                <a:spcPts val="0"/>
              </a:spcAft>
              <a:buFont typeface="Symbol" pitchFamily="18" charset="2"/>
              <a:buChar char="·"/>
            </a:pPr>
            <a:r>
              <a:rPr lang="en-US" dirty="0" smtClean="0">
                <a:latin typeface="Times New Roman"/>
              </a:rPr>
              <a:t>Reduces roof rumble </a:t>
            </a:r>
          </a:p>
          <a:p>
            <a:pPr marL="857250" lvl="1" indent="-171450">
              <a:spcBef>
                <a:spcPts val="0"/>
              </a:spcBef>
              <a:spcAft>
                <a:spcPts val="0"/>
              </a:spcAft>
              <a:buFont typeface="Courier New" pitchFamily="49" charset="0"/>
              <a:buChar char="o"/>
            </a:pPr>
            <a:r>
              <a:rPr lang="en-US" dirty="0" smtClean="0">
                <a:latin typeface="Times New Roman"/>
              </a:rPr>
              <a:t>High winds can cause the metal roof panels of a mobile home to flex and buckle, causing noise. Additional roof cavity insulation can dampen this effect.</a:t>
            </a:r>
          </a:p>
          <a:p>
            <a:pPr>
              <a:spcBef>
                <a:spcPts val="0"/>
              </a:spcBef>
              <a:spcAft>
                <a:spcPts val="0"/>
              </a:spcAft>
            </a:pPr>
            <a:r>
              <a:rPr lang="en-US" dirty="0" smtClean="0">
                <a:latin typeface="Times New Roman"/>
              </a:rPr>
              <a:t>Insulating roof cavities is moderately challenging but achievable with the right tools and good training. It involves:</a:t>
            </a:r>
          </a:p>
          <a:p>
            <a:pPr marL="571500" lvl="1" indent="-228600">
              <a:spcBef>
                <a:spcPts val="0"/>
              </a:spcBef>
              <a:spcAft>
                <a:spcPts val="0"/>
              </a:spcAft>
              <a:buFont typeface="Symbol" pitchFamily="18" charset="2"/>
              <a:buChar char="·"/>
            </a:pPr>
            <a:r>
              <a:rPr lang="en-US" dirty="0" smtClean="0">
                <a:latin typeface="Times New Roman"/>
              </a:rPr>
              <a:t>Repairing ceilings.</a:t>
            </a:r>
          </a:p>
          <a:p>
            <a:pPr marL="571500" indent="-228600">
              <a:spcBef>
                <a:spcPts val="0"/>
              </a:spcBef>
              <a:spcAft>
                <a:spcPts val="0"/>
              </a:spcAft>
              <a:buFont typeface="Symbol" pitchFamily="18" charset="2"/>
              <a:buChar char="·"/>
            </a:pPr>
            <a:r>
              <a:rPr lang="en-US" dirty="0" smtClean="0">
                <a:latin typeface="Times New Roman"/>
              </a:rPr>
              <a:t>Accessing the roof cavity through the ends, top, sides, or interior ceiling.</a:t>
            </a:r>
          </a:p>
          <a:p>
            <a:pPr marL="571500" indent="-228600">
              <a:spcBef>
                <a:spcPts val="0"/>
              </a:spcBef>
              <a:spcAft>
                <a:spcPts val="0"/>
              </a:spcAft>
              <a:buFont typeface="Symbol" pitchFamily="18" charset="2"/>
              <a:buChar char="·"/>
            </a:pPr>
            <a:r>
              <a:rPr lang="en-US" dirty="0" smtClean="0">
                <a:latin typeface="Times New Roman"/>
              </a:rPr>
              <a:t>Filling the roof cavity with loose-fill insulation.</a:t>
            </a:r>
          </a:p>
          <a:p>
            <a:pPr marL="571500" indent="-228600">
              <a:spcBef>
                <a:spcPts val="0"/>
              </a:spcBef>
              <a:spcAft>
                <a:spcPts val="0"/>
              </a:spcAft>
              <a:buFont typeface="Symbol" pitchFamily="18" charset="2"/>
              <a:buChar char="·"/>
            </a:pPr>
            <a:r>
              <a:rPr lang="en-US" dirty="0" smtClean="0">
                <a:latin typeface="Times New Roman"/>
              </a:rPr>
              <a:t>Repairing access points.</a:t>
            </a:r>
          </a:p>
          <a:p>
            <a:endParaRPr lang="en-US" dirty="0"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Slide Image Placeholder 1"/>
          <p:cNvSpPr>
            <a:spLocks noGrp="1" noRot="1" noChangeAspect="1" noTextEdit="1"/>
          </p:cNvSpPr>
          <p:nvPr>
            <p:ph type="sldImg"/>
          </p:nvPr>
        </p:nvSpPr>
        <p:spPr>
          <a:ln/>
        </p:spPr>
      </p:sp>
      <p:sp>
        <p:nvSpPr>
          <p:cNvPr id="100356" name="Notes Placeholder 2"/>
          <p:cNvSpPr>
            <a:spLocks noGrp="1"/>
          </p:cNvSpPr>
          <p:nvPr>
            <p:ph type="body" idx="1"/>
          </p:nvPr>
        </p:nvSpPr>
        <p:spPr>
          <a:noFill/>
          <a:ln/>
        </p:spPr>
        <p:txBody>
          <a:bodyPr/>
          <a:lstStyle/>
          <a:p>
            <a:pPr marL="219075" indent="-219075">
              <a:spcBef>
                <a:spcPts val="0"/>
              </a:spcBef>
              <a:spcAft>
                <a:spcPts val="0"/>
              </a:spcAft>
            </a:pPr>
            <a:r>
              <a:rPr lang="en-US" dirty="0" smtClean="0">
                <a:latin typeface="Times New Roman"/>
              </a:rPr>
              <a:t>Other retrofit options include the following:</a:t>
            </a:r>
          </a:p>
          <a:p>
            <a:pPr marL="441198" indent="-220599">
              <a:spcBef>
                <a:spcPts val="0"/>
              </a:spcBef>
              <a:spcAft>
                <a:spcPts val="0"/>
              </a:spcAft>
              <a:buFont typeface="Symbol" pitchFamily="18" charset="2"/>
              <a:buChar char="·"/>
            </a:pPr>
            <a:r>
              <a:rPr lang="en-US" dirty="0" smtClean="0">
                <a:latin typeface="Times New Roman"/>
              </a:rPr>
              <a:t>Window and door replacement</a:t>
            </a:r>
          </a:p>
          <a:p>
            <a:pPr marL="441198" indent="-220599">
              <a:spcBef>
                <a:spcPts val="0"/>
              </a:spcBef>
              <a:spcAft>
                <a:spcPts val="0"/>
              </a:spcAft>
              <a:buFont typeface="Symbol" pitchFamily="18" charset="2"/>
              <a:buChar char="·"/>
            </a:pPr>
            <a:r>
              <a:rPr lang="en-US" dirty="0" smtClean="0">
                <a:latin typeface="Times New Roman"/>
              </a:rPr>
              <a:t>Hot water conservation measures</a:t>
            </a:r>
          </a:p>
          <a:p>
            <a:pPr marL="441198" indent="-220599">
              <a:spcBef>
                <a:spcPts val="0"/>
              </a:spcBef>
              <a:spcAft>
                <a:spcPts val="0"/>
              </a:spcAft>
              <a:buFont typeface="Symbol" pitchFamily="18" charset="2"/>
              <a:buChar char="·"/>
            </a:pPr>
            <a:r>
              <a:rPr lang="en-US" dirty="0" smtClean="0">
                <a:latin typeface="Times New Roman"/>
              </a:rPr>
              <a:t>Health and safety measures</a:t>
            </a:r>
          </a:p>
          <a:p>
            <a:pPr marL="441198" indent="-220599">
              <a:spcBef>
                <a:spcPts val="0"/>
              </a:spcBef>
              <a:spcAft>
                <a:spcPts val="0"/>
              </a:spcAft>
              <a:buFont typeface="Symbol" pitchFamily="18" charset="2"/>
              <a:buChar char="·"/>
            </a:pPr>
            <a:r>
              <a:rPr lang="en-US" dirty="0" smtClean="0">
                <a:latin typeface="Times New Roman"/>
              </a:rPr>
              <a:t>Standard base load measures (refrigerator replacement, hot water tank improvements, and installation of compact fluorescent lamps)</a:t>
            </a:r>
          </a:p>
          <a:p>
            <a:pPr marL="441198" indent="-220599">
              <a:spcBef>
                <a:spcPts val="0"/>
              </a:spcBef>
              <a:spcAft>
                <a:spcPts val="0"/>
              </a:spcAft>
              <a:buFont typeface="Symbol" pitchFamily="18" charset="2"/>
              <a:buChar char="·"/>
            </a:pPr>
            <a:r>
              <a:rPr lang="en-US" dirty="0" smtClean="0">
                <a:latin typeface="Times New Roman"/>
              </a:rPr>
              <a:t>Cooling measures for hot climates, including:</a:t>
            </a:r>
          </a:p>
          <a:p>
            <a:pPr marL="772097" lvl="1" indent="-220599">
              <a:spcBef>
                <a:spcPts val="0"/>
              </a:spcBef>
              <a:spcAft>
                <a:spcPts val="0"/>
              </a:spcAft>
              <a:buFont typeface="Courier New"/>
              <a:buChar char="o"/>
            </a:pPr>
            <a:r>
              <a:rPr lang="en-US" dirty="0" smtClean="0">
                <a:latin typeface="Times New Roman"/>
              </a:rPr>
              <a:t>Reflective roof coatings</a:t>
            </a:r>
          </a:p>
          <a:p>
            <a:pPr marL="772097" indent="-220599">
              <a:spcBef>
                <a:spcPts val="0"/>
              </a:spcBef>
              <a:spcAft>
                <a:spcPts val="0"/>
              </a:spcAft>
              <a:buFont typeface="Courier New"/>
              <a:buChar char="o"/>
            </a:pPr>
            <a:r>
              <a:rPr lang="en-US" dirty="0" smtClean="0">
                <a:latin typeface="Times New Roman"/>
              </a:rPr>
              <a:t>Shade screens and awnings</a:t>
            </a:r>
          </a:p>
          <a:p>
            <a:pPr marL="772097" indent="-220599">
              <a:spcBef>
                <a:spcPts val="0"/>
              </a:spcBef>
              <a:spcAft>
                <a:spcPts val="0"/>
              </a:spcAft>
              <a:buFont typeface="Courier New"/>
              <a:buChar char="o"/>
            </a:pPr>
            <a:r>
              <a:rPr lang="en-US" dirty="0" smtClean="0">
                <a:latin typeface="Times New Roman"/>
              </a:rPr>
              <a:t>Window films</a:t>
            </a:r>
          </a:p>
          <a:p>
            <a:pPr marL="441198" indent="-220599">
              <a:spcBef>
                <a:spcPts val="0"/>
              </a:spcBef>
              <a:spcAft>
                <a:spcPts val="0"/>
              </a:spcAft>
              <a:buSzPct val="150000"/>
              <a:buFont typeface="Symbol" pitchFamily="18" charset="2"/>
              <a:buChar char="·"/>
            </a:pPr>
            <a:r>
              <a:rPr lang="en-US" b="1" i="1" dirty="0" smtClean="0">
                <a:latin typeface="Times New Roman"/>
              </a:rPr>
              <a:t>Incidental repair </a:t>
            </a:r>
          </a:p>
          <a:p>
            <a:pPr eaLnBrk="1" hangingPunct="1"/>
            <a:endParaRPr lang="en-US" dirty="0"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marL="219075" indent="-219075">
              <a:spcBef>
                <a:spcPts val="0"/>
              </a:spcBef>
              <a:spcAft>
                <a:spcPts val="0"/>
              </a:spcAft>
            </a:pPr>
            <a:r>
              <a:rPr lang="en-US" dirty="0" smtClean="0">
                <a:latin typeface="Times New Roman"/>
              </a:rPr>
              <a:t>The sequence of  retrofit options includes the following: </a:t>
            </a:r>
          </a:p>
          <a:p>
            <a:pPr marL="441198" indent="-220599">
              <a:spcBef>
                <a:spcPts val="0"/>
              </a:spcBef>
              <a:spcAft>
                <a:spcPts val="0"/>
              </a:spcAft>
              <a:buFont typeface="Symbol" pitchFamily="18" charset="2"/>
              <a:buChar char="·"/>
            </a:pPr>
            <a:r>
              <a:rPr lang="en-US" dirty="0" smtClean="0">
                <a:latin typeface="Times New Roman"/>
              </a:rPr>
              <a:t>Perform blower door-guided air sealing.</a:t>
            </a:r>
          </a:p>
          <a:p>
            <a:pPr marL="441198" indent="-220599">
              <a:spcBef>
                <a:spcPts val="0"/>
              </a:spcBef>
              <a:spcAft>
                <a:spcPts val="0"/>
              </a:spcAft>
              <a:buFont typeface="Symbol" pitchFamily="18" charset="2"/>
              <a:buChar char="·"/>
            </a:pPr>
            <a:r>
              <a:rPr lang="en-US" dirty="0" smtClean="0">
                <a:latin typeface="Times New Roman"/>
              </a:rPr>
              <a:t>Diagnose, repair, seal, and improve duct systems.</a:t>
            </a:r>
          </a:p>
          <a:p>
            <a:pPr marL="441198" indent="-220599">
              <a:spcBef>
                <a:spcPts val="0"/>
              </a:spcBef>
              <a:spcAft>
                <a:spcPts val="0"/>
              </a:spcAft>
              <a:buFont typeface="Symbol" pitchFamily="18" charset="2"/>
              <a:buChar char="·"/>
            </a:pPr>
            <a:r>
              <a:rPr lang="en-US" dirty="0" smtClean="0">
                <a:latin typeface="Times New Roman"/>
              </a:rPr>
              <a:t>Diagnose and repair or replace furnace.</a:t>
            </a:r>
          </a:p>
          <a:p>
            <a:pPr marL="441198" indent="-220599">
              <a:spcBef>
                <a:spcPts val="0"/>
              </a:spcBef>
              <a:spcAft>
                <a:spcPts val="0"/>
              </a:spcAft>
              <a:buFont typeface="Symbol" pitchFamily="18" charset="2"/>
              <a:buChar char="·"/>
            </a:pPr>
            <a:r>
              <a:rPr lang="en-US" dirty="0" smtClean="0">
                <a:latin typeface="Times New Roman"/>
              </a:rPr>
              <a:t>Prepare and insulate the belly cavity.</a:t>
            </a:r>
          </a:p>
          <a:p>
            <a:pPr marL="441198" indent="-220599">
              <a:spcBef>
                <a:spcPts val="0"/>
              </a:spcBef>
              <a:spcAft>
                <a:spcPts val="0"/>
              </a:spcAft>
              <a:buFont typeface="Symbol" pitchFamily="18" charset="2"/>
              <a:buChar char="·"/>
            </a:pPr>
            <a:r>
              <a:rPr lang="en-US" dirty="0" smtClean="0">
                <a:latin typeface="Times New Roman"/>
              </a:rPr>
              <a:t>Prepare and insulate walls.</a:t>
            </a:r>
          </a:p>
          <a:p>
            <a:pPr marL="441198" indent="-220599">
              <a:spcBef>
                <a:spcPts val="0"/>
              </a:spcBef>
              <a:spcAft>
                <a:spcPts val="0"/>
              </a:spcAft>
              <a:buFont typeface="Symbol" pitchFamily="18" charset="2"/>
              <a:buChar char="·"/>
            </a:pPr>
            <a:r>
              <a:rPr lang="en-US" dirty="0" smtClean="0">
                <a:latin typeface="Times New Roman"/>
              </a:rPr>
              <a:t>Prepare and insulate roof cavity.</a:t>
            </a:r>
          </a:p>
          <a:p>
            <a:pPr marL="441198" indent="-220599">
              <a:spcBef>
                <a:spcPts val="0"/>
              </a:spcBef>
              <a:spcAft>
                <a:spcPts val="0"/>
              </a:spcAft>
              <a:buFont typeface="Symbol" pitchFamily="18" charset="2"/>
              <a:buChar char="·"/>
            </a:pPr>
            <a:r>
              <a:rPr lang="en-US" dirty="0" smtClean="0">
                <a:latin typeface="Times New Roman"/>
              </a:rPr>
              <a:t>Inspect and apply domestic water heater improvements and standard base load measures.</a:t>
            </a:r>
          </a:p>
          <a:p>
            <a:pPr marL="441198" indent="-220599">
              <a:spcBef>
                <a:spcPts val="0"/>
              </a:spcBef>
              <a:spcAft>
                <a:spcPts val="0"/>
              </a:spcAft>
              <a:buFont typeface="Symbol" pitchFamily="18" charset="2"/>
              <a:buChar char="·"/>
            </a:pPr>
            <a:r>
              <a:rPr lang="en-US" dirty="0" smtClean="0">
                <a:latin typeface="Times New Roman"/>
              </a:rPr>
              <a:t>Inspect and repair or replace windows and doors.</a:t>
            </a:r>
          </a:p>
          <a:p>
            <a:pPr>
              <a:spcBef>
                <a:spcPts val="0"/>
              </a:spcBef>
              <a:spcAft>
                <a:spcPts val="0"/>
              </a:spcAft>
            </a:pPr>
            <a:endParaRPr lang="en-US" dirty="0" smtClean="0">
              <a:latin typeface="Times New Roman"/>
            </a:endParaRPr>
          </a:p>
          <a:p>
            <a:pPr marL="0" lvl="1">
              <a:spcBef>
                <a:spcPts val="0"/>
              </a:spcBef>
              <a:spcAft>
                <a:spcPts val="0"/>
              </a:spcAft>
            </a:pPr>
            <a:r>
              <a:rPr lang="en-US" dirty="0" smtClean="0">
                <a:latin typeface="Times New Roman"/>
              </a:rPr>
              <a:t>The sequence of retrofit options follows a priority list based on the level of cost-effectiveness.</a:t>
            </a:r>
          </a:p>
          <a:p>
            <a:pPr marL="0" lvl="1">
              <a:spcBef>
                <a:spcPts val="0"/>
              </a:spcBef>
              <a:spcAft>
                <a:spcPts val="0"/>
              </a:spcAft>
            </a:pPr>
            <a:r>
              <a:rPr lang="en-US" dirty="0" smtClean="0">
                <a:latin typeface="Times New Roman"/>
              </a:rPr>
              <a:t> </a:t>
            </a:r>
          </a:p>
          <a:p>
            <a:pPr>
              <a:spcBef>
                <a:spcPts val="0"/>
              </a:spcBef>
              <a:spcAft>
                <a:spcPts val="0"/>
              </a:spcAft>
            </a:pPr>
            <a:r>
              <a:rPr lang="en-US" dirty="0" smtClean="0">
                <a:latin typeface="Times New Roman"/>
              </a:rPr>
              <a:t>Health and safety measures such as adding mechanical ventilation, replacing hot water tanks, and replacing furnaces are not considered under cost-effective criteria but are often top priority measures in weatherization. </a:t>
            </a:r>
          </a:p>
          <a:p>
            <a:pPr eaLnBrk="1" hangingPunct="1"/>
            <a:endParaRPr lang="en-US" dirty="0" smtClean="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pPr marL="219075" indent="-219075">
              <a:spcBef>
                <a:spcPts val="0"/>
              </a:spcBef>
              <a:spcAft>
                <a:spcPts val="0"/>
              </a:spcAft>
            </a:pPr>
            <a:r>
              <a:rPr lang="en-US" dirty="0" smtClean="0">
                <a:latin typeface="Times New Roman"/>
              </a:rPr>
              <a:t>Items in an exterior assessment include the following:</a:t>
            </a:r>
          </a:p>
          <a:p>
            <a:pPr marL="441198" indent="-220599">
              <a:spcBef>
                <a:spcPts val="0"/>
              </a:spcBef>
              <a:spcAft>
                <a:spcPts val="0"/>
              </a:spcAft>
              <a:buFont typeface="Symbol" pitchFamily="18" charset="2"/>
              <a:buChar char="·"/>
            </a:pPr>
            <a:r>
              <a:rPr lang="en-US" dirty="0" smtClean="0">
                <a:latin typeface="Times New Roman"/>
              </a:rPr>
              <a:t>Footprint sketch, dimensions, and external features (additions, porches, etc.).</a:t>
            </a:r>
          </a:p>
          <a:p>
            <a:pPr marL="441198" indent="-220599">
              <a:spcBef>
                <a:spcPts val="0"/>
              </a:spcBef>
              <a:spcAft>
                <a:spcPts val="0"/>
              </a:spcAft>
              <a:buFont typeface="Symbol" pitchFamily="18" charset="2"/>
              <a:buChar char="·"/>
            </a:pPr>
            <a:r>
              <a:rPr lang="en-US" dirty="0" smtClean="0">
                <a:latin typeface="Times New Roman"/>
              </a:rPr>
              <a:t>Construction era (look for a </a:t>
            </a:r>
            <a:r>
              <a:rPr lang="en-US" b="1" i="1" dirty="0" smtClean="0">
                <a:latin typeface="Times New Roman"/>
              </a:rPr>
              <a:t>certification label).</a:t>
            </a:r>
          </a:p>
          <a:p>
            <a:pPr marL="441198" indent="-220599">
              <a:spcBef>
                <a:spcPts val="0"/>
              </a:spcBef>
              <a:spcAft>
                <a:spcPts val="0"/>
              </a:spcAft>
              <a:buFont typeface="Symbol" pitchFamily="18" charset="2"/>
              <a:buChar char="·"/>
            </a:pPr>
            <a:r>
              <a:rPr lang="en-US" dirty="0" smtClean="0">
                <a:latin typeface="Times New Roman"/>
              </a:rPr>
              <a:t>Structural integrity and level (windows and doors being out of square).</a:t>
            </a:r>
          </a:p>
          <a:p>
            <a:pPr marL="441198" indent="-220599">
              <a:spcBef>
                <a:spcPts val="0"/>
              </a:spcBef>
              <a:spcAft>
                <a:spcPts val="0"/>
              </a:spcAft>
              <a:buFont typeface="Symbol" pitchFamily="18" charset="2"/>
              <a:buChar char="·"/>
            </a:pPr>
            <a:r>
              <a:rPr lang="en-US" dirty="0" smtClean="0">
                <a:latin typeface="Times New Roman"/>
              </a:rPr>
              <a:t>Condition of the siding, windows, and doors.</a:t>
            </a:r>
          </a:p>
          <a:p>
            <a:pPr marL="441198" indent="-220599">
              <a:spcBef>
                <a:spcPts val="0"/>
              </a:spcBef>
              <a:spcAft>
                <a:spcPts val="0"/>
              </a:spcAft>
              <a:buFont typeface="Symbol" pitchFamily="18" charset="2"/>
              <a:buChar char="·"/>
            </a:pPr>
            <a:r>
              <a:rPr lang="en-US" dirty="0" smtClean="0">
                <a:latin typeface="Times New Roman"/>
              </a:rPr>
              <a:t>Drainage, raw sewage, or plumbing leaks underneath.</a:t>
            </a:r>
          </a:p>
          <a:p>
            <a:pPr marL="441198" indent="-220599">
              <a:spcBef>
                <a:spcPts val="0"/>
              </a:spcBef>
              <a:spcAft>
                <a:spcPts val="0"/>
              </a:spcAft>
              <a:buFont typeface="Symbol" pitchFamily="18" charset="2"/>
              <a:buChar char="·"/>
            </a:pPr>
            <a:r>
              <a:rPr lang="en-US" dirty="0" smtClean="0">
                <a:latin typeface="Times New Roman"/>
              </a:rPr>
              <a:t>Other safety hazards.</a:t>
            </a:r>
          </a:p>
          <a:p>
            <a:pPr marL="279835" indent="-233195"/>
            <a:endParaRPr lang="en-US" dirty="0"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dirty="0" smtClean="0">
                <a:latin typeface="Times New Roman"/>
              </a:rPr>
              <a:t>By attending this session, participants will be able to:</a:t>
            </a:r>
          </a:p>
          <a:p>
            <a:pPr marL="441198" indent="-220599">
              <a:spcBef>
                <a:spcPts val="0"/>
              </a:spcBef>
              <a:spcAft>
                <a:spcPts val="0"/>
              </a:spcAft>
              <a:buFont typeface="Symbol"/>
              <a:buChar char="·"/>
            </a:pPr>
            <a:r>
              <a:rPr lang="en-US" dirty="0" smtClean="0">
                <a:latin typeface="Times New Roman"/>
              </a:rPr>
              <a:t>Discuss mobile home characteristics and components.</a:t>
            </a:r>
          </a:p>
          <a:p>
            <a:pPr marL="441198" indent="-220599">
              <a:spcBef>
                <a:spcPts val="0"/>
              </a:spcBef>
              <a:spcAft>
                <a:spcPts val="0"/>
              </a:spcAft>
              <a:buFont typeface="Symbol"/>
              <a:buChar char="·"/>
            </a:pPr>
            <a:r>
              <a:rPr lang="en-US" dirty="0" smtClean="0">
                <a:latin typeface="Times New Roman"/>
              </a:rPr>
              <a:t>Evaluate problems and opportunities.</a:t>
            </a:r>
          </a:p>
          <a:p>
            <a:pPr marL="441198" indent="-220599">
              <a:spcBef>
                <a:spcPts val="0"/>
              </a:spcBef>
              <a:spcAft>
                <a:spcPts val="0"/>
              </a:spcAft>
              <a:buFont typeface="Symbol"/>
              <a:buChar char="·"/>
            </a:pPr>
            <a:r>
              <a:rPr lang="en-US" dirty="0" smtClean="0">
                <a:latin typeface="Times New Roman"/>
              </a:rPr>
              <a:t>Review cost-effective retrofit options.</a:t>
            </a:r>
          </a:p>
          <a:p>
            <a:pPr marL="441198" indent="-220599">
              <a:spcBef>
                <a:spcPts val="0"/>
              </a:spcBef>
              <a:spcAft>
                <a:spcPts val="0"/>
              </a:spcAft>
              <a:buFont typeface="Symbol"/>
              <a:buChar char="·"/>
            </a:pPr>
            <a:r>
              <a:rPr lang="en-US" dirty="0" smtClean="0">
                <a:latin typeface="Times New Roman"/>
              </a:rPr>
              <a:t>Determine health and safety measures.</a:t>
            </a:r>
          </a:p>
          <a:p>
            <a:pPr marL="441198" indent="-220599">
              <a:spcBef>
                <a:spcPts val="0"/>
              </a:spcBef>
              <a:spcAft>
                <a:spcPts val="0"/>
              </a:spcAft>
              <a:buFont typeface="Symbol"/>
              <a:buChar char="·"/>
            </a:pPr>
            <a:r>
              <a:rPr lang="en-US" dirty="0" smtClean="0">
                <a:latin typeface="Times New Roman"/>
              </a:rPr>
              <a:t>Discuss diagnostic approaches to evaluating mobile homes.</a:t>
            </a:r>
          </a:p>
          <a:p>
            <a:pPr marL="441198" indent="-220599">
              <a:spcBef>
                <a:spcPts val="0"/>
              </a:spcBef>
              <a:spcAft>
                <a:spcPts val="0"/>
              </a:spcAft>
              <a:buFont typeface="Symbol"/>
              <a:buChar char="·"/>
            </a:pPr>
            <a:r>
              <a:rPr lang="en-US" dirty="0" smtClean="0">
                <a:latin typeface="Times New Roman"/>
              </a:rPr>
              <a:t>Discuss visual checks and specifications.</a:t>
            </a:r>
          </a:p>
          <a:p>
            <a:pPr marL="441198" indent="-220599">
              <a:spcBef>
                <a:spcPts val="0"/>
              </a:spcBef>
              <a:spcAft>
                <a:spcPts val="0"/>
              </a:spcAft>
              <a:buFont typeface="Symbol"/>
              <a:buChar char="·"/>
            </a:pPr>
            <a:r>
              <a:rPr lang="en-US" dirty="0" smtClean="0">
                <a:latin typeface="Times New Roman"/>
              </a:rPr>
              <a:t>Examine conditions for deferral of service.</a:t>
            </a:r>
          </a:p>
          <a:p>
            <a:endParaRPr lang="en-US" dirty="0" smtClean="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pPr marL="219075" indent="-219075">
              <a:spcBef>
                <a:spcPts val="0"/>
              </a:spcBef>
              <a:spcAft>
                <a:spcPts val="0"/>
              </a:spcAft>
            </a:pPr>
            <a:r>
              <a:rPr lang="en-US" dirty="0">
                <a:latin typeface="Times New Roman"/>
              </a:rPr>
              <a:t>Items in an exterior assessment include the </a:t>
            </a:r>
            <a:r>
              <a:rPr lang="en-US" dirty="0" smtClean="0">
                <a:latin typeface="Times New Roman"/>
              </a:rPr>
              <a:t>following (continued):</a:t>
            </a:r>
            <a:endParaRPr lang="en-US" dirty="0">
              <a:latin typeface="Times New Roman"/>
            </a:endParaRPr>
          </a:p>
          <a:p>
            <a:pPr marL="441198" indent="-220599">
              <a:spcBef>
                <a:spcPts val="0"/>
              </a:spcBef>
              <a:spcAft>
                <a:spcPts val="0"/>
              </a:spcAft>
              <a:buFont typeface="Symbol" pitchFamily="18" charset="2"/>
              <a:buChar char="·"/>
            </a:pPr>
            <a:r>
              <a:rPr lang="en-US" dirty="0" smtClean="0">
                <a:latin typeface="Times New Roman"/>
              </a:rPr>
              <a:t>Condition of the belly and rodent barrier</a:t>
            </a:r>
          </a:p>
          <a:p>
            <a:pPr marL="441198" indent="-220599">
              <a:spcBef>
                <a:spcPts val="0"/>
              </a:spcBef>
              <a:spcAft>
                <a:spcPts val="0"/>
              </a:spcAft>
              <a:buFont typeface="Symbol" pitchFamily="18" charset="2"/>
              <a:buChar char="·"/>
            </a:pPr>
            <a:r>
              <a:rPr lang="en-US" dirty="0" smtClean="0">
                <a:latin typeface="Times New Roman"/>
              </a:rPr>
              <a:t>Belly insulation levels</a:t>
            </a:r>
          </a:p>
          <a:p>
            <a:pPr marL="441198" indent="-220599">
              <a:spcBef>
                <a:spcPts val="0"/>
              </a:spcBef>
              <a:spcAft>
                <a:spcPts val="0"/>
              </a:spcAft>
              <a:buFont typeface="Symbol" pitchFamily="18" charset="2"/>
              <a:buChar char="·"/>
            </a:pPr>
            <a:r>
              <a:rPr lang="en-US" dirty="0" smtClean="0">
                <a:latin typeface="Times New Roman"/>
              </a:rPr>
              <a:t>Floor joist direction</a:t>
            </a:r>
          </a:p>
          <a:p>
            <a:pPr marL="441198" indent="-220599">
              <a:spcBef>
                <a:spcPts val="0"/>
              </a:spcBef>
              <a:spcAft>
                <a:spcPts val="0"/>
              </a:spcAft>
              <a:buFont typeface="Symbol" pitchFamily="18" charset="2"/>
              <a:buChar char="·"/>
            </a:pPr>
            <a:r>
              <a:rPr lang="en-US" dirty="0" smtClean="0">
                <a:latin typeface="Times New Roman"/>
              </a:rPr>
              <a:t>Water damage to side sills</a:t>
            </a:r>
          </a:p>
          <a:p>
            <a:pPr marL="441198" indent="-220599">
              <a:spcBef>
                <a:spcPts val="0"/>
              </a:spcBef>
              <a:spcAft>
                <a:spcPts val="0"/>
              </a:spcAft>
              <a:buFont typeface="Symbol" pitchFamily="18" charset="2"/>
              <a:buChar char="·"/>
            </a:pPr>
            <a:r>
              <a:rPr lang="en-US" dirty="0" smtClean="0">
                <a:latin typeface="Times New Roman"/>
              </a:rPr>
              <a:t>Condition of the roof</a:t>
            </a:r>
          </a:p>
          <a:p>
            <a:pPr marL="441198" indent="-220599">
              <a:spcBef>
                <a:spcPts val="0"/>
              </a:spcBef>
              <a:spcAft>
                <a:spcPts val="0"/>
              </a:spcAft>
              <a:buFont typeface="Symbol" pitchFamily="18" charset="2"/>
              <a:buChar char="·"/>
            </a:pPr>
            <a:r>
              <a:rPr lang="en-US" dirty="0" smtClean="0">
                <a:latin typeface="Times New Roman"/>
              </a:rPr>
              <a:t>Condition of chimney vent terminations</a:t>
            </a:r>
          </a:p>
          <a:p>
            <a:pPr marL="441198" indent="-220599">
              <a:spcBef>
                <a:spcPts val="0"/>
              </a:spcBef>
              <a:spcAft>
                <a:spcPts val="0"/>
              </a:spcAft>
              <a:buFont typeface="Symbol" pitchFamily="18" charset="2"/>
              <a:buChar char="·"/>
            </a:pPr>
            <a:r>
              <a:rPr lang="en-US" dirty="0" smtClean="0">
                <a:latin typeface="Times New Roman"/>
              </a:rPr>
              <a:t>Feasibility of installing belly, wall, and roof insulation</a:t>
            </a:r>
          </a:p>
          <a:p>
            <a:pPr marL="279835" indent="-233195">
              <a:spcBef>
                <a:spcPts val="0"/>
              </a:spcBef>
              <a:spcAft>
                <a:spcPts val="0"/>
              </a:spcAft>
            </a:pPr>
            <a:endParaRPr lang="en-US" dirty="0" smtClean="0">
              <a:latin typeface="Times New Roman"/>
            </a:endParaRPr>
          </a:p>
          <a:p>
            <a:endParaRPr lang="en-US" dirty="0"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pPr marL="219075" indent="-219075">
              <a:spcBef>
                <a:spcPts val="0"/>
              </a:spcBef>
              <a:spcAft>
                <a:spcPts val="0"/>
              </a:spcAft>
            </a:pPr>
            <a:r>
              <a:rPr lang="en-US" dirty="0" smtClean="0">
                <a:latin typeface="Times New Roman"/>
              </a:rPr>
              <a:t>Draw a sketch showing dimensions of the home and external features. </a:t>
            </a:r>
          </a:p>
          <a:p>
            <a:pPr marL="219075" indent="-219075">
              <a:spcBef>
                <a:spcPts val="0"/>
              </a:spcBef>
              <a:spcAft>
                <a:spcPts val="0"/>
              </a:spcAft>
            </a:pPr>
            <a:endParaRPr lang="en-US" dirty="0" smtClean="0">
              <a:latin typeface="Times New Roman"/>
            </a:endParaRPr>
          </a:p>
          <a:p>
            <a:pPr marL="219075" indent="-219075">
              <a:spcBef>
                <a:spcPts val="0"/>
              </a:spcBef>
              <a:spcAft>
                <a:spcPts val="0"/>
              </a:spcAft>
            </a:pPr>
            <a:r>
              <a:rPr lang="en-US" dirty="0" smtClean="0">
                <a:latin typeface="Times New Roman"/>
              </a:rPr>
              <a:t>Show relative locations of door and windows.</a:t>
            </a:r>
          </a:p>
          <a:p>
            <a:endParaRPr lang="en-US" dirty="0" smtClean="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Slide Image Placeholder 6"/>
          <p:cNvSpPr>
            <a:spLocks noGrp="1" noRot="1" noChangeAspect="1" noTextEdit="1"/>
          </p:cNvSpPr>
          <p:nvPr>
            <p:ph type="sldImg"/>
          </p:nvPr>
        </p:nvSpPr>
        <p:spPr>
          <a:ln/>
        </p:spPr>
      </p:sp>
      <p:sp>
        <p:nvSpPr>
          <p:cNvPr id="105476" name="Rectangle 5"/>
          <p:cNvSpPr>
            <a:spLocks noGrp="1" noChangeArrowheads="1"/>
          </p:cNvSpPr>
          <p:nvPr>
            <p:ph type="body" idx="1"/>
          </p:nvPr>
        </p:nvSpPr>
        <p:spPr>
          <a:noFill/>
          <a:ln/>
        </p:spPr>
        <p:txBody>
          <a:bodyPr/>
          <a:lstStyle/>
          <a:p>
            <a:r>
              <a:rPr lang="en-US" dirty="0" smtClean="0">
                <a:latin typeface="Times New Roman"/>
              </a:rPr>
              <a:t>This image is a scan of a </a:t>
            </a:r>
            <a:r>
              <a:rPr lang="en-US" b="1" i="1" dirty="0" smtClean="0">
                <a:latin typeface="Times New Roman"/>
              </a:rPr>
              <a:t>data plate </a:t>
            </a:r>
            <a:r>
              <a:rPr lang="en-US" dirty="0" smtClean="0">
                <a:latin typeface="Times New Roman"/>
              </a:rPr>
              <a:t>and a certification label for HUD Code homes.</a:t>
            </a:r>
          </a:p>
          <a:p>
            <a:pPr marL="441198" indent="-220599">
              <a:spcBef>
                <a:spcPts val="0"/>
              </a:spcBef>
              <a:spcAft>
                <a:spcPts val="0"/>
              </a:spcAft>
              <a:buFont typeface="Symbol" pitchFamily="18" charset="2"/>
              <a:buChar char="·"/>
              <a:tabLst>
                <a:tab pos="441198" algn="l"/>
              </a:tabLst>
            </a:pPr>
            <a:r>
              <a:rPr lang="en-US" dirty="0" smtClean="0">
                <a:latin typeface="Times New Roman"/>
              </a:rPr>
              <a:t>A data plate and certification label note the existence of ventilation fans and other distinctive features, but also indicate that a home was built under the HUD Code. </a:t>
            </a:r>
          </a:p>
          <a:p>
            <a:pPr marL="441198" indent="-220599">
              <a:spcBef>
                <a:spcPts val="0"/>
              </a:spcBef>
              <a:spcAft>
                <a:spcPts val="0"/>
              </a:spcAft>
              <a:buFont typeface="Symbol" pitchFamily="18" charset="2"/>
              <a:buChar char="·"/>
              <a:tabLst>
                <a:tab pos="441198" algn="l"/>
              </a:tabLst>
            </a:pPr>
            <a:r>
              <a:rPr lang="en-US" dirty="0" smtClean="0">
                <a:latin typeface="Times New Roman"/>
              </a:rPr>
              <a:t>Homes built before 1976 will not have these labels.</a:t>
            </a:r>
          </a:p>
          <a:p>
            <a:pPr marL="441198" indent="-220599">
              <a:spcBef>
                <a:spcPts val="0"/>
              </a:spcBef>
              <a:spcAft>
                <a:spcPts val="0"/>
              </a:spcAft>
              <a:buFont typeface="Symbol" pitchFamily="18" charset="2"/>
              <a:buChar char="·"/>
              <a:tabLst>
                <a:tab pos="441198" algn="l"/>
              </a:tabLst>
            </a:pPr>
            <a:r>
              <a:rPr lang="en-US" dirty="0" smtClean="0">
                <a:latin typeface="Times New Roman"/>
              </a:rPr>
              <a:t>The data plate is permanently affixed to the home, usually in a bedroom closet, the electrical panel box cover, or kitchen cabinet. </a:t>
            </a:r>
          </a:p>
          <a:p>
            <a:pPr marL="800100" indent="-228600">
              <a:spcBef>
                <a:spcPts val="0"/>
              </a:spcBef>
              <a:spcAft>
                <a:spcPts val="0"/>
              </a:spcAft>
              <a:buFont typeface="Courier New" pitchFamily="49" charset="0"/>
              <a:buChar char="o"/>
              <a:tabLst>
                <a:tab pos="441198" algn="l"/>
              </a:tabLst>
            </a:pPr>
            <a:r>
              <a:rPr lang="en-US" dirty="0" smtClean="0">
                <a:latin typeface="Times New Roman"/>
              </a:rPr>
              <a:t>The data plate contains the name and address of the manufacturer, serial and model numbers, date of manufacturer, and certification label numbers.</a:t>
            </a:r>
          </a:p>
          <a:p>
            <a:pPr marL="800100" indent="-228600">
              <a:spcBef>
                <a:spcPts val="0"/>
              </a:spcBef>
              <a:spcAft>
                <a:spcPts val="0"/>
              </a:spcAft>
              <a:buFont typeface="Courier New" pitchFamily="49" charset="0"/>
              <a:buChar char="o"/>
              <a:tabLst>
                <a:tab pos="441198" algn="l"/>
              </a:tabLst>
            </a:pPr>
            <a:r>
              <a:rPr lang="en-US" dirty="0" smtClean="0">
                <a:latin typeface="Times New Roman"/>
              </a:rPr>
              <a:t>It lists major factory-installed appliances, along with the wind and snow loads for which the home was designed. </a:t>
            </a:r>
          </a:p>
          <a:p>
            <a:pPr marL="441198" indent="-220599">
              <a:spcBef>
                <a:spcPts val="0"/>
              </a:spcBef>
              <a:spcAft>
                <a:spcPts val="0"/>
              </a:spcAft>
              <a:buFont typeface="Symbol" pitchFamily="18" charset="2"/>
              <a:buChar char="·"/>
              <a:tabLst>
                <a:tab pos="441198" algn="l"/>
              </a:tabLst>
            </a:pPr>
            <a:r>
              <a:rPr lang="en-US" dirty="0" smtClean="0">
                <a:latin typeface="Times New Roman"/>
              </a:rPr>
              <a:t>The certification label is a metal plate fastened to the exterior of the home showing that it meets all construction requirements under the HUD Code.</a:t>
            </a:r>
          </a:p>
          <a:p>
            <a:r>
              <a:rPr lang="en-US" b="0" i="1" u="none" dirty="0" smtClean="0">
                <a:solidFill>
                  <a:schemeClr val="tx1">
                    <a:lumMod val="50000"/>
                    <a:lumOff val="50000"/>
                  </a:schemeClr>
                </a:solidFill>
              </a:rPr>
              <a:t>Q: How</a:t>
            </a:r>
            <a:r>
              <a:rPr lang="en-US" b="0" i="1" u="none" baseline="0" dirty="0" smtClean="0">
                <a:solidFill>
                  <a:schemeClr val="tx1">
                    <a:lumMod val="50000"/>
                    <a:lumOff val="50000"/>
                  </a:schemeClr>
                </a:solidFill>
              </a:rPr>
              <a:t> can knowing the age of a mobile home help an auditor?</a:t>
            </a:r>
          </a:p>
          <a:p>
            <a:r>
              <a:rPr lang="en-US" b="0" i="1" u="none" baseline="0" dirty="0" smtClean="0">
                <a:solidFill>
                  <a:schemeClr val="tx1">
                    <a:lumMod val="50000"/>
                    <a:lumOff val="50000"/>
                  </a:schemeClr>
                </a:solidFill>
              </a:rPr>
              <a:t>A: It can help determine insulation levels, window types.</a:t>
            </a:r>
            <a:endParaRPr lang="en-US" b="0" i="1" u="none" dirty="0" smtClean="0">
              <a:solidFill>
                <a:schemeClr val="tx1">
                  <a:lumMod val="50000"/>
                  <a:lumOff val="50000"/>
                </a:schemeClr>
              </a:solidFill>
            </a:endParaRPr>
          </a:p>
          <a:p>
            <a:endParaRPr lang="en-US" dirty="0"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r>
              <a:rPr lang="en-US" dirty="0" smtClean="0">
                <a:latin typeface="Times New Roman"/>
              </a:rPr>
              <a:t>This photo shows features of a level foundation, adequate support piers, a continuous rodent barrier, and a ground vapor retarder.</a:t>
            </a:r>
          </a:p>
          <a:p>
            <a:pPr marL="441198" indent="-220599">
              <a:spcBef>
                <a:spcPts val="0"/>
              </a:spcBef>
              <a:spcAft>
                <a:spcPts val="0"/>
              </a:spcAft>
              <a:buFont typeface="Symbol" pitchFamily="18" charset="2"/>
              <a:buChar char="·"/>
            </a:pPr>
            <a:r>
              <a:rPr lang="en-US" dirty="0" smtClean="0">
                <a:latin typeface="Times New Roman"/>
              </a:rPr>
              <a:t>If no vapor barrier is present, specify 6-mil sheet plastic to cover the entire crawl space.</a:t>
            </a:r>
          </a:p>
          <a:p>
            <a:pPr marL="441198" indent="-220599">
              <a:spcBef>
                <a:spcPts val="0"/>
              </a:spcBef>
              <a:spcAft>
                <a:spcPts val="0"/>
              </a:spcAft>
              <a:buFont typeface="Symbol" pitchFamily="18" charset="2"/>
              <a:buChar char="·"/>
            </a:pPr>
            <a:r>
              <a:rPr lang="en-US" dirty="0" smtClean="0">
                <a:latin typeface="Times New Roman"/>
              </a:rPr>
              <a:t>The purpose of the vapor retarder is to prevent ground moisture vapor from entering the belly cavity. </a:t>
            </a:r>
          </a:p>
          <a:p>
            <a:endParaRPr lang="en-US" dirty="0"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a:spLocks noGrp="1" noRot="1" noChangeAspect="1" noChangeArrowheads="1" noTextEdit="1"/>
          </p:cNvSpPr>
          <p:nvPr>
            <p:ph type="sldImg"/>
          </p:nvPr>
        </p:nvSpPr>
        <p:spPr>
          <a:xfrm>
            <a:off x="1185863" y="698500"/>
            <a:ext cx="4651375" cy="3489325"/>
          </a:xfrm>
          <a:ln/>
        </p:spPr>
      </p:sp>
      <p:sp>
        <p:nvSpPr>
          <p:cNvPr id="107525" name="Rectangle 3"/>
          <p:cNvSpPr>
            <a:spLocks noGrp="1" noChangeArrowheads="1"/>
          </p:cNvSpPr>
          <p:nvPr>
            <p:ph type="body" idx="1"/>
          </p:nvPr>
        </p:nvSpPr>
        <p:spPr>
          <a:noFill/>
          <a:ln/>
        </p:spPr>
        <p:txBody>
          <a:bodyPr/>
          <a:lstStyle/>
          <a:p>
            <a:r>
              <a:rPr lang="en-US" dirty="0" smtClean="0">
                <a:latin typeface="Times New Roman"/>
              </a:rPr>
              <a:t>This photo shows a  severely </a:t>
            </a:r>
            <a:r>
              <a:rPr lang="en-US" dirty="0">
                <a:latin typeface="Times New Roman"/>
              </a:rPr>
              <a:t>d</a:t>
            </a:r>
            <a:r>
              <a:rPr lang="en-US" dirty="0" smtClean="0">
                <a:latin typeface="Times New Roman"/>
              </a:rPr>
              <a:t>amaged </a:t>
            </a:r>
            <a:r>
              <a:rPr lang="en-US" dirty="0">
                <a:latin typeface="Times New Roman"/>
              </a:rPr>
              <a:t>r</a:t>
            </a:r>
            <a:r>
              <a:rPr lang="en-US" dirty="0" smtClean="0">
                <a:latin typeface="Times New Roman"/>
              </a:rPr>
              <a:t>odent barrier.</a:t>
            </a:r>
            <a:endParaRPr lang="en-US" dirty="0">
              <a:latin typeface="Times New Roman"/>
            </a:endParaRPr>
          </a:p>
          <a:p>
            <a:r>
              <a:rPr lang="en-US" dirty="0" smtClean="0">
                <a:latin typeface="Times New Roman"/>
              </a:rPr>
              <a:t>Consider replacing the entire rodent barrier with a tough vapor permeable</a:t>
            </a:r>
            <a:r>
              <a:rPr lang="en-US" b="1" i="1" dirty="0" smtClean="0">
                <a:latin typeface="Times New Roman"/>
              </a:rPr>
              <a:t> house wrap </a:t>
            </a:r>
            <a:r>
              <a:rPr lang="en-US" dirty="0" smtClean="0">
                <a:latin typeface="Times New Roman"/>
              </a:rPr>
              <a:t>such as Typar.</a:t>
            </a:r>
          </a:p>
          <a:p>
            <a:pPr marL="441198" indent="-441198"/>
            <a:r>
              <a:rPr lang="en-US" i="1" dirty="0" smtClean="0">
                <a:solidFill>
                  <a:srgbClr val="808080"/>
                </a:solidFill>
                <a:latin typeface="Times New Roman"/>
              </a:rPr>
              <a:t>Q: If the duct leaks, where does the warm air go?</a:t>
            </a:r>
          </a:p>
          <a:p>
            <a:pPr marL="441198" indent="-441198"/>
            <a:r>
              <a:rPr lang="en-US" i="1" dirty="0" smtClean="0">
                <a:solidFill>
                  <a:srgbClr val="808080"/>
                </a:solidFill>
                <a:latin typeface="Times New Roman"/>
              </a:rPr>
              <a:t>A: Outside, wasting all that energy.</a:t>
            </a:r>
            <a:endParaRPr lang="en-US" i="1" dirty="0" smtClean="0">
              <a:solidFill>
                <a:srgbClr val="808080"/>
              </a:solidFill>
              <a:latin typeface="Arial"/>
            </a:endParaRPr>
          </a:p>
          <a:p>
            <a:pPr marL="279835" eaLnBrk="1" hangingPunct="1"/>
            <a:endParaRPr lang="en-US" b="1" i="1" dirty="0" smtClean="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Slide Image Placeholder 1"/>
          <p:cNvSpPr>
            <a:spLocks noGrp="1" noRot="1" noChangeAspect="1" noTextEdit="1"/>
          </p:cNvSpPr>
          <p:nvPr>
            <p:ph type="sldImg"/>
          </p:nvPr>
        </p:nvSpPr>
        <p:spPr>
          <a:xfrm>
            <a:off x="1185863" y="698500"/>
            <a:ext cx="4651375" cy="3489325"/>
          </a:xfrm>
          <a:ln/>
        </p:spPr>
      </p:sp>
      <p:sp>
        <p:nvSpPr>
          <p:cNvPr id="108548" name="Notes Placeholder 2"/>
          <p:cNvSpPr>
            <a:spLocks noGrp="1"/>
          </p:cNvSpPr>
          <p:nvPr>
            <p:ph type="body" idx="1"/>
          </p:nvPr>
        </p:nvSpPr>
        <p:spPr>
          <a:noFill/>
          <a:ln/>
        </p:spPr>
        <p:txBody>
          <a:bodyPr/>
          <a:lstStyle/>
          <a:p>
            <a:r>
              <a:rPr lang="en-US" dirty="0" smtClean="0">
                <a:latin typeface="Times New Roman"/>
              </a:rPr>
              <a:t>Factors to consider are:</a:t>
            </a:r>
          </a:p>
          <a:p>
            <a:pPr marL="441198" indent="-220599">
              <a:spcBef>
                <a:spcPts val="0"/>
              </a:spcBef>
              <a:spcAft>
                <a:spcPts val="0"/>
              </a:spcAft>
              <a:buFont typeface="Symbol" pitchFamily="18" charset="2"/>
              <a:buChar char="·"/>
            </a:pPr>
            <a:r>
              <a:rPr lang="en-US" dirty="0" smtClean="0">
                <a:latin typeface="Times New Roman"/>
              </a:rPr>
              <a:t>Insufficient clearance</a:t>
            </a:r>
          </a:p>
          <a:p>
            <a:pPr marL="441198" indent="-220599">
              <a:spcBef>
                <a:spcPts val="0"/>
              </a:spcBef>
              <a:spcAft>
                <a:spcPts val="0"/>
              </a:spcAft>
              <a:buFont typeface="Symbol" pitchFamily="18" charset="2"/>
              <a:buChar char="·"/>
            </a:pPr>
            <a:r>
              <a:rPr lang="en-US" dirty="0" smtClean="0">
                <a:latin typeface="Times New Roman"/>
              </a:rPr>
              <a:t>Significant plumbing leaks</a:t>
            </a:r>
          </a:p>
          <a:p>
            <a:pPr marL="441198" indent="-220599">
              <a:spcBef>
                <a:spcPts val="0"/>
              </a:spcBef>
              <a:spcAft>
                <a:spcPts val="0"/>
              </a:spcAft>
              <a:buFont typeface="Symbol" pitchFamily="18" charset="2"/>
              <a:buChar char="·"/>
            </a:pPr>
            <a:r>
              <a:rPr lang="en-US" dirty="0" smtClean="0">
                <a:latin typeface="Times New Roman"/>
              </a:rPr>
              <a:t>Structural problems</a:t>
            </a:r>
          </a:p>
          <a:p>
            <a:pPr marL="441198" indent="-220599">
              <a:spcBef>
                <a:spcPts val="0"/>
              </a:spcBef>
              <a:spcAft>
                <a:spcPts val="0"/>
              </a:spcAft>
              <a:buFont typeface="Symbol" pitchFamily="18" charset="2"/>
              <a:buChar char="·"/>
            </a:pPr>
            <a:r>
              <a:rPr lang="en-US" dirty="0" smtClean="0">
                <a:latin typeface="Times New Roman"/>
              </a:rPr>
              <a:t>Standing water or open sewage</a:t>
            </a:r>
          </a:p>
          <a:p>
            <a:pPr marL="441198" indent="-220599">
              <a:spcBef>
                <a:spcPts val="0"/>
              </a:spcBef>
              <a:spcAft>
                <a:spcPts val="0"/>
              </a:spcAft>
              <a:buFont typeface="Symbol" pitchFamily="18" charset="2"/>
              <a:buChar char="·"/>
            </a:pPr>
            <a:r>
              <a:rPr lang="en-US" dirty="0" smtClean="0">
                <a:latin typeface="Times New Roman"/>
              </a:rPr>
              <a:t>Major obstructions</a:t>
            </a:r>
          </a:p>
          <a:p>
            <a:pPr marL="441198" indent="-220599">
              <a:spcBef>
                <a:spcPts val="0"/>
              </a:spcBef>
              <a:spcAft>
                <a:spcPts val="0"/>
              </a:spcAft>
              <a:buFont typeface="Symbol" pitchFamily="18" charset="2"/>
              <a:buChar char="·"/>
            </a:pPr>
            <a:r>
              <a:rPr lang="en-US" dirty="0" smtClean="0">
                <a:latin typeface="Times New Roman"/>
              </a:rPr>
              <a:t>Electrical hazards</a:t>
            </a:r>
          </a:p>
          <a:p>
            <a:r>
              <a:rPr lang="en-US" dirty="0" smtClean="0">
                <a:latin typeface="Times New Roman"/>
              </a:rPr>
              <a:t>The health and safety of workers and the long-term integrity of the client’s home should be the main concerns.</a:t>
            </a:r>
          </a:p>
          <a:p>
            <a:endParaRPr lang="en-US" b="1" u="sng" dirty="0" smtClean="0">
              <a:latin typeface="Arial"/>
            </a:endParaRPr>
          </a:p>
          <a:p>
            <a:endParaRPr lang="en-US" dirty="0" smtClean="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smtClean="0">
                <a:latin typeface="Times New Roman"/>
              </a:rPr>
              <a:t>Photos of standing water and low clearance.</a:t>
            </a:r>
          </a:p>
          <a:p>
            <a:pPr marL="441198" indent="-220599">
              <a:spcBef>
                <a:spcPts val="0"/>
              </a:spcBef>
              <a:spcAft>
                <a:spcPts val="0"/>
              </a:spcAft>
              <a:buFont typeface="Symbol" pitchFamily="18" charset="2"/>
              <a:buChar char="·"/>
            </a:pPr>
            <a:r>
              <a:rPr lang="en-US" dirty="0" smtClean="0">
                <a:latin typeface="Times New Roman"/>
              </a:rPr>
              <a:t>These kinds of issues would preclude insulating the belly.</a:t>
            </a:r>
          </a:p>
          <a:p>
            <a:pPr marL="441198" indent="-220599">
              <a:spcBef>
                <a:spcPts val="0"/>
              </a:spcBef>
              <a:spcAft>
                <a:spcPts val="0"/>
              </a:spcAft>
              <a:buFont typeface="Symbol" pitchFamily="18" charset="2"/>
              <a:buChar char="·"/>
            </a:pPr>
            <a:r>
              <a:rPr lang="en-US" dirty="0" smtClean="0">
                <a:latin typeface="Times New Roman"/>
              </a:rPr>
              <a:t>The site should be well drained with no standing water in the crawl space. Vertical clearance should be sufficient to allow installers access to important components such as the ducts and rodent barrier. </a:t>
            </a:r>
          </a:p>
          <a:p>
            <a:endParaRPr lang="en-US" dirty="0" smtClean="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Slide Image Placeholder 1"/>
          <p:cNvSpPr>
            <a:spLocks noGrp="1" noRot="1" noChangeAspect="1" noTextEdit="1"/>
          </p:cNvSpPr>
          <p:nvPr>
            <p:ph type="sldImg"/>
          </p:nvPr>
        </p:nvSpPr>
        <p:spPr>
          <a:xfrm>
            <a:off x="1185863" y="698500"/>
            <a:ext cx="4651375" cy="3489325"/>
          </a:xfrm>
          <a:ln/>
        </p:spPr>
      </p:sp>
      <p:sp>
        <p:nvSpPr>
          <p:cNvPr id="110596" name="Notes Placeholder 2"/>
          <p:cNvSpPr>
            <a:spLocks noGrp="1"/>
          </p:cNvSpPr>
          <p:nvPr>
            <p:ph type="body" idx="1"/>
          </p:nvPr>
        </p:nvSpPr>
        <p:spPr>
          <a:noFill/>
          <a:ln/>
        </p:spPr>
        <p:txBody>
          <a:bodyPr lIns="93250" tIns="46623" rIns="93250" bIns="46623"/>
          <a:lstStyle/>
          <a:p>
            <a:pPr marL="279835" indent="-233195">
              <a:spcBef>
                <a:spcPts val="306"/>
              </a:spcBef>
              <a:spcAft>
                <a:spcPts val="306"/>
              </a:spcAft>
            </a:pPr>
            <a:r>
              <a:rPr lang="en-US" dirty="0" smtClean="0">
                <a:latin typeface="Times New Roman"/>
              </a:rPr>
              <a:t>The auditor should note:</a:t>
            </a:r>
          </a:p>
          <a:p>
            <a:pPr marL="441198" indent="-220599">
              <a:spcBef>
                <a:spcPts val="0"/>
              </a:spcBef>
              <a:spcAft>
                <a:spcPts val="0"/>
              </a:spcAft>
              <a:buFont typeface="Symbol" pitchFamily="18" charset="2"/>
              <a:buChar char="·"/>
            </a:pPr>
            <a:r>
              <a:rPr lang="en-US" dirty="0" smtClean="0">
                <a:latin typeface="Times New Roman"/>
              </a:rPr>
              <a:t>Duct location and condition.</a:t>
            </a:r>
          </a:p>
          <a:p>
            <a:pPr marL="441198" indent="-220599">
              <a:spcBef>
                <a:spcPts val="0"/>
              </a:spcBef>
              <a:spcAft>
                <a:spcPts val="0"/>
              </a:spcAft>
              <a:buFont typeface="Symbol" pitchFamily="18" charset="2"/>
              <a:buChar char="·"/>
            </a:pPr>
            <a:r>
              <a:rPr lang="en-US" dirty="0" smtClean="0">
                <a:latin typeface="Times New Roman"/>
              </a:rPr>
              <a:t>Return air system</a:t>
            </a:r>
          </a:p>
          <a:p>
            <a:pPr marL="441198" indent="-220599">
              <a:spcBef>
                <a:spcPts val="0"/>
              </a:spcBef>
              <a:spcAft>
                <a:spcPts val="0"/>
              </a:spcAft>
              <a:buFont typeface="Symbol" pitchFamily="18" charset="2"/>
              <a:buChar char="·"/>
            </a:pPr>
            <a:r>
              <a:rPr lang="en-US" dirty="0" smtClean="0">
                <a:latin typeface="Times New Roman"/>
              </a:rPr>
              <a:t>Joist spacing and direction.</a:t>
            </a:r>
          </a:p>
          <a:p>
            <a:pPr marL="441198" indent="-220599">
              <a:spcBef>
                <a:spcPts val="0"/>
              </a:spcBef>
              <a:spcAft>
                <a:spcPts val="0"/>
              </a:spcAft>
              <a:buFont typeface="Symbol" pitchFamily="18" charset="2"/>
              <a:buChar char="·"/>
            </a:pPr>
            <a:r>
              <a:rPr lang="en-US" dirty="0" smtClean="0">
                <a:latin typeface="Times New Roman"/>
              </a:rPr>
              <a:t>How much belly repair is required.</a:t>
            </a:r>
          </a:p>
          <a:p>
            <a:pPr marL="441198" indent="-220599">
              <a:spcBef>
                <a:spcPts val="0"/>
              </a:spcBef>
              <a:spcAft>
                <a:spcPts val="0"/>
              </a:spcAft>
              <a:buFont typeface="Symbol" pitchFamily="18" charset="2"/>
              <a:buChar char="·"/>
            </a:pPr>
            <a:r>
              <a:rPr lang="en-US" dirty="0" smtClean="0">
                <a:latin typeface="Times New Roman"/>
              </a:rPr>
              <a:t>Minor repairable plumbing leaks.</a:t>
            </a:r>
          </a:p>
          <a:p>
            <a:pPr marL="441198" indent="-220599">
              <a:spcBef>
                <a:spcPts val="0"/>
              </a:spcBef>
              <a:spcAft>
                <a:spcPts val="0"/>
              </a:spcAft>
              <a:buFont typeface="Symbol" pitchFamily="18" charset="2"/>
              <a:buChar char="·"/>
            </a:pPr>
            <a:r>
              <a:rPr lang="en-US" dirty="0" smtClean="0">
                <a:latin typeface="Times New Roman"/>
              </a:rPr>
              <a:t>Air leakage sites.</a:t>
            </a:r>
          </a:p>
          <a:p>
            <a:pPr marL="220599">
              <a:spcBef>
                <a:spcPts val="0"/>
              </a:spcBef>
              <a:spcAft>
                <a:spcPts val="0"/>
              </a:spcAft>
            </a:pPr>
            <a:endParaRPr lang="en-US" dirty="0" smtClean="0">
              <a:latin typeface="Times New Roman"/>
            </a:endParaRPr>
          </a:p>
          <a:p>
            <a:pPr marL="220599">
              <a:spcBef>
                <a:spcPts val="0"/>
              </a:spcBef>
              <a:spcAft>
                <a:spcPts val="0"/>
              </a:spcAft>
            </a:pPr>
            <a:r>
              <a:rPr lang="en-US" dirty="0" smtClean="0">
                <a:latin typeface="Times New Roman"/>
              </a:rPr>
              <a:t>With limited time and tools, auditors should focus on general features they can see without having to access the enclosed belly. </a:t>
            </a:r>
          </a:p>
          <a:p>
            <a:pPr marL="220599">
              <a:spcBef>
                <a:spcPts val="0"/>
              </a:spcBef>
              <a:spcAft>
                <a:spcPts val="0"/>
              </a:spcAft>
            </a:pPr>
            <a:endParaRPr lang="en-US" dirty="0">
              <a:latin typeface="Times New Roman"/>
            </a:endParaRPr>
          </a:p>
          <a:p>
            <a:pPr marL="220599">
              <a:spcBef>
                <a:spcPts val="0"/>
              </a:spcBef>
              <a:spcAft>
                <a:spcPts val="0"/>
              </a:spcAft>
            </a:pPr>
            <a:r>
              <a:rPr lang="en-US" dirty="0" smtClean="0">
                <a:latin typeface="Times New Roman"/>
              </a:rPr>
              <a:t>Installers will access the belly cavity to a much greater extent to locate and repair duct leaks and other problems. </a:t>
            </a:r>
          </a:p>
          <a:p>
            <a:pPr marL="220599">
              <a:spcBef>
                <a:spcPts val="0"/>
              </a:spcBef>
              <a:spcAft>
                <a:spcPts val="0"/>
              </a:spcAft>
            </a:pPr>
            <a:endParaRPr lang="en-US" dirty="0">
              <a:latin typeface="Times New Roman"/>
            </a:endParaRPr>
          </a:p>
          <a:p>
            <a:pPr marL="220599">
              <a:spcBef>
                <a:spcPts val="0"/>
              </a:spcBef>
              <a:spcAft>
                <a:spcPts val="0"/>
              </a:spcAft>
            </a:pPr>
            <a:r>
              <a:rPr lang="en-US" dirty="0" smtClean="0">
                <a:latin typeface="Times New Roman"/>
              </a:rPr>
              <a:t>If possible, the auditor should look underneath at several vantage points along the length and ends of the home. A tear in the rodent barrier may allow the auditor to determine the depth of the floor cavity, joist spacing, and the level of insulation. </a:t>
            </a:r>
          </a:p>
          <a:p>
            <a:pPr marL="220599">
              <a:spcBef>
                <a:spcPts val="0"/>
              </a:spcBef>
              <a:spcAft>
                <a:spcPts val="0"/>
              </a:spcAft>
            </a:pPr>
            <a:endParaRPr lang="en-US" dirty="0">
              <a:latin typeface="Times New Roman"/>
            </a:endParaRPr>
          </a:p>
          <a:p>
            <a:pPr marL="220599">
              <a:spcBef>
                <a:spcPts val="0"/>
              </a:spcBef>
              <a:spcAft>
                <a:spcPts val="0"/>
              </a:spcAft>
            </a:pPr>
            <a:r>
              <a:rPr lang="en-US" dirty="0" smtClean="0">
                <a:latin typeface="Times New Roman"/>
              </a:rPr>
              <a:t>A majority of mobile home belly cavities will benefit from additional loose-fill fiberglass insulation. If the belly is not accessible, the work scope should specify additional insulation where possible. </a:t>
            </a:r>
          </a:p>
          <a:p>
            <a:endParaRPr lang="en-US" dirty="0" smtClean="0">
              <a:ea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r>
              <a:rPr lang="en-US" dirty="0" smtClean="0">
                <a:latin typeface="Times New Roman"/>
              </a:rPr>
              <a:t>Typical construction details of a mobile home belly.</a:t>
            </a:r>
          </a:p>
          <a:p>
            <a:pPr marL="441198" indent="-220599">
              <a:spcBef>
                <a:spcPts val="0"/>
              </a:spcBef>
              <a:spcAft>
                <a:spcPts val="0"/>
              </a:spcAft>
              <a:buFont typeface="Symbol" pitchFamily="18" charset="2"/>
              <a:buChar char="·"/>
            </a:pPr>
            <a:r>
              <a:rPr lang="en-US" dirty="0" smtClean="0">
                <a:latin typeface="Times New Roman"/>
              </a:rPr>
              <a:t>Note floor system has a steel chassis, floor joists, insulation, and duct system sandwiched together. The double set of main </a:t>
            </a:r>
            <a:r>
              <a:rPr lang="en-US" b="1" i="1" dirty="0" smtClean="0">
                <a:latin typeface="Times New Roman"/>
              </a:rPr>
              <a:t>I-beams </a:t>
            </a:r>
            <a:r>
              <a:rPr lang="en-US" dirty="0" smtClean="0">
                <a:latin typeface="Times New Roman"/>
              </a:rPr>
              <a:t>provide center loading through the masonry piers and to the ground. </a:t>
            </a:r>
          </a:p>
          <a:p>
            <a:pPr marL="441198" indent="-220599">
              <a:spcBef>
                <a:spcPts val="0"/>
              </a:spcBef>
              <a:spcAft>
                <a:spcPts val="0"/>
              </a:spcAft>
              <a:buFont typeface="Symbol" pitchFamily="18" charset="2"/>
              <a:buChar char="·"/>
            </a:pPr>
            <a:r>
              <a:rPr lang="en-US" dirty="0" smtClean="0">
                <a:latin typeface="Times New Roman"/>
              </a:rPr>
              <a:t>In a lengthwise floor joist configuration, the main duct is located inside the joist cavities. </a:t>
            </a:r>
          </a:p>
          <a:p>
            <a:pPr marL="441198" indent="-220599">
              <a:spcBef>
                <a:spcPts val="0"/>
              </a:spcBef>
              <a:spcAft>
                <a:spcPts val="0"/>
              </a:spcAft>
              <a:buFont typeface="Symbol" pitchFamily="18" charset="2"/>
              <a:buChar char="·"/>
            </a:pPr>
            <a:r>
              <a:rPr lang="en-US" dirty="0" smtClean="0">
                <a:latin typeface="Times New Roman"/>
              </a:rPr>
              <a:t>In a crosswise floor joist configuration, the main duct is located beneath the floor joists and connected by boots to the sub-floor. </a:t>
            </a:r>
          </a:p>
          <a:p>
            <a:pPr marL="441198" indent="-220599">
              <a:spcBef>
                <a:spcPts val="0"/>
              </a:spcBef>
              <a:spcAft>
                <a:spcPts val="0"/>
              </a:spcAft>
              <a:buFont typeface="Symbol" pitchFamily="18" charset="2"/>
              <a:buChar char="·"/>
            </a:pPr>
            <a:r>
              <a:rPr lang="en-US" dirty="0" smtClean="0">
                <a:latin typeface="Times New Roman"/>
              </a:rPr>
              <a:t>The auditor can easily determine joist direction by looking for a telltale hump in the floor formed by the main duct run in the center, as shown in the illustration on the lower right. This configuration is also known as a </a:t>
            </a:r>
            <a:r>
              <a:rPr lang="en-US" b="1" i="1" dirty="0" smtClean="0">
                <a:latin typeface="Times New Roman"/>
              </a:rPr>
              <a:t>dropped down belly</a:t>
            </a:r>
            <a:r>
              <a:rPr lang="en-US" dirty="0" smtClean="0">
                <a:latin typeface="Times New Roman"/>
              </a:rPr>
              <a:t>.</a:t>
            </a:r>
          </a:p>
          <a:p>
            <a:pPr marL="441198" indent="-220599">
              <a:spcBef>
                <a:spcPts val="0"/>
              </a:spcBef>
              <a:spcAft>
                <a:spcPts val="0"/>
              </a:spcAft>
              <a:buFont typeface="Symbol" pitchFamily="18" charset="2"/>
              <a:buChar char="·"/>
            </a:pPr>
            <a:r>
              <a:rPr lang="en-US" dirty="0" smtClean="0">
                <a:latin typeface="Times New Roman"/>
              </a:rPr>
              <a:t>Mobile home duct systems are extremely vulnerable because they are located on the cold side of the thermal boundary. </a:t>
            </a:r>
          </a:p>
          <a:p>
            <a:pPr marL="441198" indent="-220599">
              <a:spcBef>
                <a:spcPts val="0"/>
              </a:spcBef>
              <a:spcAft>
                <a:spcPts val="0"/>
              </a:spcAft>
              <a:buFont typeface="Symbol" pitchFamily="18" charset="2"/>
              <a:buChar char="·"/>
            </a:pPr>
            <a:r>
              <a:rPr lang="en-US" dirty="0" smtClean="0">
                <a:latin typeface="Times New Roman"/>
              </a:rPr>
              <a:t>All that separates the ducts from the outside is a thin rodent barrier, which is prone to damage over time. When ducts leak, they leak to the outside.</a:t>
            </a:r>
          </a:p>
          <a:p>
            <a:pPr eaLnBrk="1" hangingPunct="1"/>
            <a:endParaRPr lang="en-US" dirty="0" smtClean="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Slide Image Placeholder 1"/>
          <p:cNvSpPr>
            <a:spLocks noGrp="1" noRot="1" noChangeAspect="1" noTextEdit="1"/>
          </p:cNvSpPr>
          <p:nvPr>
            <p:ph type="sldImg"/>
          </p:nvPr>
        </p:nvSpPr>
        <p:spPr>
          <a:xfrm>
            <a:off x="1185863" y="698500"/>
            <a:ext cx="4651375" cy="3489325"/>
          </a:xfrm>
          <a:ln/>
        </p:spPr>
      </p:sp>
      <p:sp>
        <p:nvSpPr>
          <p:cNvPr id="112644"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These types of conditions are grounds for </a:t>
            </a:r>
            <a:r>
              <a:rPr lang="en-US" b="1" i="1" dirty="0" smtClean="0">
                <a:latin typeface="Times New Roman"/>
              </a:rPr>
              <a:t>deferral of services </a:t>
            </a:r>
            <a:r>
              <a:rPr lang="en-US" dirty="0" smtClean="0">
                <a:latin typeface="Times New Roman"/>
              </a:rPr>
              <a:t>if the safety issues cannot be resolved within the budget.</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Are there significant electrical or other safety hazards that would preclude performing a belly retrofit?</a:t>
            </a:r>
          </a:p>
          <a:p>
            <a:pPr>
              <a:spcBef>
                <a:spcPts val="0"/>
              </a:spcBef>
              <a:spcAft>
                <a:spcPts val="0"/>
              </a:spcAft>
            </a:pPr>
            <a:r>
              <a:rPr lang="en-US" dirty="0" smtClean="0">
                <a:latin typeface="Times New Roman"/>
              </a:rPr>
              <a:t> </a:t>
            </a:r>
          </a:p>
          <a:p>
            <a:pPr>
              <a:spcBef>
                <a:spcPts val="0"/>
              </a:spcBef>
              <a:spcAft>
                <a:spcPts val="0"/>
              </a:spcAft>
            </a:pPr>
            <a:r>
              <a:rPr lang="en-US" dirty="0" smtClean="0">
                <a:latin typeface="Times New Roman"/>
              </a:rPr>
              <a:t>Health and safety funds may be used to correct the problems but must be accomplished within reasonable price guidelines (typically set by the state).</a:t>
            </a:r>
          </a:p>
          <a:p>
            <a:pPr>
              <a:spcBef>
                <a:spcPts val="0"/>
              </a:spcBef>
              <a:spcAft>
                <a:spcPts val="0"/>
              </a:spcAft>
            </a:pPr>
            <a:r>
              <a:rPr lang="en-US" dirty="0" smtClean="0">
                <a:latin typeface="Times New Roman"/>
              </a:rPr>
              <a:t> </a:t>
            </a:r>
          </a:p>
          <a:p>
            <a:pPr>
              <a:spcBef>
                <a:spcPts val="0"/>
              </a:spcBef>
              <a:spcAft>
                <a:spcPts val="0"/>
              </a:spcAft>
            </a:pPr>
            <a:r>
              <a:rPr lang="en-US" dirty="0" smtClean="0">
                <a:latin typeface="Times New Roman"/>
              </a:rPr>
              <a:t>They should be limited to resolving minor problems such as plumbing leaks, minor drainage issues, and floor repair. </a:t>
            </a:r>
          </a:p>
          <a:p>
            <a:pPr marL="220599">
              <a:spcBef>
                <a:spcPts val="0"/>
              </a:spcBef>
              <a:spcAft>
                <a:spcPts val="0"/>
              </a:spcAft>
            </a:pPr>
            <a:endParaRPr lang="en-US" dirty="0" smtClean="0">
              <a:latin typeface="Times New Roman"/>
            </a:endParaRPr>
          </a:p>
          <a:p>
            <a:pPr marL="279835" indent="-233195">
              <a:spcBef>
                <a:spcPts val="0"/>
              </a:spcBef>
              <a:spcAft>
                <a:spcPts val="0"/>
              </a:spcAft>
            </a:pPr>
            <a:r>
              <a:rPr lang="en-US" i="1" dirty="0" smtClean="0">
                <a:solidFill>
                  <a:schemeClr val="tx1">
                    <a:lumMod val="50000"/>
                    <a:lumOff val="50000"/>
                  </a:schemeClr>
                </a:solidFill>
                <a:latin typeface="Times New Roman"/>
              </a:rPr>
              <a:t>Q: At first glance does this look like a </a:t>
            </a:r>
            <a:r>
              <a:rPr lang="en-US" i="1" baseline="0" dirty="0" smtClean="0">
                <a:solidFill>
                  <a:schemeClr val="tx1">
                    <a:lumMod val="50000"/>
                    <a:lumOff val="50000"/>
                  </a:schemeClr>
                </a:solidFill>
                <a:latin typeface="Times New Roman"/>
              </a:rPr>
              <a:t> job that should be deferred?</a:t>
            </a:r>
          </a:p>
          <a:p>
            <a:pPr marL="279835" indent="-233195">
              <a:spcBef>
                <a:spcPts val="0"/>
              </a:spcBef>
              <a:spcAft>
                <a:spcPts val="0"/>
              </a:spcAft>
            </a:pPr>
            <a:r>
              <a:rPr lang="en-US" i="1" baseline="0" dirty="0" smtClean="0">
                <a:solidFill>
                  <a:schemeClr val="tx1">
                    <a:lumMod val="50000"/>
                    <a:lumOff val="50000"/>
                  </a:schemeClr>
                </a:solidFill>
                <a:latin typeface="Times New Roman"/>
              </a:rPr>
              <a:t>A: Yes! </a:t>
            </a:r>
            <a:r>
              <a:rPr lang="en-US" i="1" dirty="0" smtClean="0">
                <a:solidFill>
                  <a:schemeClr val="tx1">
                    <a:lumMod val="50000"/>
                    <a:lumOff val="50000"/>
                  </a:schemeClr>
                </a:solidFill>
                <a:latin typeface="Times New Roman"/>
              </a:rPr>
              <a:t>Big problems such as raw sewage, major structural deficiencies, or significant ponding of water underneath the home, are generally considered outside the scope of the program.</a:t>
            </a:r>
          </a:p>
          <a:p>
            <a:endParaRPr lang="en-US" dirty="0"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lIns="93250" tIns="46623" rIns="93250" bIns="46623"/>
          <a:lstStyle/>
          <a:p>
            <a:r>
              <a:rPr lang="en-US" dirty="0" smtClean="0">
                <a:latin typeface="Times New Roman"/>
              </a:rPr>
              <a:t>This is a photo of two mobile homes connected by a foyer or conditioned breezeway.</a:t>
            </a:r>
          </a:p>
          <a:p>
            <a:pPr marL="441198" indent="-220599">
              <a:spcBef>
                <a:spcPts val="0"/>
              </a:spcBef>
              <a:spcAft>
                <a:spcPts val="0"/>
              </a:spcAft>
              <a:buFont typeface="Symbol"/>
              <a:buChar char="·"/>
            </a:pPr>
            <a:r>
              <a:rPr lang="en-US" dirty="0" smtClean="0">
                <a:latin typeface="Times New Roman"/>
              </a:rPr>
              <a:t>At least 25% of the households that qualify for weatherization are mobile homes.</a:t>
            </a:r>
          </a:p>
          <a:p>
            <a:pPr marL="441198" indent="-220599">
              <a:spcBef>
                <a:spcPts val="0"/>
              </a:spcBef>
              <a:spcAft>
                <a:spcPts val="0"/>
              </a:spcAft>
              <a:buFont typeface="Symbol"/>
              <a:buChar char="·"/>
            </a:pPr>
            <a:r>
              <a:rPr lang="en-US" dirty="0" smtClean="0">
                <a:latin typeface="Times New Roman"/>
              </a:rPr>
              <a:t>Advances in weatherization materials and retrofit techniques open up huge opportunities for energy savings.</a:t>
            </a:r>
          </a:p>
          <a:p>
            <a:pPr marL="772097" lvl="1" indent="-165449">
              <a:spcBef>
                <a:spcPts val="0"/>
              </a:spcBef>
              <a:spcAft>
                <a:spcPts val="0"/>
              </a:spcAft>
              <a:buFont typeface="Courier New"/>
              <a:buChar char="o"/>
            </a:pPr>
            <a:r>
              <a:rPr lang="en-US" dirty="0" smtClean="0">
                <a:latin typeface="Times New Roman"/>
              </a:rPr>
              <a:t>Mobile homes come in many shapes, sizes, and configurations. </a:t>
            </a:r>
          </a:p>
          <a:p>
            <a:pPr marL="772097" indent="-165449">
              <a:spcBef>
                <a:spcPts val="0"/>
              </a:spcBef>
              <a:spcAft>
                <a:spcPts val="0"/>
              </a:spcAft>
              <a:buFont typeface="Courier New"/>
              <a:buChar char="o"/>
            </a:pPr>
            <a:r>
              <a:rPr lang="en-US" dirty="0" smtClean="0">
                <a:latin typeface="Times New Roman"/>
              </a:rPr>
              <a:t>Mobile homes have received a bad reputation for their light (cheap) construction and association with poverty. </a:t>
            </a:r>
          </a:p>
          <a:p>
            <a:pPr marL="772097" indent="-165449">
              <a:spcBef>
                <a:spcPts val="0"/>
              </a:spcBef>
              <a:spcAft>
                <a:spcPts val="0"/>
              </a:spcAft>
              <a:buFont typeface="Courier New"/>
              <a:buChar char="o"/>
            </a:pPr>
            <a:r>
              <a:rPr lang="en-US" dirty="0" smtClean="0">
                <a:latin typeface="Times New Roman"/>
              </a:rPr>
              <a:t>Their construction is unique and specialized retrofits are required.</a:t>
            </a:r>
          </a:p>
          <a:p>
            <a:pPr marL="772097" indent="-165449">
              <a:spcBef>
                <a:spcPts val="0"/>
              </a:spcBef>
              <a:spcAft>
                <a:spcPts val="0"/>
              </a:spcAft>
              <a:buFont typeface="Courier New"/>
              <a:buChar char="o"/>
            </a:pPr>
            <a:r>
              <a:rPr lang="en-US" dirty="0" smtClean="0">
                <a:latin typeface="Times New Roman"/>
              </a:rPr>
              <a:t>Mobile homes and the clients who occupy them deserve the same respect and attention to detail as other homes and clients.</a:t>
            </a:r>
          </a:p>
          <a:p>
            <a:pPr marL="466390" indent="-233195" eaLnBrk="1" hangingPunct="1"/>
            <a:endParaRPr lang="en-US" dirty="0"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Slide Image Placeholder 1"/>
          <p:cNvSpPr>
            <a:spLocks noGrp="1" noRot="1" noChangeAspect="1" noTextEdit="1"/>
          </p:cNvSpPr>
          <p:nvPr>
            <p:ph type="sldImg"/>
          </p:nvPr>
        </p:nvSpPr>
        <p:spPr>
          <a:xfrm>
            <a:off x="1185863" y="698500"/>
            <a:ext cx="4651375" cy="3489325"/>
          </a:xfrm>
          <a:ln/>
        </p:spPr>
      </p:sp>
      <p:sp>
        <p:nvSpPr>
          <p:cNvPr id="113668" name="Notes Placeholder 2"/>
          <p:cNvSpPr>
            <a:spLocks noGrp="1"/>
          </p:cNvSpPr>
          <p:nvPr>
            <p:ph type="body" idx="1"/>
          </p:nvPr>
        </p:nvSpPr>
        <p:spPr>
          <a:noFill/>
          <a:ln/>
        </p:spPr>
        <p:txBody>
          <a:bodyPr/>
          <a:lstStyle/>
          <a:p>
            <a:r>
              <a:rPr lang="en-US" dirty="0" smtClean="0">
                <a:latin typeface="Times New Roman"/>
              </a:rPr>
              <a:t>This photo shows an open dryer vent in the crawl space.</a:t>
            </a:r>
          </a:p>
          <a:p>
            <a:pPr marL="228600" indent="-228600"/>
            <a:r>
              <a:rPr lang="en-US" i="1" dirty="0" smtClean="0">
                <a:solidFill>
                  <a:schemeClr val="tx1">
                    <a:lumMod val="50000"/>
                    <a:lumOff val="50000"/>
                  </a:schemeClr>
                </a:solidFill>
                <a:latin typeface="Times New Roman"/>
              </a:rPr>
              <a:t>Q: What are some potential problems that could be caused by the situation shown in the photo?</a:t>
            </a:r>
          </a:p>
          <a:p>
            <a:r>
              <a:rPr lang="en-US" i="1" dirty="0" smtClean="0">
                <a:solidFill>
                  <a:schemeClr val="tx1">
                    <a:lumMod val="50000"/>
                    <a:lumOff val="50000"/>
                  </a:schemeClr>
                </a:solidFill>
                <a:latin typeface="Times New Roman"/>
              </a:rPr>
              <a:t>A: Some possible answers:</a:t>
            </a:r>
          </a:p>
          <a:p>
            <a:pPr marL="571500" indent="-228600">
              <a:buFont typeface="Symbol" pitchFamily="18" charset="2"/>
              <a:buChar char="·"/>
            </a:pPr>
            <a:r>
              <a:rPr lang="en-US" i="1" dirty="0" smtClean="0">
                <a:solidFill>
                  <a:schemeClr val="tx1">
                    <a:lumMod val="50000"/>
                    <a:lumOff val="50000"/>
                  </a:schemeClr>
                </a:solidFill>
                <a:latin typeface="Times New Roman"/>
              </a:rPr>
              <a:t>Poor indoor air quality</a:t>
            </a:r>
          </a:p>
          <a:p>
            <a:pPr marL="571500" indent="-228600">
              <a:buFont typeface="Symbol" pitchFamily="18" charset="2"/>
              <a:buChar char="·"/>
            </a:pPr>
            <a:r>
              <a:rPr lang="en-US" i="1" dirty="0" smtClean="0">
                <a:solidFill>
                  <a:schemeClr val="tx1">
                    <a:lumMod val="50000"/>
                    <a:lumOff val="50000"/>
                  </a:schemeClr>
                </a:solidFill>
                <a:latin typeface="Times New Roman"/>
              </a:rPr>
              <a:t>Structural damage as high-moisture interacts with building components</a:t>
            </a:r>
          </a:p>
          <a:p>
            <a:pPr marL="571500" indent="-228600">
              <a:buFont typeface="Symbol" pitchFamily="18" charset="2"/>
              <a:buChar char="·"/>
            </a:pPr>
            <a:r>
              <a:rPr lang="en-US" i="1" dirty="0" smtClean="0">
                <a:solidFill>
                  <a:schemeClr val="tx1">
                    <a:lumMod val="50000"/>
                    <a:lumOff val="50000"/>
                  </a:schemeClr>
                </a:solidFill>
                <a:latin typeface="Times New Roman"/>
              </a:rPr>
              <a:t>Health issues, if rodents or other critters find the plentiful, soft lint an attractive place to live…</a:t>
            </a:r>
            <a:endParaRPr lang="en-US" i="1" dirty="0" smtClean="0">
              <a:solidFill>
                <a:schemeClr val="tx1">
                  <a:lumMod val="50000"/>
                  <a:lumOff val="50000"/>
                </a:schemeClr>
              </a:solidFill>
              <a:latin typeface="Arial"/>
            </a:endParaRPr>
          </a:p>
          <a:p>
            <a:pPr eaLnBrk="1" hangingPunct="1"/>
            <a:endParaRPr lang="en-US" dirty="0" smtClean="0">
              <a:solidFill>
                <a:schemeClr val="bg1"/>
              </a:solidFill>
              <a:ea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Check the general condition of the roof.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Look for rust, corrosion, or structural flaws.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Now is a good time to check the condition of the chimney </a:t>
            </a:r>
            <a:r>
              <a:rPr lang="en-US" b="1" i="1" dirty="0" smtClean="0">
                <a:latin typeface="Times New Roman"/>
              </a:rPr>
              <a:t>roof jack </a:t>
            </a:r>
            <a:r>
              <a:rPr lang="en-US" dirty="0" smtClean="0">
                <a:latin typeface="Times New Roman"/>
              </a:rPr>
              <a:t>assembly, which is an integral part of the heating system and often subject to corrosion.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The chimney assembly that penetrates the roof and includes the flashing and chimney cap assemblies is known as the roof jack. Check for excessive rust and corrosion to determine whether it needs to be replaced.</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Avoid stepping onto the roof deck because this may break the seals of the roof coating along the seams of the metal roof sections.</a:t>
            </a:r>
          </a:p>
          <a:p>
            <a:endParaRPr lang="en-US" b="1" u="sng" dirty="0" smtClean="0">
              <a:latin typeface="Arial"/>
            </a:endParaRPr>
          </a:p>
          <a:p>
            <a:pPr eaLnBrk="1" hangingPunct="1"/>
            <a:endParaRPr lang="en-US" dirty="0" smtClean="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marL="219075" indent="-219075">
              <a:spcBef>
                <a:spcPts val="0"/>
              </a:spcBef>
              <a:spcAft>
                <a:spcPts val="0"/>
              </a:spcAft>
            </a:pPr>
            <a:r>
              <a:rPr lang="en-US" dirty="0" smtClean="0">
                <a:latin typeface="Times New Roman"/>
              </a:rPr>
              <a:t>Remove screws from the bottom of a wall panel.</a:t>
            </a:r>
          </a:p>
          <a:p>
            <a:pPr marL="220599">
              <a:spcBef>
                <a:spcPts val="0"/>
              </a:spcBef>
              <a:spcAft>
                <a:spcPts val="0"/>
              </a:spcAft>
            </a:pPr>
            <a:endParaRPr lang="en-US" dirty="0" smtClean="0">
              <a:latin typeface="Times New Roman"/>
            </a:endParaRPr>
          </a:p>
          <a:p>
            <a:pPr marL="219075" indent="-219075">
              <a:spcBef>
                <a:spcPts val="0"/>
              </a:spcBef>
              <a:spcAft>
                <a:spcPts val="0"/>
              </a:spcAft>
            </a:pPr>
            <a:r>
              <a:rPr lang="en-US" dirty="0" smtClean="0">
                <a:latin typeface="Times New Roman"/>
              </a:rPr>
              <a:t>Take a peek inside the wall cavity to estimate the thickness of existing insulation.</a:t>
            </a:r>
          </a:p>
          <a:p>
            <a:pPr marL="571500" lvl="1" indent="-228600">
              <a:spcBef>
                <a:spcPts val="0"/>
              </a:spcBef>
              <a:spcAft>
                <a:spcPts val="0"/>
              </a:spcAft>
              <a:buFont typeface="Symbol" pitchFamily="18" charset="2"/>
              <a:buChar char="·"/>
            </a:pPr>
            <a:r>
              <a:rPr lang="en-US" dirty="0" smtClean="0">
                <a:latin typeface="Times New Roman"/>
              </a:rPr>
              <a:t>Pre-HUD Code homes have very thin wall cavities consisting of 2” x 3” wall framing, horizontal banding, and R-6 insulation. </a:t>
            </a:r>
          </a:p>
          <a:p>
            <a:pPr marL="571500" indent="-228600">
              <a:spcBef>
                <a:spcPts val="0"/>
              </a:spcBef>
              <a:spcAft>
                <a:spcPts val="0"/>
              </a:spcAft>
              <a:buFont typeface="Symbol" pitchFamily="18" charset="2"/>
              <a:buChar char="·"/>
            </a:pPr>
            <a:r>
              <a:rPr lang="en-US" dirty="0" smtClean="0">
                <a:latin typeface="Times New Roman"/>
              </a:rPr>
              <a:t>If possible, specify reinsulating with high density R-13 fiberglass batt insulation.</a:t>
            </a:r>
          </a:p>
          <a:p>
            <a:pPr marL="551498">
              <a:spcBef>
                <a:spcPts val="0"/>
              </a:spcBef>
              <a:spcAft>
                <a:spcPts val="0"/>
              </a:spcAft>
            </a:pPr>
            <a:r>
              <a:rPr lang="en-US" dirty="0" smtClean="0">
                <a:latin typeface="Times New Roman"/>
              </a:rPr>
              <a:t> </a:t>
            </a:r>
          </a:p>
          <a:p>
            <a:pPr>
              <a:spcBef>
                <a:spcPts val="0"/>
              </a:spcBef>
              <a:spcAft>
                <a:spcPts val="0"/>
              </a:spcAft>
            </a:pPr>
            <a:r>
              <a:rPr lang="en-US" dirty="0" smtClean="0">
                <a:latin typeface="Times New Roman"/>
              </a:rPr>
              <a:t>If the sidewall is not accessible, the work scope should specify additional insulation where possible. </a:t>
            </a:r>
          </a:p>
          <a:p>
            <a:endParaRPr lang="en-US" dirty="0" smtClean="0">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Slide Image Placeholder 1"/>
          <p:cNvSpPr>
            <a:spLocks noGrp="1" noRot="1" noChangeAspect="1" noTextEdit="1"/>
          </p:cNvSpPr>
          <p:nvPr>
            <p:ph type="sldImg"/>
          </p:nvPr>
        </p:nvSpPr>
        <p:spPr>
          <a:ln/>
        </p:spPr>
      </p:sp>
      <p:sp>
        <p:nvSpPr>
          <p:cNvPr id="116740" name="Notes Placeholder 2"/>
          <p:cNvSpPr>
            <a:spLocks noGrp="1"/>
          </p:cNvSpPr>
          <p:nvPr>
            <p:ph type="body" idx="1"/>
          </p:nvPr>
        </p:nvSpPr>
        <p:spPr>
          <a:noFill/>
          <a:ln/>
        </p:spPr>
        <p:txBody>
          <a:bodyPr lIns="93250" tIns="46623" rIns="93250" bIns="46623"/>
          <a:lstStyle/>
          <a:p>
            <a:pPr>
              <a:spcBef>
                <a:spcPts val="0"/>
              </a:spcBef>
              <a:spcAft>
                <a:spcPts val="0"/>
              </a:spcAft>
            </a:pPr>
            <a:r>
              <a:rPr lang="en-US" dirty="0" smtClean="0">
                <a:latin typeface="Times New Roman"/>
              </a:rPr>
              <a:t>Note the condition and operation of doors, paying particular attention to the latching mechanism and effectiveness of the seal.</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Door replacement is not cost-effective unless units are beyond repair or there’s a significant infiltration problem that can’t be resolved.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Mobile home doors will either swing to the inside or to the outside. Always specify replacement doors of the same type.</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If replacing a natural gas- or propane- fired DHWT access door, specify a louvered door.</a:t>
            </a:r>
          </a:p>
          <a:p>
            <a:pPr marL="220599">
              <a:spcBef>
                <a:spcPts val="0"/>
              </a:spcBef>
              <a:spcAft>
                <a:spcPts val="0"/>
              </a:spcAft>
            </a:pPr>
            <a:endParaRPr lang="en-US" dirty="0" smtClean="0">
              <a:latin typeface="Times New Roman"/>
            </a:endParaRPr>
          </a:p>
          <a:p>
            <a:pPr marL="279835" indent="-233195">
              <a:spcBef>
                <a:spcPts val="0"/>
              </a:spcBef>
              <a:spcAft>
                <a:spcPts val="0"/>
              </a:spcAft>
            </a:pPr>
            <a:r>
              <a:rPr lang="en-US" i="1" dirty="0" smtClean="0">
                <a:solidFill>
                  <a:schemeClr val="tx1">
                    <a:lumMod val="50000"/>
                    <a:lumOff val="50000"/>
                  </a:schemeClr>
                </a:solidFill>
                <a:latin typeface="Times New Roman"/>
              </a:rPr>
              <a:t>True or False: Doors may be replaced as</a:t>
            </a:r>
            <a:r>
              <a:rPr lang="en-US" i="1" baseline="0" dirty="0" smtClean="0">
                <a:solidFill>
                  <a:schemeClr val="tx1">
                    <a:lumMod val="50000"/>
                    <a:lumOff val="50000"/>
                  </a:schemeClr>
                </a:solidFill>
                <a:latin typeface="Times New Roman"/>
              </a:rPr>
              <a:t> an </a:t>
            </a:r>
            <a:r>
              <a:rPr lang="en-US" b="1" i="1" baseline="0" dirty="0" smtClean="0">
                <a:solidFill>
                  <a:schemeClr val="tx1">
                    <a:lumMod val="50000"/>
                    <a:lumOff val="50000"/>
                  </a:schemeClr>
                </a:solidFill>
                <a:latin typeface="Times New Roman"/>
              </a:rPr>
              <a:t>Energy Conservation Measure (ECM) </a:t>
            </a:r>
          </a:p>
          <a:p>
            <a:pPr marL="279835" indent="-233195">
              <a:spcBef>
                <a:spcPts val="0"/>
              </a:spcBef>
              <a:spcAft>
                <a:spcPts val="0"/>
              </a:spcAft>
            </a:pPr>
            <a:r>
              <a:rPr lang="en-US" i="1" baseline="0" dirty="0" smtClean="0">
                <a:solidFill>
                  <a:schemeClr val="tx1">
                    <a:lumMod val="50000"/>
                    <a:lumOff val="50000"/>
                  </a:schemeClr>
                </a:solidFill>
                <a:latin typeface="Times New Roman"/>
              </a:rPr>
              <a:t>Answer: It depends….on whether it is determined that a replacement door has a favorable SIR.</a:t>
            </a:r>
            <a:endParaRPr lang="en-US" i="1" dirty="0" smtClean="0">
              <a:solidFill>
                <a:schemeClr val="tx1">
                  <a:lumMod val="50000"/>
                  <a:lumOff val="50000"/>
                </a:schemeClr>
              </a:solidFill>
              <a:latin typeface="Times New Roman"/>
            </a:endParaRPr>
          </a:p>
          <a:p>
            <a:pPr marL="279835" indent="-233195" eaLnBrk="1" hangingPunct="1">
              <a:lnSpc>
                <a:spcPct val="80000"/>
              </a:lnSpc>
            </a:pPr>
            <a:endParaRPr lang="en-US" dirty="0" smtClean="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Slide Image Placeholder 1"/>
          <p:cNvSpPr>
            <a:spLocks noGrp="1" noRot="1" noChangeAspect="1" noTextEdit="1"/>
          </p:cNvSpPr>
          <p:nvPr>
            <p:ph type="sldImg"/>
          </p:nvPr>
        </p:nvSpPr>
        <p:spPr>
          <a:ln/>
        </p:spPr>
      </p:sp>
      <p:sp>
        <p:nvSpPr>
          <p:cNvPr id="117764" name="Notes Placeholder 2"/>
          <p:cNvSpPr>
            <a:spLocks noGrp="1"/>
          </p:cNvSpPr>
          <p:nvPr>
            <p:ph type="body" idx="1"/>
          </p:nvPr>
        </p:nvSpPr>
        <p:spPr>
          <a:noFill/>
          <a:ln/>
        </p:spPr>
        <p:txBody>
          <a:bodyPr lIns="93250" tIns="46623" rIns="93250" bIns="46623"/>
          <a:lstStyle/>
          <a:p>
            <a:pPr marL="220599">
              <a:spcBef>
                <a:spcPts val="0"/>
              </a:spcBef>
              <a:spcAft>
                <a:spcPts val="0"/>
              </a:spcAft>
            </a:pPr>
            <a:r>
              <a:rPr lang="en-US" dirty="0" smtClean="0">
                <a:latin typeface="Times New Roman"/>
              </a:rPr>
              <a:t>Jalousie windows:</a:t>
            </a:r>
          </a:p>
          <a:p>
            <a:pPr marL="392049" indent="-171450">
              <a:spcBef>
                <a:spcPts val="0"/>
              </a:spcBef>
              <a:spcAft>
                <a:spcPts val="0"/>
              </a:spcAft>
              <a:buFont typeface="Symbol" pitchFamily="18" charset="2"/>
              <a:buChar char="·"/>
            </a:pPr>
            <a:r>
              <a:rPr lang="en-US" dirty="0" smtClean="0">
                <a:latin typeface="Times New Roman"/>
              </a:rPr>
              <a:t>are a kind of awning window that swings outward. </a:t>
            </a:r>
          </a:p>
          <a:p>
            <a:pPr marL="392049" indent="-171450">
              <a:spcBef>
                <a:spcPts val="0"/>
              </a:spcBef>
              <a:spcAft>
                <a:spcPts val="0"/>
              </a:spcAft>
              <a:buFont typeface="Symbol" pitchFamily="18" charset="2"/>
              <a:buChar char="·"/>
            </a:pPr>
            <a:r>
              <a:rPr lang="en-US" dirty="0" smtClean="0">
                <a:latin typeface="Times New Roman"/>
              </a:rPr>
              <a:t>consist of multiple panes</a:t>
            </a:r>
          </a:p>
          <a:p>
            <a:pPr marL="392049" indent="-171450">
              <a:spcBef>
                <a:spcPts val="0"/>
              </a:spcBef>
              <a:spcAft>
                <a:spcPts val="0"/>
              </a:spcAft>
              <a:buFont typeface="Symbol" pitchFamily="18" charset="2"/>
              <a:buChar char="·"/>
            </a:pPr>
            <a:r>
              <a:rPr lang="en-US" dirty="0" smtClean="0">
                <a:latin typeface="Times New Roman"/>
              </a:rPr>
              <a:t>are mechanically operated through a series of arms and cranks</a:t>
            </a:r>
          </a:p>
          <a:p>
            <a:pPr marL="392049" indent="-171450">
              <a:spcBef>
                <a:spcPts val="0"/>
              </a:spcBef>
              <a:spcAft>
                <a:spcPts val="0"/>
              </a:spcAft>
              <a:buFont typeface="Symbol" pitchFamily="18" charset="2"/>
              <a:buChar char="·"/>
            </a:pPr>
            <a:r>
              <a:rPr lang="en-US" dirty="0" smtClean="0">
                <a:latin typeface="Times New Roman"/>
              </a:rPr>
              <a:t>are very prone to mechanical failure over time. </a:t>
            </a:r>
          </a:p>
          <a:p>
            <a:pPr marL="220599">
              <a:spcBef>
                <a:spcPts val="0"/>
              </a:spcBef>
              <a:spcAft>
                <a:spcPts val="0"/>
              </a:spcAft>
            </a:pPr>
            <a:endParaRPr lang="en-US" dirty="0" smtClean="0">
              <a:latin typeface="Times New Roman"/>
            </a:endParaRPr>
          </a:p>
          <a:p>
            <a:pPr marL="220599">
              <a:spcBef>
                <a:spcPts val="0"/>
              </a:spcBef>
              <a:spcAft>
                <a:spcPts val="0"/>
              </a:spcAft>
            </a:pPr>
            <a:r>
              <a:rPr lang="en-US" dirty="0" smtClean="0">
                <a:latin typeface="Times New Roman"/>
              </a:rPr>
              <a:t>Faulty units can sometimes be fixed by replacing a stripped window crank or making other minor repairs. Note any broken glass and specify the size and location of the window.</a:t>
            </a:r>
          </a:p>
          <a:p>
            <a:pPr marL="220599">
              <a:spcBef>
                <a:spcPts val="0"/>
              </a:spcBef>
              <a:spcAft>
                <a:spcPts val="0"/>
              </a:spcAft>
            </a:pPr>
            <a:endParaRPr lang="en-US" dirty="0" smtClean="0">
              <a:latin typeface="Times New Roman"/>
            </a:endParaRPr>
          </a:p>
          <a:p>
            <a:pPr marL="220599">
              <a:spcBef>
                <a:spcPts val="0"/>
              </a:spcBef>
              <a:spcAft>
                <a:spcPts val="0"/>
              </a:spcAft>
            </a:pPr>
            <a:r>
              <a:rPr lang="en-US" dirty="0" smtClean="0">
                <a:latin typeface="Times New Roman"/>
              </a:rPr>
              <a:t>Settling of the home causes the frames to become out of square so that the window will not close properly. </a:t>
            </a:r>
          </a:p>
          <a:p>
            <a:pPr marL="220599">
              <a:spcBef>
                <a:spcPts val="0"/>
              </a:spcBef>
              <a:spcAft>
                <a:spcPts val="0"/>
              </a:spcAft>
            </a:pPr>
            <a:endParaRPr lang="en-US" dirty="0" smtClean="0">
              <a:latin typeface="Times New Roman"/>
            </a:endParaRPr>
          </a:p>
          <a:p>
            <a:pPr marL="220599">
              <a:spcBef>
                <a:spcPts val="0"/>
              </a:spcBef>
              <a:spcAft>
                <a:spcPts val="0"/>
              </a:spcAft>
            </a:pPr>
            <a:r>
              <a:rPr lang="en-US" dirty="0" smtClean="0">
                <a:latin typeface="Times New Roman"/>
              </a:rPr>
              <a:t>In many cases, the only option is to replace them with factory replacement types.</a:t>
            </a:r>
          </a:p>
          <a:p>
            <a:pPr marL="220599">
              <a:spcBef>
                <a:spcPts val="0"/>
              </a:spcBef>
              <a:spcAft>
                <a:spcPts val="0"/>
              </a:spcAft>
            </a:pPr>
            <a:r>
              <a:rPr lang="en-US" dirty="0" smtClean="0">
                <a:latin typeface="Times New Roman"/>
              </a:rPr>
              <a:t> </a:t>
            </a:r>
          </a:p>
          <a:p>
            <a:pPr marL="441198" indent="-220599">
              <a:spcBef>
                <a:spcPts val="0"/>
              </a:spcBef>
              <a:spcAft>
                <a:spcPts val="0"/>
              </a:spcAft>
              <a:buFont typeface="Symbol" pitchFamily="18" charset="2"/>
              <a:buChar char="·"/>
            </a:pPr>
            <a:r>
              <a:rPr lang="en-US" dirty="0" smtClean="0">
                <a:latin typeface="Times New Roman"/>
              </a:rPr>
              <a:t>Windows that come with self-storing storms and a </a:t>
            </a:r>
            <a:r>
              <a:rPr lang="en-US" b="1" i="1" dirty="0" smtClean="0">
                <a:latin typeface="Times New Roman"/>
              </a:rPr>
              <a:t>thermal break </a:t>
            </a:r>
            <a:r>
              <a:rPr lang="en-US" dirty="0" smtClean="0">
                <a:latin typeface="Times New Roman"/>
              </a:rPr>
              <a:t>are recommended. A thermal break is a nonconductive material incorporated into the window frame that retards the flow of heat through the frame to the outside.</a:t>
            </a:r>
          </a:p>
          <a:p>
            <a:pPr marL="279835" indent="-233195">
              <a:spcBef>
                <a:spcPts val="0"/>
              </a:spcBef>
              <a:spcAft>
                <a:spcPts val="0"/>
              </a:spcAft>
            </a:pPr>
            <a:r>
              <a:rPr lang="en-US" i="1" dirty="0" smtClean="0">
                <a:solidFill>
                  <a:schemeClr val="tx1">
                    <a:lumMod val="50000"/>
                    <a:lumOff val="50000"/>
                  </a:schemeClr>
                </a:solidFill>
                <a:latin typeface="Times New Roman"/>
              </a:rPr>
              <a:t>Q.</a:t>
            </a:r>
            <a:r>
              <a:rPr lang="en-US" i="1" baseline="0" dirty="0" smtClean="0">
                <a:solidFill>
                  <a:schemeClr val="tx1">
                    <a:lumMod val="50000"/>
                    <a:lumOff val="50000"/>
                  </a:schemeClr>
                </a:solidFill>
                <a:latin typeface="Times New Roman"/>
              </a:rPr>
              <a:t> </a:t>
            </a:r>
            <a:r>
              <a:rPr lang="en-US" i="1" dirty="0" smtClean="0">
                <a:solidFill>
                  <a:schemeClr val="tx1">
                    <a:lumMod val="50000"/>
                    <a:lumOff val="50000"/>
                  </a:schemeClr>
                </a:solidFill>
                <a:latin typeface="Times New Roman"/>
              </a:rPr>
              <a:t>True</a:t>
            </a:r>
            <a:r>
              <a:rPr lang="en-US" i="1" baseline="0" dirty="0" smtClean="0">
                <a:solidFill>
                  <a:schemeClr val="tx1">
                    <a:lumMod val="50000"/>
                    <a:lumOff val="50000"/>
                  </a:schemeClr>
                </a:solidFill>
                <a:latin typeface="Times New Roman"/>
              </a:rPr>
              <a:t> or false: According to DOE Guidance, windows may be replaced with health and safety funds.</a:t>
            </a:r>
          </a:p>
          <a:p>
            <a:pPr marL="279835" indent="-233195">
              <a:spcBef>
                <a:spcPts val="0"/>
              </a:spcBef>
              <a:spcAft>
                <a:spcPts val="0"/>
              </a:spcAft>
            </a:pPr>
            <a:r>
              <a:rPr lang="en-US" i="1" baseline="0" dirty="0" smtClean="0">
                <a:solidFill>
                  <a:schemeClr val="tx1">
                    <a:lumMod val="50000"/>
                    <a:lumOff val="50000"/>
                  </a:schemeClr>
                </a:solidFill>
                <a:latin typeface="Times New Roman"/>
              </a:rPr>
              <a:t>A. False: Windows may only be replaced as an “Incidental Repair Measure (IRM)” or an </a:t>
            </a:r>
            <a:r>
              <a:rPr lang="en-US" b="0" i="1" baseline="0" dirty="0" smtClean="0">
                <a:solidFill>
                  <a:schemeClr val="tx1">
                    <a:lumMod val="50000"/>
                    <a:lumOff val="50000"/>
                  </a:schemeClr>
                </a:solidFill>
                <a:latin typeface="Times New Roman"/>
              </a:rPr>
              <a:t>ECM</a:t>
            </a:r>
            <a:r>
              <a:rPr lang="en-US" b="0" i="0" baseline="0" dirty="0" smtClean="0">
                <a:solidFill>
                  <a:schemeClr val="tx1">
                    <a:lumMod val="50000"/>
                    <a:lumOff val="50000"/>
                  </a:schemeClr>
                </a:solidFill>
                <a:latin typeface="Times New Roman"/>
              </a:rPr>
              <a:t> </a:t>
            </a:r>
            <a:r>
              <a:rPr lang="en-US" i="1" baseline="0" dirty="0" smtClean="0">
                <a:solidFill>
                  <a:schemeClr val="tx1">
                    <a:lumMod val="50000"/>
                    <a:lumOff val="50000"/>
                  </a:schemeClr>
                </a:solidFill>
                <a:latin typeface="Times New Roman"/>
              </a:rPr>
              <a:t>if it is determined that they have an SIR of 1 or greater.</a:t>
            </a:r>
          </a:p>
          <a:p>
            <a:pPr marL="279835" indent="-233195">
              <a:spcBef>
                <a:spcPts val="0"/>
              </a:spcBef>
              <a:spcAft>
                <a:spcPts val="0"/>
              </a:spcAft>
            </a:pPr>
            <a:endParaRPr lang="en-US" dirty="0" smtClean="0">
              <a:latin typeface="Times New Roman"/>
            </a:endParaRPr>
          </a:p>
          <a:p>
            <a:pPr eaLnBrk="1" hangingPunct="1"/>
            <a:endParaRPr lang="en-US" dirty="0" smtClean="0">
              <a:solidFill>
                <a:srgbClr val="000066"/>
              </a:solidFill>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marL="279835" indent="-233195">
              <a:spcBef>
                <a:spcPts val="0"/>
              </a:spcBef>
              <a:spcAft>
                <a:spcPts val="0"/>
              </a:spcAft>
            </a:pPr>
            <a:r>
              <a:rPr lang="en-US" dirty="0" smtClean="0">
                <a:latin typeface="Times New Roman"/>
              </a:rPr>
              <a:t>Create a sketch of the interior showing layout of rooms, furnace and register locations.</a:t>
            </a:r>
          </a:p>
          <a:p>
            <a:pPr marL="279835" indent="-233195">
              <a:spcBef>
                <a:spcPts val="0"/>
              </a:spcBef>
              <a:spcAft>
                <a:spcPts val="0"/>
              </a:spcAft>
            </a:pPr>
            <a:r>
              <a:rPr lang="en-US" dirty="0" smtClean="0">
                <a:latin typeface="Times New Roman"/>
              </a:rPr>
              <a:t>Note: </a:t>
            </a:r>
          </a:p>
          <a:p>
            <a:pPr marL="441198" indent="-220599">
              <a:spcBef>
                <a:spcPts val="0"/>
              </a:spcBef>
              <a:spcAft>
                <a:spcPts val="0"/>
              </a:spcAft>
              <a:buFont typeface="Symbol" pitchFamily="18" charset="2"/>
              <a:buChar char="·"/>
            </a:pPr>
            <a:r>
              <a:rPr lang="en-US" dirty="0" smtClean="0">
                <a:latin typeface="Times New Roman"/>
              </a:rPr>
              <a:t>Water damage to ceiling, walls and floors.</a:t>
            </a:r>
          </a:p>
          <a:p>
            <a:pPr marL="441198" indent="-220599">
              <a:spcBef>
                <a:spcPts val="0"/>
              </a:spcBef>
              <a:spcAft>
                <a:spcPts val="0"/>
              </a:spcAft>
              <a:buFont typeface="Symbol" pitchFamily="18" charset="2"/>
              <a:buChar char="·"/>
            </a:pPr>
            <a:r>
              <a:rPr lang="en-US" dirty="0" smtClean="0">
                <a:latin typeface="Times New Roman"/>
              </a:rPr>
              <a:t>Presence of mold.</a:t>
            </a:r>
          </a:p>
          <a:p>
            <a:pPr marL="441198" indent="-220599">
              <a:spcBef>
                <a:spcPts val="0"/>
              </a:spcBef>
              <a:spcAft>
                <a:spcPts val="0"/>
              </a:spcAft>
              <a:buFont typeface="Symbol" pitchFamily="18" charset="2"/>
              <a:buChar char="·"/>
            </a:pPr>
            <a:r>
              <a:rPr lang="en-US" dirty="0" smtClean="0">
                <a:latin typeface="Times New Roman"/>
              </a:rPr>
              <a:t>Interior plumbing leaks.</a:t>
            </a:r>
          </a:p>
          <a:p>
            <a:pPr marL="441198" indent="-220599">
              <a:spcBef>
                <a:spcPts val="0"/>
              </a:spcBef>
              <a:spcAft>
                <a:spcPts val="0"/>
              </a:spcAft>
              <a:buFont typeface="Symbol" pitchFamily="18" charset="2"/>
              <a:buChar char="·"/>
            </a:pPr>
            <a:r>
              <a:rPr lang="en-US" dirty="0" smtClean="0">
                <a:latin typeface="Times New Roman"/>
              </a:rPr>
              <a:t>Open combustion appliances (space heaters, water heaters, gas cook stoves).</a:t>
            </a:r>
          </a:p>
          <a:p>
            <a:pPr marL="279835" indent="-233195"/>
            <a:endParaRPr lang="en-US" dirty="0" smtClean="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r>
              <a:rPr lang="en-US" dirty="0" smtClean="0">
                <a:latin typeface="Times New Roman"/>
              </a:rPr>
              <a:t>Note the: </a:t>
            </a:r>
          </a:p>
          <a:p>
            <a:pPr marL="441198" indent="-220599">
              <a:spcBef>
                <a:spcPts val="0"/>
              </a:spcBef>
              <a:spcAft>
                <a:spcPts val="0"/>
              </a:spcAft>
              <a:buFont typeface="Symbol" pitchFamily="18" charset="2"/>
              <a:buChar char="·"/>
            </a:pPr>
            <a:r>
              <a:rPr lang="en-US" dirty="0" smtClean="0">
                <a:latin typeface="Times New Roman"/>
              </a:rPr>
              <a:t>Type of return system.</a:t>
            </a:r>
          </a:p>
          <a:p>
            <a:pPr marL="441198" indent="-220599">
              <a:spcBef>
                <a:spcPts val="0"/>
              </a:spcBef>
              <a:spcAft>
                <a:spcPts val="0"/>
              </a:spcAft>
              <a:buFont typeface="Symbol" pitchFamily="18" charset="2"/>
              <a:buChar char="·"/>
            </a:pPr>
            <a:r>
              <a:rPr lang="en-US" dirty="0" smtClean="0">
                <a:latin typeface="Times New Roman"/>
              </a:rPr>
              <a:t>Condition of registers, boots, and ducts.</a:t>
            </a:r>
          </a:p>
          <a:p>
            <a:pPr marL="441198" indent="-220599">
              <a:spcBef>
                <a:spcPts val="0"/>
              </a:spcBef>
              <a:spcAft>
                <a:spcPts val="0"/>
              </a:spcAft>
              <a:buFont typeface="Symbol" pitchFamily="18" charset="2"/>
              <a:buChar char="·"/>
            </a:pPr>
            <a:r>
              <a:rPr lang="en-US" dirty="0" smtClean="0">
                <a:latin typeface="Times New Roman"/>
              </a:rPr>
              <a:t>Furnace vent pipes and clearance to combustibles.</a:t>
            </a:r>
          </a:p>
          <a:p>
            <a:pPr marL="441198" indent="-220599">
              <a:spcBef>
                <a:spcPts val="0"/>
              </a:spcBef>
              <a:spcAft>
                <a:spcPts val="0"/>
              </a:spcAft>
              <a:buFont typeface="Symbol" pitchFamily="18" charset="2"/>
              <a:buChar char="·"/>
            </a:pPr>
            <a:r>
              <a:rPr lang="en-US" dirty="0" smtClean="0">
                <a:latin typeface="Times New Roman"/>
              </a:rPr>
              <a:t>Electrical safety issues.</a:t>
            </a:r>
          </a:p>
          <a:p>
            <a:pPr marL="441198" indent="-220599">
              <a:spcBef>
                <a:spcPts val="0"/>
              </a:spcBef>
              <a:spcAft>
                <a:spcPts val="0"/>
              </a:spcAft>
              <a:buFont typeface="Symbol" pitchFamily="18" charset="2"/>
              <a:buChar char="·"/>
            </a:pPr>
            <a:r>
              <a:rPr lang="en-US" dirty="0" smtClean="0">
                <a:latin typeface="Times New Roman"/>
              </a:rPr>
              <a:t>Operation of mechanical exhaust ventilation where applicable.</a:t>
            </a:r>
          </a:p>
          <a:p>
            <a:pPr marL="441198" indent="-220599">
              <a:spcBef>
                <a:spcPts val="0"/>
              </a:spcBef>
              <a:spcAft>
                <a:spcPts val="0"/>
              </a:spcAft>
              <a:buFont typeface="Symbol" pitchFamily="18" charset="2"/>
              <a:buChar char="·"/>
            </a:pPr>
            <a:r>
              <a:rPr lang="en-US" dirty="0" smtClean="0">
                <a:latin typeface="Times New Roman"/>
              </a:rPr>
              <a:t>Dryer venting.</a:t>
            </a:r>
          </a:p>
          <a:p>
            <a:endParaRPr lang="en-US" dirty="0" smtClean="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marL="441198" indent="-220599">
              <a:buFont typeface="Symbol" pitchFamily="18" charset="2"/>
              <a:buChar char="·"/>
            </a:pPr>
            <a:r>
              <a:rPr lang="en-US" dirty="0" smtClean="0">
                <a:latin typeface="Times New Roman"/>
              </a:rPr>
              <a:t>Complete the sketch started on the outside of the home to include the layout of interior partitions, the duct system, and other major features. Note air leaks, dryer venting, mold, weak floors, and other problems.</a:t>
            </a:r>
          </a:p>
          <a:p>
            <a:endParaRPr lang="en-US" dirty="0" smtClean="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Slide Image Placeholder 1"/>
          <p:cNvSpPr>
            <a:spLocks noGrp="1" noRot="1" noChangeAspect="1" noTextEdit="1"/>
          </p:cNvSpPr>
          <p:nvPr>
            <p:ph type="sldImg"/>
          </p:nvPr>
        </p:nvSpPr>
        <p:spPr>
          <a:ln/>
        </p:spPr>
      </p:sp>
      <p:sp>
        <p:nvSpPr>
          <p:cNvPr id="121860" name="Notes Placeholder 2"/>
          <p:cNvSpPr>
            <a:spLocks noGrp="1"/>
          </p:cNvSpPr>
          <p:nvPr>
            <p:ph type="body" idx="1"/>
          </p:nvPr>
        </p:nvSpPr>
        <p:spPr>
          <a:noFill/>
          <a:ln/>
        </p:spPr>
        <p:txBody>
          <a:bodyPr/>
          <a:lstStyle/>
          <a:p>
            <a:pPr marL="441198" indent="-220599">
              <a:buFont typeface="Symbol" pitchFamily="18" charset="2"/>
              <a:buChar char="·"/>
            </a:pPr>
            <a:r>
              <a:rPr lang="en-US" dirty="0" smtClean="0">
                <a:latin typeface="Times New Roman"/>
              </a:rPr>
              <a:t>Inspect the ceilings for leaks, holes, and bulges. </a:t>
            </a:r>
          </a:p>
          <a:p>
            <a:endParaRPr lang="en-US" b="1" u="sng" dirty="0" smtClean="0">
              <a:latin typeface="Arial"/>
            </a:endParaRPr>
          </a:p>
          <a:p>
            <a:pPr>
              <a:spcBef>
                <a:spcPct val="0"/>
              </a:spcBef>
            </a:pPr>
            <a:endParaRPr lang="en-US" dirty="0" smtClean="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r>
              <a:rPr lang="en-US" dirty="0" smtClean="0">
                <a:latin typeface="Times New Roman"/>
              </a:rPr>
              <a:t>Conduct a blower door test to:</a:t>
            </a:r>
          </a:p>
          <a:p>
            <a:pPr marL="441198" indent="-220599">
              <a:spcBef>
                <a:spcPts val="0"/>
              </a:spcBef>
              <a:spcAft>
                <a:spcPts val="0"/>
              </a:spcAft>
              <a:buFont typeface="Symbol" pitchFamily="18" charset="2"/>
              <a:buChar char="·"/>
              <a:tabLst>
                <a:tab pos="441198" algn="l"/>
              </a:tabLst>
            </a:pPr>
            <a:r>
              <a:rPr lang="en-US" dirty="0" smtClean="0">
                <a:latin typeface="Times New Roman"/>
              </a:rPr>
              <a:t>Determine the air leakage rate of the house at CFM</a:t>
            </a:r>
            <a:r>
              <a:rPr lang="en-US" baseline="30000" dirty="0"/>
              <a:t> 50</a:t>
            </a:r>
            <a:r>
              <a:rPr lang="en-US" dirty="0" smtClean="0">
                <a:latin typeface="Times New Roman"/>
              </a:rPr>
              <a:t>. </a:t>
            </a:r>
          </a:p>
          <a:p>
            <a:pPr marL="441198" indent="-220599">
              <a:spcBef>
                <a:spcPts val="0"/>
              </a:spcBef>
              <a:spcAft>
                <a:spcPts val="0"/>
              </a:spcAft>
              <a:buFont typeface="Symbol" pitchFamily="18" charset="2"/>
              <a:buChar char="·"/>
              <a:tabLst>
                <a:tab pos="441198" algn="l"/>
              </a:tabLst>
            </a:pPr>
            <a:r>
              <a:rPr lang="en-US" dirty="0" smtClean="0">
                <a:latin typeface="Times New Roman"/>
              </a:rPr>
              <a:t>Locate air leaks.</a:t>
            </a:r>
          </a:p>
          <a:p>
            <a:r>
              <a:rPr lang="en-US" i="1" dirty="0">
                <a:solidFill>
                  <a:schemeClr val="tx1">
                    <a:lumMod val="50000"/>
                    <a:lumOff val="50000"/>
                  </a:schemeClr>
                </a:solidFill>
              </a:rPr>
              <a:t>Q. What does a high CFM</a:t>
            </a:r>
            <a:r>
              <a:rPr lang="en-US" i="1" baseline="30000" dirty="0">
                <a:solidFill>
                  <a:schemeClr val="tx1">
                    <a:lumMod val="50000"/>
                    <a:lumOff val="50000"/>
                  </a:schemeClr>
                </a:solidFill>
              </a:rPr>
              <a:t>50</a:t>
            </a:r>
            <a:r>
              <a:rPr lang="en-US" i="1" dirty="0">
                <a:solidFill>
                  <a:schemeClr val="tx1">
                    <a:lumMod val="50000"/>
                    <a:lumOff val="50000"/>
                  </a:schemeClr>
                </a:solidFill>
              </a:rPr>
              <a:t> reading tell us?</a:t>
            </a:r>
            <a:endParaRPr lang="en-US" dirty="0">
              <a:solidFill>
                <a:schemeClr val="tx1">
                  <a:lumMod val="50000"/>
                  <a:lumOff val="50000"/>
                </a:schemeClr>
              </a:solidFill>
            </a:endParaRPr>
          </a:p>
          <a:p>
            <a:r>
              <a:rPr lang="en-US" i="1" dirty="0">
                <a:solidFill>
                  <a:schemeClr val="tx1">
                    <a:lumMod val="50000"/>
                    <a:lumOff val="50000"/>
                  </a:schemeClr>
                </a:solidFill>
              </a:rPr>
              <a:t>A. The home is leaky and has a lot of room for improvement.</a:t>
            </a:r>
            <a:endParaRPr lang="en-US" dirty="0">
              <a:solidFill>
                <a:schemeClr val="tx1">
                  <a:lumMod val="50000"/>
                  <a:lumOff val="50000"/>
                </a:schemeClr>
              </a:solidFill>
            </a:endParaRPr>
          </a:p>
          <a:p>
            <a:r>
              <a:rPr lang="en-US" i="1" dirty="0">
                <a:solidFill>
                  <a:schemeClr val="tx1">
                    <a:lumMod val="50000"/>
                    <a:lumOff val="50000"/>
                  </a:schemeClr>
                </a:solidFill>
              </a:rPr>
              <a:t>Q. Does the blower door indicate the types of holes/air leaks? For example, hairline cracks versus smooth bore holes through a single surface?</a:t>
            </a:r>
            <a:endParaRPr lang="en-US" dirty="0">
              <a:solidFill>
                <a:schemeClr val="tx1">
                  <a:lumMod val="50000"/>
                  <a:lumOff val="50000"/>
                </a:schemeClr>
              </a:solidFill>
            </a:endParaRPr>
          </a:p>
          <a:p>
            <a:r>
              <a:rPr lang="en-US" i="1" dirty="0">
                <a:solidFill>
                  <a:schemeClr val="tx1">
                    <a:lumMod val="50000"/>
                    <a:lumOff val="50000"/>
                  </a:schemeClr>
                </a:solidFill>
              </a:rPr>
              <a:t>A. No, not in the way we usually conduct the tests. We would need to run five tests at various pressure differences to gather the hole type.</a:t>
            </a:r>
            <a:endParaRPr lang="en-US" dirty="0">
              <a:solidFill>
                <a:schemeClr val="tx1">
                  <a:lumMod val="50000"/>
                  <a:lumOff val="50000"/>
                </a:schemeClr>
              </a:solidFill>
            </a:endParaRPr>
          </a:p>
          <a:p>
            <a:endParaRPr lang="en-US" dirty="0"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Rot="1" noChangeAspect="1" noChangeArrowheads="1" noTextEdit="1"/>
          </p:cNvSpPr>
          <p:nvPr>
            <p:ph type="sldImg"/>
          </p:nvPr>
        </p:nvSpPr>
        <p:spPr>
          <a:ln/>
        </p:spPr>
      </p:sp>
      <p:sp>
        <p:nvSpPr>
          <p:cNvPr id="5" name="Notes Placeholder 4"/>
          <p:cNvSpPr>
            <a:spLocks noGrp="1"/>
          </p:cNvSpPr>
          <p:nvPr>
            <p:ph type="body" sz="quarter" idx="10"/>
          </p:nvPr>
        </p:nvSpPr>
        <p:spPr/>
        <p:txBody>
          <a:bodyPr>
            <a:normAutofit/>
          </a:bodyPr>
          <a:lstStyle/>
          <a:p>
            <a:pPr marL="220599">
              <a:spcBef>
                <a:spcPts val="0"/>
              </a:spcBef>
              <a:spcAft>
                <a:spcPts val="0"/>
              </a:spcAft>
            </a:pPr>
            <a:r>
              <a:rPr lang="en-US" dirty="0" smtClean="0">
                <a:latin typeface="Times New Roman"/>
              </a:rPr>
              <a:t>Characteristics of mobile homes include the following: </a:t>
            </a:r>
          </a:p>
          <a:p>
            <a:pPr marL="441198" indent="-220599">
              <a:spcBef>
                <a:spcPts val="0"/>
              </a:spcBef>
              <a:spcAft>
                <a:spcPts val="0"/>
              </a:spcAft>
              <a:buFont typeface="Symbol" pitchFamily="18" charset="2"/>
              <a:buChar char="·"/>
            </a:pPr>
            <a:r>
              <a:rPr lang="en-US" dirty="0" smtClean="0">
                <a:latin typeface="Times New Roman"/>
              </a:rPr>
              <a:t>Wooden frame bolted to a </a:t>
            </a:r>
            <a:r>
              <a:rPr lang="en-US" b="1" i="1" dirty="0" smtClean="0">
                <a:latin typeface="Times New Roman"/>
              </a:rPr>
              <a:t>steel chassis</a:t>
            </a:r>
          </a:p>
          <a:p>
            <a:pPr marL="441198" indent="-220599">
              <a:spcBef>
                <a:spcPts val="0"/>
              </a:spcBef>
              <a:spcAft>
                <a:spcPts val="0"/>
              </a:spcAft>
              <a:buFont typeface="Symbol" pitchFamily="18" charset="2"/>
              <a:buChar char="·"/>
            </a:pPr>
            <a:r>
              <a:rPr lang="en-US" dirty="0" smtClean="0">
                <a:latin typeface="Times New Roman"/>
              </a:rPr>
              <a:t>Constructed in long, narrow segments in a factory; delivered and completed on site.</a:t>
            </a:r>
          </a:p>
          <a:p>
            <a:pPr marL="441198" indent="-220599">
              <a:spcBef>
                <a:spcPts val="0"/>
              </a:spcBef>
              <a:spcAft>
                <a:spcPts val="0"/>
              </a:spcAft>
              <a:buFont typeface="Symbol" pitchFamily="18" charset="2"/>
              <a:buChar char="·"/>
            </a:pPr>
            <a:r>
              <a:rPr lang="en-US" dirty="0" smtClean="0">
                <a:latin typeface="Times New Roman"/>
              </a:rPr>
              <a:t>Shallow roof cavities</a:t>
            </a:r>
          </a:p>
          <a:p>
            <a:pPr marL="441198" indent="-220599">
              <a:spcBef>
                <a:spcPts val="0"/>
              </a:spcBef>
              <a:spcAft>
                <a:spcPts val="0"/>
              </a:spcAft>
              <a:buFont typeface="Symbol" pitchFamily="18" charset="2"/>
              <a:buChar char="·"/>
            </a:pPr>
            <a:r>
              <a:rPr lang="en-US" dirty="0" smtClean="0">
                <a:latin typeface="Times New Roman"/>
              </a:rPr>
              <a:t>Interior panels provide structural rigidity</a:t>
            </a:r>
          </a:p>
          <a:p>
            <a:pPr marL="441198" indent="-220599">
              <a:spcBef>
                <a:spcPts val="0"/>
              </a:spcBef>
              <a:spcAft>
                <a:spcPts val="0"/>
              </a:spcAft>
              <a:buFont typeface="Symbol" pitchFamily="18" charset="2"/>
              <a:buChar char="·"/>
            </a:pPr>
            <a:r>
              <a:rPr lang="en-US" dirty="0" smtClean="0">
                <a:latin typeface="Times New Roman"/>
              </a:rPr>
              <a:t>Single framing for door and window openings</a:t>
            </a:r>
          </a:p>
          <a:p>
            <a:pPr marL="441198" indent="-220599">
              <a:spcBef>
                <a:spcPts val="0"/>
              </a:spcBef>
              <a:spcAft>
                <a:spcPts val="0"/>
              </a:spcAft>
              <a:buFont typeface="Symbol" pitchFamily="18" charset="2"/>
              <a:buChar char="·"/>
            </a:pPr>
            <a:r>
              <a:rPr lang="en-US" b="1" i="1" dirty="0" smtClean="0">
                <a:latin typeface="Times New Roman"/>
              </a:rPr>
              <a:t>Sealed combustion </a:t>
            </a:r>
            <a:r>
              <a:rPr lang="en-US" dirty="0" smtClean="0">
                <a:latin typeface="Times New Roman"/>
              </a:rPr>
              <a:t>heating systems</a:t>
            </a:r>
          </a:p>
          <a:p>
            <a:r>
              <a:rPr lang="en-US" i="1" dirty="0" smtClean="0">
                <a:solidFill>
                  <a:schemeClr val="tx1">
                    <a:lumMod val="50000"/>
                    <a:lumOff val="50000"/>
                  </a:schemeClr>
                </a:solidFill>
                <a:latin typeface="Times New Roman"/>
              </a:rPr>
              <a:t>Ask students how they think mobile home building construction details are different from site-built home building details. This discussion leads into the next slides on mobile home characteristics and components.</a:t>
            </a:r>
          </a:p>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Slide Image Placeholder 1"/>
          <p:cNvSpPr>
            <a:spLocks noGrp="1" noRot="1" noChangeAspect="1" noTextEdit="1"/>
          </p:cNvSpPr>
          <p:nvPr>
            <p:ph type="sldImg"/>
          </p:nvPr>
        </p:nvSpPr>
        <p:spPr>
          <a:ln/>
        </p:spPr>
      </p:sp>
      <p:sp>
        <p:nvSpPr>
          <p:cNvPr id="123908" name="Notes Placeholder 2"/>
          <p:cNvSpPr>
            <a:spLocks noGrp="1"/>
          </p:cNvSpPr>
          <p:nvPr>
            <p:ph type="body" idx="1"/>
          </p:nvPr>
        </p:nvSpPr>
        <p:spPr>
          <a:noFill/>
          <a:ln/>
        </p:spPr>
        <p:txBody>
          <a:bodyPr/>
          <a:lstStyle/>
          <a:p>
            <a:pPr marL="220599">
              <a:spcBef>
                <a:spcPts val="0"/>
              </a:spcBef>
              <a:spcAft>
                <a:spcPts val="0"/>
              </a:spcAft>
            </a:pPr>
            <a:r>
              <a:rPr lang="en-US" dirty="0" smtClean="0">
                <a:latin typeface="Times New Roman"/>
              </a:rPr>
              <a:t>Specify air sealing of gaps through the ceiling.</a:t>
            </a:r>
          </a:p>
          <a:p>
            <a:pPr marL="220599">
              <a:spcBef>
                <a:spcPts val="0"/>
              </a:spcBef>
              <a:spcAft>
                <a:spcPts val="0"/>
              </a:spcAft>
            </a:pPr>
            <a:endParaRPr lang="en-US" dirty="0" smtClean="0">
              <a:latin typeface="Times New Roman"/>
            </a:endParaRPr>
          </a:p>
          <a:p>
            <a:pPr marL="220599">
              <a:spcBef>
                <a:spcPts val="0"/>
              </a:spcBef>
              <a:spcAft>
                <a:spcPts val="0"/>
              </a:spcAft>
            </a:pPr>
            <a:r>
              <a:rPr lang="en-US" dirty="0" smtClean="0">
                <a:latin typeface="Times New Roman"/>
              </a:rPr>
              <a:t>If the roof cavity is accessible, check the insulation levels. In most cases, mobile home roof cavities have sufficient clearance for additional loose-fill fiberglass insulation. </a:t>
            </a:r>
          </a:p>
          <a:p>
            <a:pPr marL="220599">
              <a:spcBef>
                <a:spcPts val="0"/>
              </a:spcBef>
              <a:spcAft>
                <a:spcPts val="0"/>
              </a:spcAft>
            </a:pPr>
            <a:endParaRPr lang="en-US" dirty="0" smtClean="0">
              <a:latin typeface="Times New Roman"/>
            </a:endParaRPr>
          </a:p>
          <a:p>
            <a:pPr marL="220599">
              <a:spcBef>
                <a:spcPts val="0"/>
              </a:spcBef>
              <a:spcAft>
                <a:spcPts val="0"/>
              </a:spcAft>
            </a:pPr>
            <a:r>
              <a:rPr lang="en-US" dirty="0" smtClean="0">
                <a:latin typeface="Times New Roman"/>
              </a:rPr>
              <a:t>If the roof cavity is not accessible, the work scope should specify additional insulation where possible. </a:t>
            </a:r>
          </a:p>
          <a:p>
            <a:pPr>
              <a:spcBef>
                <a:spcPct val="0"/>
              </a:spcBef>
            </a:pPr>
            <a:endParaRPr lang="en-US" dirty="0" smtClean="0">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Slide Image Placeholder 1"/>
          <p:cNvSpPr>
            <a:spLocks noGrp="1" noRot="1" noChangeAspect="1" noTextEdit="1"/>
          </p:cNvSpPr>
          <p:nvPr>
            <p:ph type="sldImg"/>
          </p:nvPr>
        </p:nvSpPr>
        <p:spPr>
          <a:xfrm>
            <a:off x="1185863" y="698500"/>
            <a:ext cx="4651375" cy="3489325"/>
          </a:xfrm>
          <a:ln/>
        </p:spPr>
      </p:sp>
      <p:sp>
        <p:nvSpPr>
          <p:cNvPr id="124932" name="Notes Placeholder 2"/>
          <p:cNvSpPr>
            <a:spLocks noGrp="1"/>
          </p:cNvSpPr>
          <p:nvPr>
            <p:ph type="body" idx="1"/>
          </p:nvPr>
        </p:nvSpPr>
        <p:spPr>
          <a:noFill/>
          <a:ln/>
        </p:spPr>
        <p:txBody>
          <a:bodyPr/>
          <a:lstStyle/>
          <a:p>
            <a:pPr marL="441198" indent="-220599">
              <a:buFont typeface="Symbol" pitchFamily="18" charset="2"/>
              <a:buChar char="·"/>
            </a:pPr>
            <a:r>
              <a:rPr lang="en-US" dirty="0" smtClean="0">
                <a:latin typeface="Times New Roman"/>
              </a:rPr>
              <a:t>Note and specify sealing of all air leaks. </a:t>
            </a:r>
          </a:p>
          <a:p>
            <a:pPr marL="279835" indent="-233195"/>
            <a:r>
              <a:rPr lang="en-US" i="1" dirty="0" smtClean="0">
                <a:solidFill>
                  <a:schemeClr val="tx1">
                    <a:lumMod val="50000"/>
                    <a:lumOff val="50000"/>
                  </a:schemeClr>
                </a:solidFill>
                <a:latin typeface="Times New Roman"/>
              </a:rPr>
              <a:t>Q: For what other reason besides convective</a:t>
            </a:r>
            <a:r>
              <a:rPr lang="en-US" i="1" baseline="0" dirty="0" smtClean="0">
                <a:solidFill>
                  <a:schemeClr val="tx1">
                    <a:lumMod val="50000"/>
                    <a:lumOff val="50000"/>
                  </a:schemeClr>
                </a:solidFill>
                <a:latin typeface="Times New Roman"/>
              </a:rPr>
              <a:t> air loss would you want to seal leaks to the belly cavity?</a:t>
            </a:r>
          </a:p>
          <a:p>
            <a:pPr marL="279835" indent="-233195"/>
            <a:r>
              <a:rPr lang="en-US" i="1" baseline="0" dirty="0" smtClean="0">
                <a:solidFill>
                  <a:schemeClr val="tx1">
                    <a:lumMod val="50000"/>
                    <a:lumOff val="50000"/>
                  </a:schemeClr>
                </a:solidFill>
                <a:latin typeface="Times New Roman"/>
              </a:rPr>
              <a:t>A: To prevent insulation from entering the living space while blowing it.</a:t>
            </a:r>
            <a:endParaRPr lang="en-US" i="1" dirty="0" smtClean="0">
              <a:solidFill>
                <a:schemeClr val="tx1">
                  <a:lumMod val="50000"/>
                  <a:lumOff val="50000"/>
                </a:schemeClr>
              </a:solidFill>
              <a:latin typeface="Times New Roman"/>
            </a:endParaRPr>
          </a:p>
          <a:p>
            <a:endParaRPr lang="en-US" dirty="0" smtClean="0">
              <a:ea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r>
              <a:rPr lang="en-US" dirty="0" smtClean="0">
                <a:latin typeface="Times New Roman"/>
              </a:rPr>
              <a:t>Problems can be caused by:</a:t>
            </a:r>
          </a:p>
          <a:p>
            <a:pPr marL="441198" indent="-220599">
              <a:spcBef>
                <a:spcPts val="0"/>
              </a:spcBef>
              <a:spcAft>
                <a:spcPts val="0"/>
              </a:spcAft>
              <a:buFont typeface="Symbol" pitchFamily="18" charset="2"/>
              <a:buChar char="·"/>
            </a:pPr>
            <a:r>
              <a:rPr lang="en-US" dirty="0" smtClean="0">
                <a:latin typeface="Times New Roman"/>
              </a:rPr>
              <a:t>Poor thermal characteristics, such as low insulation levels in wall cavities that can cause condensation problems in wall and roof cavities.   </a:t>
            </a:r>
          </a:p>
          <a:p>
            <a:pPr marL="441198" indent="-220599">
              <a:spcBef>
                <a:spcPts val="0"/>
              </a:spcBef>
              <a:spcAft>
                <a:spcPts val="0"/>
              </a:spcAft>
              <a:buFont typeface="Symbol" pitchFamily="18" charset="2"/>
              <a:buChar char="·"/>
            </a:pPr>
            <a:r>
              <a:rPr lang="en-US" dirty="0" smtClean="0">
                <a:latin typeface="Times New Roman"/>
              </a:rPr>
              <a:t>Condensation on metal siding, roofing, and windows.</a:t>
            </a:r>
          </a:p>
          <a:p>
            <a:pPr marL="441198" indent="-220599">
              <a:spcBef>
                <a:spcPts val="0"/>
              </a:spcBef>
              <a:spcAft>
                <a:spcPts val="0"/>
              </a:spcAft>
              <a:buFont typeface="Symbol" pitchFamily="18" charset="2"/>
              <a:buChar char="·"/>
            </a:pPr>
            <a:r>
              <a:rPr lang="en-US" dirty="0" smtClean="0">
                <a:latin typeface="Times New Roman"/>
              </a:rPr>
              <a:t>Poor exterior drainage.</a:t>
            </a:r>
          </a:p>
          <a:p>
            <a:pPr marL="441198" indent="-220599">
              <a:spcBef>
                <a:spcPts val="0"/>
              </a:spcBef>
              <a:spcAft>
                <a:spcPts val="0"/>
              </a:spcAft>
              <a:buFont typeface="Symbol" pitchFamily="18" charset="2"/>
              <a:buChar char="·"/>
            </a:pPr>
            <a:r>
              <a:rPr lang="en-US" dirty="0" smtClean="0">
                <a:latin typeface="Times New Roman"/>
              </a:rPr>
              <a:t>Lack of mechanical ventilation.</a:t>
            </a:r>
          </a:p>
          <a:p>
            <a:pPr marL="441198" indent="-220599">
              <a:spcBef>
                <a:spcPts val="0"/>
              </a:spcBef>
              <a:spcAft>
                <a:spcPts val="0"/>
              </a:spcAft>
              <a:buFont typeface="Symbol" pitchFamily="18" charset="2"/>
              <a:buChar char="·"/>
            </a:pPr>
            <a:r>
              <a:rPr lang="en-US" dirty="0" smtClean="0">
                <a:latin typeface="Times New Roman"/>
              </a:rPr>
              <a:t>Client behavior (such as the client using an unvented kerosene space heater or humidifier). </a:t>
            </a:r>
          </a:p>
          <a:p>
            <a:endParaRPr lang="en-US" dirty="0" smtClean="0">
              <a:ea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US" dirty="0" smtClean="0">
                <a:latin typeface="Times New Roman"/>
              </a:rPr>
              <a:t>Why test gas cook stoves?</a:t>
            </a:r>
          </a:p>
          <a:p>
            <a:r>
              <a:rPr lang="en-US" i="1" dirty="0" smtClean="0">
                <a:solidFill>
                  <a:schemeClr val="tx1">
                    <a:lumMod val="50000"/>
                    <a:lumOff val="50000"/>
                  </a:schemeClr>
                </a:solidFill>
                <a:latin typeface="Times New Roman"/>
              </a:rPr>
              <a:t>Ask</a:t>
            </a:r>
            <a:r>
              <a:rPr lang="en-US" i="1" baseline="0" dirty="0" smtClean="0">
                <a:solidFill>
                  <a:schemeClr val="tx1">
                    <a:lumMod val="50000"/>
                    <a:lumOff val="50000"/>
                  </a:schemeClr>
                </a:solidFill>
                <a:latin typeface="Times New Roman"/>
              </a:rPr>
              <a:t> why we should test for CO on cook stoves. Wait for responses. Then click to reveal the answers below.</a:t>
            </a:r>
            <a:endParaRPr lang="en-US" i="1" dirty="0" smtClean="0">
              <a:solidFill>
                <a:schemeClr val="tx1">
                  <a:lumMod val="50000"/>
                  <a:lumOff val="50000"/>
                </a:schemeClr>
              </a:solidFill>
              <a:latin typeface="Times New Roman"/>
            </a:endParaRPr>
          </a:p>
          <a:p>
            <a:pPr marL="441198" indent="-220599">
              <a:spcBef>
                <a:spcPts val="0"/>
              </a:spcBef>
              <a:spcAft>
                <a:spcPts val="0"/>
              </a:spcAft>
              <a:buFont typeface="Symbol" pitchFamily="18" charset="2"/>
              <a:buChar char="·"/>
            </a:pPr>
            <a:r>
              <a:rPr lang="en-US" dirty="0" smtClean="0">
                <a:latin typeface="Times New Roman"/>
              </a:rPr>
              <a:t>People sometimes use them as a heat source.</a:t>
            </a:r>
          </a:p>
          <a:p>
            <a:pPr marL="441198" indent="-220599">
              <a:spcBef>
                <a:spcPts val="0"/>
              </a:spcBef>
              <a:spcAft>
                <a:spcPts val="0"/>
              </a:spcAft>
              <a:buFont typeface="Symbol" pitchFamily="18" charset="2"/>
              <a:buChar char="·"/>
            </a:pPr>
            <a:r>
              <a:rPr lang="en-US" dirty="0" smtClean="0">
                <a:latin typeface="Times New Roman"/>
              </a:rPr>
              <a:t>Elevated levels of CO are common.</a:t>
            </a:r>
          </a:p>
          <a:p>
            <a:pPr marL="441198" indent="-220599">
              <a:spcBef>
                <a:spcPts val="0"/>
              </a:spcBef>
              <a:spcAft>
                <a:spcPts val="0"/>
              </a:spcAft>
              <a:buFont typeface="Symbol" pitchFamily="18" charset="2"/>
              <a:buChar char="·"/>
            </a:pPr>
            <a:r>
              <a:rPr lang="en-US" dirty="0" smtClean="0">
                <a:latin typeface="Times New Roman"/>
              </a:rPr>
              <a:t>CO kills.</a:t>
            </a:r>
          </a:p>
          <a:p>
            <a:pPr marL="441198" indent="-220599">
              <a:spcBef>
                <a:spcPts val="0"/>
              </a:spcBef>
              <a:spcAft>
                <a:spcPts val="0"/>
              </a:spcAft>
              <a:buFont typeface="Symbol" pitchFamily="18" charset="2"/>
              <a:buChar char="·"/>
            </a:pPr>
            <a:r>
              <a:rPr lang="en-US" dirty="0" smtClean="0">
                <a:latin typeface="Times New Roman"/>
              </a:rPr>
              <a:t>Knowledge implies action.</a:t>
            </a:r>
          </a:p>
          <a:p>
            <a:pPr marL="772097" lvl="1" indent="-220599">
              <a:spcBef>
                <a:spcPts val="0"/>
              </a:spcBef>
              <a:spcAft>
                <a:spcPts val="0"/>
              </a:spcAft>
              <a:buFont typeface="Courier New"/>
              <a:buChar char="o"/>
            </a:pPr>
            <a:r>
              <a:rPr lang="en-US" dirty="0" smtClean="0">
                <a:latin typeface="Times New Roman"/>
              </a:rPr>
              <a:t>Gas- and propane-fired cook stoves release combustion byproducts into the air. They must be tested and repaired if CO exceeds suggested </a:t>
            </a:r>
            <a:r>
              <a:rPr lang="en-US" b="1" i="1" dirty="0" smtClean="0">
                <a:latin typeface="Times New Roman"/>
              </a:rPr>
              <a:t>action levels.</a:t>
            </a:r>
          </a:p>
          <a:p>
            <a:pPr marL="652947" eaLnBrk="1" hangingPunct="1">
              <a:spcBef>
                <a:spcPct val="0"/>
              </a:spcBef>
            </a:pPr>
            <a:endParaRPr lang="en-US" b="1" i="1" dirty="0" smtClean="0">
              <a:latin typeface="Arial" pitchFamily="34" charset="0"/>
              <a:ea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pPr marL="441198" indent="-220599" defTabSz="882396">
              <a:spcBef>
                <a:spcPts val="0"/>
              </a:spcBef>
              <a:spcAft>
                <a:spcPts val="0"/>
              </a:spcAft>
              <a:buFont typeface="Symbol" pitchFamily="18" charset="2"/>
              <a:buChar char="·"/>
              <a:defRPr/>
            </a:pPr>
            <a:r>
              <a:rPr lang="en-US" dirty="0"/>
              <a:t>Measure the CO content in </a:t>
            </a:r>
            <a:r>
              <a:rPr lang="en-US" b="1" i="1" dirty="0"/>
              <a:t>ambient air</a:t>
            </a:r>
            <a:r>
              <a:rPr lang="en-US" i="1" dirty="0"/>
              <a:t> </a:t>
            </a:r>
            <a:r>
              <a:rPr lang="en-US" dirty="0"/>
              <a:t>and visually assess the flame and condition of the burners. </a:t>
            </a:r>
            <a:endParaRPr lang="en-US" b="1" i="1" dirty="0" smtClean="0">
              <a:latin typeface="Times New Roman"/>
            </a:endParaRPr>
          </a:p>
          <a:p>
            <a:pPr marL="279835" indent="-233195">
              <a:spcBef>
                <a:spcPts val="0"/>
              </a:spcBef>
              <a:spcAft>
                <a:spcPts val="0"/>
              </a:spcAft>
              <a:buFont typeface="Symbol"/>
              <a:buChar char="·"/>
            </a:pPr>
            <a:endParaRPr lang="en-US" dirty="0" smtClean="0">
              <a:latin typeface="Times New Roman"/>
            </a:endParaRPr>
          </a:p>
          <a:p>
            <a:pPr marL="772097" lvl="1" indent="-220599">
              <a:spcBef>
                <a:spcPts val="0"/>
              </a:spcBef>
              <a:spcAft>
                <a:spcPts val="0"/>
              </a:spcAft>
              <a:buFont typeface="Courier New"/>
              <a:buChar char="o"/>
            </a:pPr>
            <a:r>
              <a:rPr lang="en-US" dirty="0" smtClean="0">
                <a:latin typeface="Times New Roman"/>
              </a:rPr>
              <a:t>Calibrate or “zero” the instrument in outside air before testing.</a:t>
            </a:r>
          </a:p>
          <a:p>
            <a:pPr marL="772097" indent="-220599">
              <a:spcBef>
                <a:spcPts val="0"/>
              </a:spcBef>
              <a:spcAft>
                <a:spcPts val="0"/>
              </a:spcAft>
              <a:buFont typeface="Courier New"/>
              <a:buChar char="o"/>
            </a:pPr>
            <a:r>
              <a:rPr lang="en-US" dirty="0" smtClean="0">
                <a:latin typeface="Times New Roman"/>
              </a:rPr>
              <a:t>To protect yourself and the client, continually monitor CO in the ambient air. If CO in the ambient area is</a:t>
            </a:r>
            <a:r>
              <a:rPr lang="en-US" baseline="0" dirty="0" smtClean="0">
                <a:latin typeface="Times New Roman"/>
              </a:rPr>
              <a:t> equal to or </a:t>
            </a:r>
            <a:r>
              <a:rPr lang="en-US" dirty="0" smtClean="0">
                <a:latin typeface="Times New Roman"/>
              </a:rPr>
              <a:t>exceeds 35 ppm as measured, stop the test immediately. </a:t>
            </a:r>
            <a:endParaRPr lang="en-US" dirty="0"/>
          </a:p>
          <a:p>
            <a:pPr marL="1213295" lvl="1" indent="-165449">
              <a:buFont typeface="Wingdings" pitchFamily="2" charset="2"/>
              <a:buChar char="§"/>
            </a:pPr>
            <a:r>
              <a:rPr lang="en-US" dirty="0"/>
              <a:t>Specify clean and tune if the flame has any discoloration, flame impingement, or an irregular pattern or if burners are visibly dirty, corroded, or </a:t>
            </a:r>
            <a:r>
              <a:rPr lang="en-US" dirty="0" smtClean="0"/>
              <a:t>bent.</a:t>
            </a:r>
          </a:p>
          <a:p>
            <a:pPr marL="1213295" lvl="1" indent="-165449">
              <a:buFont typeface="Wingdings" pitchFamily="2" charset="2"/>
              <a:buChar char="§"/>
            </a:pPr>
            <a:r>
              <a:rPr lang="en-US" dirty="0" smtClean="0">
                <a:latin typeface="Times New Roman"/>
              </a:rPr>
              <a:t>Calibrate or “zero” the instrument in outside air before testing.</a:t>
            </a:r>
          </a:p>
          <a:p>
            <a:pPr marL="551498">
              <a:spcBef>
                <a:spcPts val="0"/>
              </a:spcBef>
              <a:spcAft>
                <a:spcPts val="0"/>
              </a:spcAft>
            </a:pPr>
            <a:r>
              <a:rPr lang="en-US" dirty="0"/>
              <a:t>	</a:t>
            </a:r>
          </a:p>
          <a:p>
            <a:pPr marL="233195" eaLnBrk="1" hangingPunct="1"/>
            <a:endParaRPr lang="en-US" dirty="0" smtClean="0">
              <a:ea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pPr marL="220599">
              <a:spcBef>
                <a:spcPts val="0"/>
              </a:spcBef>
              <a:spcAft>
                <a:spcPts val="0"/>
              </a:spcAft>
            </a:pPr>
            <a:r>
              <a:rPr lang="en-US" dirty="0" smtClean="0">
                <a:latin typeface="Times New Roman"/>
              </a:rPr>
              <a:t>The photo on left shows preparation of the oven for a test by removing stored items, aluminum foil, etc. </a:t>
            </a:r>
          </a:p>
          <a:p>
            <a:pPr marL="220599">
              <a:spcBef>
                <a:spcPts val="0"/>
              </a:spcBef>
              <a:spcAft>
                <a:spcPts val="0"/>
              </a:spcAft>
            </a:pPr>
            <a:endParaRPr lang="en-US" dirty="0" smtClean="0">
              <a:latin typeface="Times New Roman"/>
            </a:endParaRPr>
          </a:p>
          <a:p>
            <a:pPr marL="220599">
              <a:spcBef>
                <a:spcPts val="0"/>
              </a:spcBef>
              <a:spcAft>
                <a:spcPts val="0"/>
              </a:spcAft>
            </a:pPr>
            <a:r>
              <a:rPr lang="en-US" dirty="0" smtClean="0">
                <a:latin typeface="Times New Roman"/>
              </a:rPr>
              <a:t>The photo on the right shows how to insert the probe of the combustion analyzer into the oven vent and read the CO content after the oven has reached</a:t>
            </a:r>
            <a:r>
              <a:rPr lang="en-US" baseline="0" dirty="0" smtClean="0">
                <a:latin typeface="Times New Roman"/>
              </a:rPr>
              <a:t> steady state (sufficiently </a:t>
            </a:r>
            <a:r>
              <a:rPr lang="en-US" dirty="0" smtClean="0">
                <a:latin typeface="Times New Roman"/>
              </a:rPr>
              <a:t>warmed).</a:t>
            </a:r>
          </a:p>
          <a:p>
            <a:pPr marL="772097" lvl="1" indent="-220599">
              <a:spcBef>
                <a:spcPts val="0"/>
              </a:spcBef>
              <a:spcAft>
                <a:spcPts val="0"/>
              </a:spcAft>
              <a:buFont typeface="Symbol" pitchFamily="18" charset="2"/>
              <a:buChar char="·"/>
            </a:pPr>
            <a:r>
              <a:rPr lang="en-US" dirty="0" smtClean="0">
                <a:latin typeface="Times New Roman"/>
              </a:rPr>
              <a:t>Calibrate or “zero” the instrument in outside air before testing.</a:t>
            </a:r>
          </a:p>
          <a:p>
            <a:pPr marL="772097" indent="-220599">
              <a:spcBef>
                <a:spcPts val="0"/>
              </a:spcBef>
              <a:spcAft>
                <a:spcPts val="0"/>
              </a:spcAft>
              <a:buFont typeface="Symbol" pitchFamily="18" charset="2"/>
              <a:buChar char="·"/>
            </a:pPr>
            <a:r>
              <a:rPr lang="en-US" dirty="0" smtClean="0">
                <a:latin typeface="Times New Roman"/>
              </a:rPr>
              <a:t>To protect yourself and the client, continually monitor CO in the ambient air. If CO in the ambient area exceeds 35 ppm as measured, stop the test immediately. </a:t>
            </a:r>
          </a:p>
          <a:p>
            <a:pPr marL="772097" indent="-220599">
              <a:spcBef>
                <a:spcPts val="0"/>
              </a:spcBef>
              <a:spcAft>
                <a:spcPts val="0"/>
              </a:spcAft>
              <a:buFont typeface="Symbol" pitchFamily="18" charset="2"/>
              <a:buChar char="·"/>
            </a:pPr>
            <a:r>
              <a:rPr lang="en-US" dirty="0" smtClean="0">
                <a:latin typeface="Times New Roman"/>
              </a:rPr>
              <a:t>Remedial action is required when CO levels exceed 100 ppm as measured at the oven vent. </a:t>
            </a:r>
          </a:p>
          <a:p>
            <a:pPr marL="466390" indent="-233195"/>
            <a:endParaRPr lang="en-US" dirty="0" smtClean="0">
              <a:ea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The dryer vent must be vented to the outdoors. </a:t>
            </a:r>
          </a:p>
          <a:p>
            <a:pPr marL="571500" lvl="1" indent="-228600">
              <a:spcBef>
                <a:spcPts val="0"/>
              </a:spcBef>
              <a:spcAft>
                <a:spcPts val="0"/>
              </a:spcAft>
              <a:buFont typeface="Symbol" pitchFamily="18" charset="2"/>
              <a:buChar char="·"/>
            </a:pPr>
            <a:r>
              <a:rPr lang="en-US" dirty="0" smtClean="0">
                <a:latin typeface="Times New Roman"/>
              </a:rPr>
              <a:t>Replace plastic flex duct with smooth metal vent pipe.</a:t>
            </a:r>
          </a:p>
          <a:p>
            <a:pPr marL="571500" indent="-228600">
              <a:spcBef>
                <a:spcPts val="0"/>
              </a:spcBef>
              <a:spcAft>
                <a:spcPts val="0"/>
              </a:spcAft>
              <a:buFont typeface="Symbol" pitchFamily="18" charset="2"/>
              <a:buChar char="·"/>
            </a:pPr>
            <a:r>
              <a:rPr lang="en-US" dirty="0" smtClean="0">
                <a:latin typeface="Times New Roman"/>
              </a:rPr>
              <a:t>Specify smooth metal pipe for dryer venting where none exists. </a:t>
            </a:r>
          </a:p>
          <a:p>
            <a:pPr marL="551498">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Replace inoperable exhaust fans.</a:t>
            </a:r>
          </a:p>
          <a:p>
            <a:pPr marL="571500" lvl="1" indent="-228600">
              <a:spcBef>
                <a:spcPts val="0"/>
              </a:spcBef>
              <a:spcAft>
                <a:spcPts val="0"/>
              </a:spcAft>
              <a:buFont typeface="Symbol" pitchFamily="18" charset="2"/>
              <a:buChar char="·"/>
            </a:pPr>
            <a:r>
              <a:rPr lang="en-US" dirty="0" smtClean="0">
                <a:latin typeface="Times New Roman"/>
              </a:rPr>
              <a:t>Test the operation of mechanical exhaust fans.  They must be vented outdoors. </a:t>
            </a:r>
          </a:p>
          <a:p>
            <a:pPr marL="571500" indent="-228600">
              <a:spcBef>
                <a:spcPts val="0"/>
              </a:spcBef>
              <a:spcAft>
                <a:spcPts val="0"/>
              </a:spcAft>
              <a:buFont typeface="Symbol" pitchFamily="18" charset="2"/>
              <a:buChar char="·"/>
            </a:pPr>
            <a:r>
              <a:rPr lang="en-US" dirty="0" smtClean="0">
                <a:latin typeface="Times New Roman"/>
              </a:rPr>
              <a:t>Recirculating range hood exhaust fans are not acceptable.</a:t>
            </a:r>
          </a:p>
          <a:p>
            <a:pPr marL="551498">
              <a:spcBef>
                <a:spcPts val="0"/>
              </a:spcBef>
              <a:spcAft>
                <a:spcPts val="0"/>
              </a:spcAft>
            </a:pPr>
            <a:endParaRPr lang="en-US" dirty="0" smtClean="0">
              <a:latin typeface="Times New Roman"/>
            </a:endParaRPr>
          </a:p>
          <a:p>
            <a:pPr marL="220599" indent="-220599">
              <a:spcBef>
                <a:spcPts val="0"/>
              </a:spcBef>
              <a:spcAft>
                <a:spcPts val="0"/>
              </a:spcAft>
            </a:pPr>
            <a:r>
              <a:rPr lang="en-US" i="1" dirty="0" smtClean="0">
                <a:solidFill>
                  <a:schemeClr val="tx1">
                    <a:lumMod val="50000"/>
                    <a:lumOff val="50000"/>
                  </a:schemeClr>
                </a:solidFill>
                <a:latin typeface="Times New Roman"/>
              </a:rPr>
              <a:t>Q: What’s the name of the new standard</a:t>
            </a:r>
            <a:r>
              <a:rPr lang="en-US" i="1" baseline="0" dirty="0" smtClean="0">
                <a:solidFill>
                  <a:schemeClr val="tx1">
                    <a:lumMod val="50000"/>
                    <a:lumOff val="50000"/>
                  </a:schemeClr>
                </a:solidFill>
                <a:latin typeface="Times New Roman"/>
              </a:rPr>
              <a:t> that governs the amount of mechanical ventilation required in homes?</a:t>
            </a:r>
          </a:p>
          <a:p>
            <a:pPr marL="220599" indent="-220599">
              <a:spcBef>
                <a:spcPts val="0"/>
              </a:spcBef>
              <a:spcAft>
                <a:spcPts val="0"/>
              </a:spcAft>
            </a:pPr>
            <a:r>
              <a:rPr lang="en-US" i="1" baseline="0" dirty="0" smtClean="0">
                <a:solidFill>
                  <a:schemeClr val="tx1">
                    <a:lumMod val="50000"/>
                    <a:lumOff val="50000"/>
                  </a:schemeClr>
                </a:solidFill>
                <a:latin typeface="Times New Roman"/>
              </a:rPr>
              <a:t>A: </a:t>
            </a:r>
            <a:r>
              <a:rPr lang="en-US" b="1" i="1" baseline="0" dirty="0" smtClean="0">
                <a:solidFill>
                  <a:schemeClr val="tx1">
                    <a:lumMod val="50000"/>
                    <a:lumOff val="50000"/>
                  </a:schemeClr>
                </a:solidFill>
                <a:latin typeface="Times New Roman"/>
              </a:rPr>
              <a:t>American Society of Heating, Refrigerating,</a:t>
            </a:r>
            <a:r>
              <a:rPr lang="en-US" b="1" i="1" dirty="0" smtClean="0">
                <a:solidFill>
                  <a:schemeClr val="tx1">
                    <a:lumMod val="50000"/>
                    <a:lumOff val="50000"/>
                  </a:schemeClr>
                </a:solidFill>
                <a:latin typeface="Times New Roman"/>
              </a:rPr>
              <a:t> and Air-Conditioning Engineers (</a:t>
            </a:r>
            <a:r>
              <a:rPr lang="en-US" b="1" i="1" baseline="0" dirty="0" smtClean="0">
                <a:solidFill>
                  <a:schemeClr val="tx1">
                    <a:lumMod val="50000"/>
                    <a:lumOff val="50000"/>
                  </a:schemeClr>
                </a:solidFill>
                <a:latin typeface="Times New Roman"/>
              </a:rPr>
              <a:t>ASHRAE) 62.2 2010</a:t>
            </a:r>
          </a:p>
          <a:p>
            <a:pPr marL="529438" indent="-233195">
              <a:spcBef>
                <a:spcPts val="0"/>
              </a:spcBef>
              <a:spcAft>
                <a:spcPts val="0"/>
              </a:spcAft>
            </a:pPr>
            <a:endParaRPr lang="en-US" dirty="0" smtClean="0">
              <a:latin typeface="Times New Roman"/>
            </a:endParaRPr>
          </a:p>
          <a:p>
            <a:pPr marL="466390"/>
            <a:endParaRPr lang="en-US" dirty="0" smtClean="0">
              <a:ea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noFill/>
          <a:ln/>
        </p:spPr>
        <p:txBody>
          <a:bodyPr/>
          <a:lstStyle/>
          <a:p>
            <a:r>
              <a:rPr lang="en-US" dirty="0" smtClean="0">
                <a:latin typeface="Times New Roman"/>
              </a:rPr>
              <a:t>The photo shows a new oil-burning furnace and major components. </a:t>
            </a:r>
          </a:p>
          <a:p>
            <a:pPr marL="441198" indent="-220599">
              <a:spcBef>
                <a:spcPts val="0"/>
              </a:spcBef>
              <a:spcAft>
                <a:spcPts val="0"/>
              </a:spcAft>
              <a:buFont typeface="Symbol"/>
              <a:buChar char="·"/>
            </a:pPr>
            <a:r>
              <a:rPr lang="en-US" dirty="0" smtClean="0">
                <a:latin typeface="Times New Roman"/>
              </a:rPr>
              <a:t>Specifically designed for use in mobile homes.</a:t>
            </a:r>
          </a:p>
          <a:p>
            <a:pPr marL="441198" indent="-220599">
              <a:spcBef>
                <a:spcPts val="0"/>
              </a:spcBef>
              <a:spcAft>
                <a:spcPts val="0"/>
              </a:spcAft>
              <a:buFont typeface="Symbol"/>
              <a:buChar char="·"/>
            </a:pPr>
            <a:r>
              <a:rPr lang="en-US" dirty="0" smtClean="0">
                <a:latin typeface="Times New Roman"/>
              </a:rPr>
              <a:t>Usually located in a closet.</a:t>
            </a:r>
          </a:p>
          <a:p>
            <a:pPr marL="441198" indent="-220599">
              <a:spcBef>
                <a:spcPts val="0"/>
              </a:spcBef>
              <a:spcAft>
                <a:spcPts val="0"/>
              </a:spcAft>
              <a:buFont typeface="Symbol"/>
              <a:buChar char="·"/>
            </a:pPr>
            <a:r>
              <a:rPr lang="en-US" dirty="0" smtClean="0">
                <a:latin typeface="Times New Roman"/>
              </a:rPr>
              <a:t>Sealed combustion with dedicated </a:t>
            </a:r>
            <a:r>
              <a:rPr lang="en-US" b="1" i="1" dirty="0" smtClean="0">
                <a:latin typeface="Times New Roman"/>
              </a:rPr>
              <a:t>combustion air </a:t>
            </a:r>
            <a:r>
              <a:rPr lang="en-US" i="1" dirty="0" smtClean="0">
                <a:latin typeface="Times New Roman"/>
              </a:rPr>
              <a:t>inlets</a:t>
            </a:r>
            <a:r>
              <a:rPr lang="en-US" b="1" i="1" dirty="0" smtClean="0">
                <a:latin typeface="Times New Roman"/>
              </a:rPr>
              <a:t>.</a:t>
            </a:r>
          </a:p>
          <a:p>
            <a:pPr marL="441198" indent="-220599">
              <a:spcBef>
                <a:spcPts val="0"/>
              </a:spcBef>
              <a:spcAft>
                <a:spcPts val="0"/>
              </a:spcAft>
              <a:buFont typeface="Symbol"/>
              <a:buChar char="·"/>
            </a:pPr>
            <a:r>
              <a:rPr lang="en-US" dirty="0" smtClean="0">
                <a:latin typeface="Times New Roman"/>
              </a:rPr>
              <a:t>Short metal chimney design.</a:t>
            </a:r>
          </a:p>
          <a:p>
            <a:pPr marL="441198" indent="-220599">
              <a:spcBef>
                <a:spcPts val="0"/>
              </a:spcBef>
              <a:spcAft>
                <a:spcPts val="0"/>
              </a:spcAft>
              <a:buFont typeface="Symbol"/>
              <a:buChar char="·"/>
            </a:pPr>
            <a:r>
              <a:rPr lang="en-US" dirty="0" smtClean="0">
                <a:latin typeface="Times New Roman"/>
              </a:rPr>
              <a:t>Compact, interchangeable burners.</a:t>
            </a:r>
          </a:p>
          <a:p>
            <a:pPr marL="441198" indent="-220599">
              <a:spcBef>
                <a:spcPts val="0"/>
              </a:spcBef>
              <a:spcAft>
                <a:spcPts val="0"/>
              </a:spcAft>
              <a:buFont typeface="Symbol"/>
              <a:buChar char="·"/>
            </a:pPr>
            <a:r>
              <a:rPr lang="en-US" b="1" i="1" dirty="0" smtClean="0">
                <a:latin typeface="Times New Roman"/>
              </a:rPr>
              <a:t>Downflow air distribution </a:t>
            </a:r>
            <a:r>
              <a:rPr lang="en-US" dirty="0" smtClean="0">
                <a:latin typeface="Times New Roman"/>
              </a:rPr>
              <a:t>system (the fan is located above the </a:t>
            </a:r>
            <a:r>
              <a:rPr lang="en-US" b="1" i="1" dirty="0" smtClean="0">
                <a:latin typeface="Times New Roman"/>
              </a:rPr>
              <a:t>heat exchanger</a:t>
            </a:r>
            <a:r>
              <a:rPr lang="en-US" dirty="0" smtClean="0">
                <a:latin typeface="Times New Roman"/>
              </a:rPr>
              <a:t>, which forces </a:t>
            </a:r>
            <a:r>
              <a:rPr lang="en-US" b="1" i="1" dirty="0" smtClean="0">
                <a:latin typeface="Times New Roman"/>
              </a:rPr>
              <a:t>conditioned air </a:t>
            </a:r>
            <a:r>
              <a:rPr lang="en-US" dirty="0" smtClean="0">
                <a:latin typeface="Times New Roman"/>
              </a:rPr>
              <a:t>into the ducts below the furnace unit).</a:t>
            </a:r>
          </a:p>
          <a:p>
            <a:pPr marL="441198" indent="-220599">
              <a:spcBef>
                <a:spcPts val="0"/>
              </a:spcBef>
              <a:spcAft>
                <a:spcPts val="0"/>
              </a:spcAft>
              <a:buFont typeface="Symbol"/>
              <a:buChar char="·"/>
            </a:pPr>
            <a:r>
              <a:rPr lang="en-US" dirty="0" smtClean="0">
                <a:latin typeface="Times New Roman"/>
              </a:rPr>
              <a:t>Ducts located in the belly cavity.</a:t>
            </a:r>
          </a:p>
          <a:p>
            <a:pPr marL="441198" indent="-220599">
              <a:spcBef>
                <a:spcPts val="0"/>
              </a:spcBef>
              <a:spcAft>
                <a:spcPts val="0"/>
              </a:spcAft>
              <a:buFont typeface="Symbol"/>
              <a:buChar char="·"/>
            </a:pPr>
            <a:r>
              <a:rPr lang="en-US" dirty="0" smtClean="0">
                <a:latin typeface="Times New Roman"/>
              </a:rPr>
              <a:t>May mix outside air with conditioned air.</a:t>
            </a:r>
            <a:endParaRPr lang="en-US" b="1" u="sng" dirty="0" smtClean="0">
              <a:latin typeface="Times New Roman"/>
            </a:endParaRPr>
          </a:p>
          <a:p>
            <a:pPr marL="441198" indent="-441198"/>
            <a:r>
              <a:rPr lang="en-US" i="1" dirty="0" smtClean="0">
                <a:solidFill>
                  <a:schemeClr val="tx1">
                    <a:lumMod val="50000"/>
                    <a:lumOff val="50000"/>
                  </a:schemeClr>
                </a:solidFill>
                <a:latin typeface="Times New Roman"/>
              </a:rPr>
              <a:t>Take time to point out the major furnace components in the photograph.</a:t>
            </a:r>
          </a:p>
          <a:p>
            <a:endParaRPr lang="en-US" i="1" dirty="0" smtClean="0">
              <a:ea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Slide Image Placeholder 1"/>
          <p:cNvSpPr>
            <a:spLocks noGrp="1" noRot="1" noChangeAspect="1" noTextEdit="1"/>
          </p:cNvSpPr>
          <p:nvPr>
            <p:ph type="sldImg"/>
          </p:nvPr>
        </p:nvSpPr>
        <p:spPr>
          <a:ln/>
        </p:spPr>
      </p:sp>
      <p:sp>
        <p:nvSpPr>
          <p:cNvPr id="132100" name="Notes Placeholder 2"/>
          <p:cNvSpPr>
            <a:spLocks noGrp="1"/>
          </p:cNvSpPr>
          <p:nvPr>
            <p:ph type="body" idx="1"/>
          </p:nvPr>
        </p:nvSpPr>
        <p:spPr>
          <a:noFill/>
          <a:ln/>
        </p:spPr>
        <p:txBody>
          <a:bodyPr lIns="93250" tIns="46623" rIns="93250" bIns="46623"/>
          <a:lstStyle/>
          <a:p>
            <a:r>
              <a:rPr lang="en-US" dirty="0" smtClean="0">
                <a:latin typeface="Times New Roman"/>
              </a:rPr>
              <a:t>Elevation drawing of a furnace and duct system and the flow of combustion air, </a:t>
            </a:r>
            <a:r>
              <a:rPr lang="en-US" b="1" i="1" dirty="0" smtClean="0">
                <a:latin typeface="Times New Roman"/>
              </a:rPr>
              <a:t>flue gas, </a:t>
            </a:r>
            <a:r>
              <a:rPr lang="en-US" dirty="0" smtClean="0">
                <a:latin typeface="Times New Roman"/>
              </a:rPr>
              <a:t>and conditioned air.</a:t>
            </a:r>
          </a:p>
          <a:p>
            <a:pPr marL="441198" indent="-220599">
              <a:spcBef>
                <a:spcPts val="0"/>
              </a:spcBef>
              <a:spcAft>
                <a:spcPts val="0"/>
              </a:spcAft>
              <a:buFont typeface="Symbol" pitchFamily="18" charset="2"/>
              <a:buChar char="·"/>
            </a:pPr>
            <a:r>
              <a:rPr lang="en-US" dirty="0" smtClean="0">
                <a:latin typeface="Times New Roman"/>
              </a:rPr>
              <a:t>Mobile homes require furnaces designed and approved for use in mobile homes.</a:t>
            </a:r>
          </a:p>
          <a:p>
            <a:pPr marL="441198" indent="-220599">
              <a:spcBef>
                <a:spcPts val="0"/>
              </a:spcBef>
              <a:spcAft>
                <a:spcPts val="0"/>
              </a:spcAft>
              <a:buFont typeface="Symbol" pitchFamily="18" charset="2"/>
              <a:buChar char="·"/>
            </a:pPr>
            <a:r>
              <a:rPr lang="en-US" dirty="0" smtClean="0">
                <a:latin typeface="Times New Roman"/>
              </a:rPr>
              <a:t>Mobile home furnaces are direct-vented, sealed combustion units that require an outdoor air source for combustion.</a:t>
            </a:r>
          </a:p>
          <a:p>
            <a:pPr marL="441198" indent="-220599">
              <a:spcBef>
                <a:spcPts val="0"/>
              </a:spcBef>
              <a:spcAft>
                <a:spcPts val="0"/>
              </a:spcAft>
              <a:buFont typeface="Symbol" pitchFamily="18" charset="2"/>
              <a:buChar char="·"/>
            </a:pPr>
            <a:r>
              <a:rPr lang="en-US" dirty="0" smtClean="0">
                <a:latin typeface="Times New Roman"/>
              </a:rPr>
              <a:t>The furnace will either draw its combustion air through a concentric space created by a double-wall chimney or through a vent in the floor. </a:t>
            </a:r>
          </a:p>
          <a:p>
            <a:pPr marL="441198" indent="-220599">
              <a:spcBef>
                <a:spcPts val="0"/>
              </a:spcBef>
              <a:spcAft>
                <a:spcPts val="0"/>
              </a:spcAft>
              <a:buFont typeface="Symbol" pitchFamily="18" charset="2"/>
              <a:buChar char="·"/>
            </a:pPr>
            <a:r>
              <a:rPr lang="en-US" dirty="0" smtClean="0">
                <a:latin typeface="Times New Roman"/>
              </a:rPr>
              <a:t>Note the position of the fan above the heat exchanger, which forces conditioned air into the ducts below the furnace unit. </a:t>
            </a:r>
          </a:p>
          <a:p>
            <a:pPr marL="441198" indent="-441198"/>
            <a:r>
              <a:rPr lang="en-US" dirty="0" smtClean="0">
                <a:solidFill>
                  <a:schemeClr val="tx1">
                    <a:lumMod val="50000"/>
                    <a:lumOff val="50000"/>
                  </a:schemeClr>
                </a:solidFill>
                <a:latin typeface="Times New Roman"/>
              </a:rPr>
              <a:t> </a:t>
            </a:r>
            <a:r>
              <a:rPr lang="en-US" i="1" dirty="0" smtClean="0">
                <a:solidFill>
                  <a:schemeClr val="tx1">
                    <a:lumMod val="50000"/>
                    <a:lumOff val="50000"/>
                  </a:schemeClr>
                </a:solidFill>
                <a:latin typeface="Times New Roman"/>
              </a:rPr>
              <a:t>Show and tell: Mobile home furnace with parts labeled in lab on a real furnace.</a:t>
            </a:r>
          </a:p>
          <a:p>
            <a:pPr eaLnBrk="1" hangingPunct="1"/>
            <a:endParaRPr lang="en-US" dirty="0" smtClean="0">
              <a:ea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r>
              <a:rPr lang="en-US" dirty="0" smtClean="0">
                <a:latin typeface="Times New Roman"/>
              </a:rPr>
              <a:t>These photos of chimney terminations show two types of configurations.</a:t>
            </a:r>
          </a:p>
          <a:p>
            <a:pPr marL="441198" indent="-220599">
              <a:spcBef>
                <a:spcPts val="0"/>
              </a:spcBef>
              <a:spcAft>
                <a:spcPts val="0"/>
              </a:spcAft>
              <a:buFont typeface="Symbol" pitchFamily="18" charset="2"/>
              <a:buChar char="·"/>
            </a:pPr>
            <a:r>
              <a:rPr lang="en-US" dirty="0" smtClean="0">
                <a:latin typeface="Times New Roman"/>
              </a:rPr>
              <a:t>Gas or propane furnaces have two </a:t>
            </a:r>
            <a:r>
              <a:rPr lang="en-US" b="1" i="1" dirty="0" smtClean="0">
                <a:latin typeface="Times New Roman"/>
              </a:rPr>
              <a:t>concentric flues, </a:t>
            </a:r>
            <a:r>
              <a:rPr lang="en-US" dirty="0" smtClean="0">
                <a:latin typeface="Times New Roman"/>
              </a:rPr>
              <a:t>as shown on the left. The inner flue is for exhaust and the outer flue is for combustion air. </a:t>
            </a:r>
          </a:p>
          <a:p>
            <a:pPr marL="441198" indent="-220599">
              <a:spcBef>
                <a:spcPts val="0"/>
              </a:spcBef>
              <a:spcAft>
                <a:spcPts val="0"/>
              </a:spcAft>
              <a:buFont typeface="Symbol" pitchFamily="18" charset="2"/>
              <a:buChar char="·"/>
            </a:pPr>
            <a:r>
              <a:rPr lang="en-US" dirty="0" smtClean="0">
                <a:latin typeface="Times New Roman"/>
              </a:rPr>
              <a:t>Oil furnaces are served by a single flue for exhaust gases. The outer cylinder maintains clearance to combustibles, as shown on the right. </a:t>
            </a:r>
          </a:p>
          <a:p>
            <a:pPr marL="772097" lvl="1" indent="-220599">
              <a:spcBef>
                <a:spcPts val="0"/>
              </a:spcBef>
              <a:spcAft>
                <a:spcPts val="0"/>
              </a:spcAft>
              <a:buFont typeface="Courier New"/>
              <a:buChar char="o"/>
            </a:pPr>
            <a:r>
              <a:rPr lang="en-US" dirty="0" smtClean="0">
                <a:latin typeface="Times New Roman"/>
              </a:rPr>
              <a:t>Combustion air to an oil burner is provided through a metal sleeve that penetrates the floor and belly cavity to the open crawl space underneath the home. </a:t>
            </a:r>
          </a:p>
          <a:p>
            <a:pPr eaLnBrk="1" hangingPunct="1"/>
            <a:endParaRPr lang="en-US" dirty="0"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marL="441198" indent="-220599">
              <a:spcBef>
                <a:spcPts val="0"/>
              </a:spcBef>
              <a:spcAft>
                <a:spcPts val="0"/>
              </a:spcAft>
              <a:buFont typeface="Symbol"/>
              <a:buChar char="·"/>
            </a:pPr>
            <a:endParaRPr lang="en-US" dirty="0" smtClean="0">
              <a:latin typeface="Times New Roman"/>
            </a:endParaRPr>
          </a:p>
          <a:p>
            <a:pPr>
              <a:spcBef>
                <a:spcPts val="0"/>
              </a:spcBef>
              <a:spcAft>
                <a:spcPts val="0"/>
              </a:spcAft>
            </a:pPr>
            <a:r>
              <a:rPr lang="en-US" dirty="0" smtClean="0">
                <a:latin typeface="Times New Roman"/>
              </a:rPr>
              <a:t>Mobile home (</a:t>
            </a:r>
            <a:r>
              <a:rPr lang="en-US" b="1" i="1" dirty="0" smtClean="0">
                <a:latin typeface="Times New Roman"/>
              </a:rPr>
              <a:t>HUD Code) </a:t>
            </a:r>
            <a:r>
              <a:rPr lang="en-US" dirty="0" smtClean="0">
                <a:latin typeface="Times New Roman"/>
              </a:rPr>
              <a:t>manufacturing</a:t>
            </a:r>
            <a:r>
              <a:rPr lang="en-US" b="1" i="1" dirty="0" smtClean="0">
                <a:latin typeface="Times New Roman"/>
              </a:rPr>
              <a:t> </a:t>
            </a:r>
            <a:r>
              <a:rPr lang="en-US" dirty="0" smtClean="0">
                <a:latin typeface="Times New Roman"/>
              </a:rPr>
              <a:t>processes haven’t changed much over the years. The basic structure includes the following:</a:t>
            </a:r>
          </a:p>
          <a:p>
            <a:pPr marL="441198" indent="-220599">
              <a:spcBef>
                <a:spcPts val="0"/>
              </a:spcBef>
              <a:spcAft>
                <a:spcPts val="0"/>
              </a:spcAft>
              <a:buFont typeface="Symbol"/>
              <a:buChar char="·"/>
            </a:pPr>
            <a:r>
              <a:rPr lang="en-US" dirty="0" smtClean="0">
                <a:latin typeface="Times New Roman"/>
              </a:rPr>
              <a:t>A floor system more commonly known as the </a:t>
            </a:r>
            <a:r>
              <a:rPr lang="en-US" b="1" i="1" dirty="0" smtClean="0">
                <a:latin typeface="Times New Roman"/>
              </a:rPr>
              <a:t>mobile home belly.</a:t>
            </a:r>
          </a:p>
          <a:p>
            <a:pPr marL="441198" indent="-220599">
              <a:spcBef>
                <a:spcPts val="0"/>
              </a:spcBef>
              <a:spcAft>
                <a:spcPts val="0"/>
              </a:spcAft>
              <a:buFont typeface="Symbol"/>
              <a:buChar char="·"/>
            </a:pPr>
            <a:r>
              <a:rPr lang="en-US" dirty="0" smtClean="0">
                <a:latin typeface="Times New Roman"/>
              </a:rPr>
              <a:t>The belly contains the insulation, duct system, and plumbing, and is enclosed by the sub-floors and finished floors, as well as a </a:t>
            </a:r>
            <a:r>
              <a:rPr lang="en-US" b="1" i="1" dirty="0" smtClean="0">
                <a:latin typeface="Times New Roman"/>
              </a:rPr>
              <a:t>rodent barrier </a:t>
            </a:r>
            <a:r>
              <a:rPr lang="en-US" dirty="0" smtClean="0">
                <a:latin typeface="Times New Roman"/>
              </a:rPr>
              <a:t>underneath.</a:t>
            </a:r>
          </a:p>
          <a:p>
            <a:pPr>
              <a:lnSpc>
                <a:spcPct val="150000"/>
              </a:lnSpc>
              <a:spcBef>
                <a:spcPts val="0"/>
              </a:spcBef>
              <a:spcAft>
                <a:spcPts val="0"/>
              </a:spcAft>
            </a:pPr>
            <a:r>
              <a:rPr lang="en-US" i="1" dirty="0" smtClean="0">
                <a:solidFill>
                  <a:schemeClr val="tx1">
                    <a:lumMod val="50000"/>
                    <a:lumOff val="50000"/>
                  </a:schemeClr>
                </a:solidFill>
                <a:latin typeface="Times New Roman"/>
              </a:rPr>
              <a:t>Q.</a:t>
            </a:r>
            <a:r>
              <a:rPr lang="en-US" i="1" baseline="0" dirty="0" smtClean="0">
                <a:solidFill>
                  <a:schemeClr val="tx1">
                    <a:lumMod val="50000"/>
                    <a:lumOff val="50000"/>
                  </a:schemeClr>
                </a:solidFill>
                <a:latin typeface="Times New Roman"/>
              </a:rPr>
              <a:t> How does this support system different from that of a single family home?</a:t>
            </a:r>
          </a:p>
          <a:p>
            <a:pPr marL="171450" indent="-171450">
              <a:spcBef>
                <a:spcPts val="0"/>
              </a:spcBef>
              <a:spcAft>
                <a:spcPts val="0"/>
              </a:spcAft>
            </a:pPr>
            <a:r>
              <a:rPr lang="en-US" i="1" baseline="0" dirty="0" smtClean="0">
                <a:solidFill>
                  <a:schemeClr val="tx1">
                    <a:lumMod val="50000"/>
                    <a:lumOff val="50000"/>
                  </a:schemeClr>
                </a:solidFill>
                <a:latin typeface="Times New Roman"/>
              </a:rPr>
              <a:t>A. Single family  homes have perimeter support by a masonry foundation wall  where a mobile home is supported by the two center I-beams.</a:t>
            </a:r>
            <a:endParaRPr lang="en-US" i="1" dirty="0" smtClean="0">
              <a:solidFill>
                <a:schemeClr val="tx1">
                  <a:lumMod val="50000"/>
                  <a:lumOff val="50000"/>
                </a:schemeClr>
              </a:solidFill>
              <a:latin typeface="Times New Roman"/>
            </a:endParaRPr>
          </a:p>
          <a:p>
            <a:pPr marL="279835" indent="-233195" eaLnBrk="1" hangingPunct="1"/>
            <a:endParaRPr lang="en-US" dirty="0" smtClean="0">
              <a:ea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Slide Image Placeholder 1"/>
          <p:cNvSpPr>
            <a:spLocks noGrp="1" noRot="1" noChangeAspect="1" noTextEdit="1"/>
          </p:cNvSpPr>
          <p:nvPr>
            <p:ph type="sldImg"/>
          </p:nvPr>
        </p:nvSpPr>
        <p:spPr>
          <a:ln/>
        </p:spPr>
      </p:sp>
      <p:sp>
        <p:nvSpPr>
          <p:cNvPr id="5" name="Notes Placeholder 4"/>
          <p:cNvSpPr>
            <a:spLocks noGrp="1"/>
          </p:cNvSpPr>
          <p:nvPr>
            <p:ph type="body" sz="quarter" idx="10"/>
          </p:nvPr>
        </p:nvSpPr>
        <p:spPr/>
        <p:txBody>
          <a:bodyPr>
            <a:normAutofit lnSpcReduction="10000"/>
          </a:bodyPr>
          <a:lstStyle/>
          <a:p>
            <a:r>
              <a:rPr lang="en-US" dirty="0" smtClean="0">
                <a:latin typeface="Times New Roman"/>
              </a:rPr>
              <a:t>The photo on right shows</a:t>
            </a:r>
          </a:p>
          <a:p>
            <a:r>
              <a:rPr lang="en-US" dirty="0" smtClean="0">
                <a:latin typeface="Times New Roman"/>
              </a:rPr>
              <a:t>Many oil burners draw combustion air through a duct coupled to the crawl space. </a:t>
            </a:r>
          </a:p>
          <a:p>
            <a:pPr marL="279835" indent="-233195">
              <a:spcBef>
                <a:spcPts val="306"/>
              </a:spcBef>
              <a:spcAft>
                <a:spcPts val="306"/>
              </a:spcAft>
            </a:pPr>
            <a:r>
              <a:rPr lang="en-US" dirty="0" smtClean="0">
                <a:latin typeface="Times New Roman"/>
              </a:rPr>
              <a:t>The photo on the left shows</a:t>
            </a:r>
          </a:p>
          <a:p>
            <a:pPr marL="439738" indent="-219075">
              <a:spcBef>
                <a:spcPts val="0"/>
              </a:spcBef>
              <a:spcAft>
                <a:spcPts val="0"/>
              </a:spcAft>
              <a:buFont typeface="Symbol" pitchFamily="18" charset="2"/>
              <a:buChar char="·"/>
            </a:pPr>
            <a:r>
              <a:rPr lang="en-US" dirty="0" smtClean="0">
                <a:latin typeface="Times New Roman"/>
              </a:rPr>
              <a:t>One of the biggest problems with oil-burning systems occurs when the fuel tank has been allowed to run empty. As a result, sludge will accumulate on the bottom of the tank, causing the burner to malfunction. </a:t>
            </a:r>
          </a:p>
          <a:p>
            <a:pPr marL="220599">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Educate the client that an oil burner should be inspected at least once a year by a qualified oil-heating technician. </a:t>
            </a:r>
          </a:p>
          <a:p>
            <a:pPr marL="220599">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Specify cleaning and tuning oil burners where appropriate. Cleaning and tuning oil burners involves:</a:t>
            </a:r>
          </a:p>
          <a:p>
            <a:pPr lvl="1" indent="-228600">
              <a:spcBef>
                <a:spcPts val="0"/>
              </a:spcBef>
              <a:spcAft>
                <a:spcPts val="0"/>
              </a:spcAft>
              <a:buFont typeface="Symbol" pitchFamily="18" charset="2"/>
              <a:buChar char="·"/>
            </a:pPr>
            <a:r>
              <a:rPr lang="en-US" dirty="0" smtClean="0">
                <a:latin typeface="Times New Roman"/>
              </a:rPr>
              <a:t>Replacing the fuel filter.</a:t>
            </a:r>
          </a:p>
          <a:p>
            <a:pPr marL="457200" indent="-228600">
              <a:spcBef>
                <a:spcPts val="0"/>
              </a:spcBef>
              <a:spcAft>
                <a:spcPts val="0"/>
              </a:spcAft>
              <a:buFont typeface="Symbol" pitchFamily="18" charset="2"/>
              <a:buChar char="·"/>
            </a:pPr>
            <a:r>
              <a:rPr lang="en-US" dirty="0" smtClean="0">
                <a:latin typeface="Times New Roman"/>
              </a:rPr>
              <a:t>Replacing the fuel nozzle.</a:t>
            </a:r>
          </a:p>
          <a:p>
            <a:pPr marL="457200" indent="-228600">
              <a:spcBef>
                <a:spcPts val="0"/>
              </a:spcBef>
              <a:spcAft>
                <a:spcPts val="0"/>
              </a:spcAft>
              <a:buFont typeface="Symbol" pitchFamily="18" charset="2"/>
              <a:buChar char="·"/>
            </a:pPr>
            <a:r>
              <a:rPr lang="en-US" dirty="0" smtClean="0">
                <a:latin typeface="Times New Roman"/>
              </a:rPr>
              <a:t>Adjusting the fuel to air ratio.</a:t>
            </a:r>
          </a:p>
          <a:p>
            <a:pPr lvl="1" indent="-228600">
              <a:spcBef>
                <a:spcPts val="0"/>
              </a:spcBef>
              <a:spcAft>
                <a:spcPts val="0"/>
              </a:spcAft>
              <a:buFont typeface="Symbol" pitchFamily="18" charset="2"/>
              <a:buChar char="·"/>
            </a:pPr>
            <a:r>
              <a:rPr lang="en-US" dirty="0" smtClean="0">
                <a:latin typeface="Times New Roman"/>
              </a:rPr>
              <a:t>Testing the primary </a:t>
            </a:r>
            <a:r>
              <a:rPr lang="en-US" b="1" i="1" dirty="0" smtClean="0">
                <a:latin typeface="Times New Roman"/>
              </a:rPr>
              <a:t>cad cell </a:t>
            </a:r>
            <a:r>
              <a:rPr lang="en-US" dirty="0" smtClean="0">
                <a:latin typeface="Times New Roman"/>
              </a:rPr>
              <a:t>safety control:</a:t>
            </a:r>
          </a:p>
          <a:p>
            <a:pPr marL="800100" lvl="2" indent="-228600">
              <a:spcBef>
                <a:spcPts val="0"/>
              </a:spcBef>
              <a:spcAft>
                <a:spcPts val="0"/>
              </a:spcAft>
              <a:buFont typeface="Courier New" pitchFamily="49" charset="0"/>
              <a:buChar char="o"/>
            </a:pPr>
            <a:r>
              <a:rPr lang="en-US" dirty="0" smtClean="0">
                <a:latin typeface="Times New Roman"/>
              </a:rPr>
              <a:t>A cad cell is a flame sensor composed of cadmium sulfide. It senses whether a flame is present during a burner cycle. If a flame is not detected by the cad cell, it activates a relay, which shuts the burner down.</a:t>
            </a:r>
          </a:p>
          <a:p>
            <a:pPr lvl="1" indent="-441198"/>
            <a:r>
              <a:rPr lang="en-US" i="1" dirty="0" smtClean="0">
                <a:solidFill>
                  <a:schemeClr val="tx1">
                    <a:lumMod val="50000"/>
                    <a:lumOff val="50000"/>
                  </a:schemeClr>
                </a:solidFill>
                <a:latin typeface="Times New Roman"/>
              </a:rPr>
              <a:t>Show and tell: Show the parts of an oil burner and how they work. </a:t>
            </a:r>
          </a:p>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Slide Image Placeholder 1"/>
          <p:cNvSpPr>
            <a:spLocks noGrp="1" noRot="1" noChangeAspect="1" noTextEdit="1"/>
          </p:cNvSpPr>
          <p:nvPr>
            <p:ph type="sldImg"/>
          </p:nvPr>
        </p:nvSpPr>
        <p:spPr>
          <a:ln/>
        </p:spPr>
      </p:sp>
      <p:sp>
        <p:nvSpPr>
          <p:cNvPr id="135172"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Some systems are designed to mix outside air with conditioned air.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When the blower turns on, air is drawn from the attic space through a three-inch circular vent that runs from the attic into the blower compartment on the return side of the system.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This is an intentional design feature. Do not seal these openings when doing a roof insulation retrofit. These openings terminate in the attic space directly above the furnace and should be dammed off at the same time as the chimney before insulating the attic.</a:t>
            </a:r>
          </a:p>
          <a:p>
            <a:endParaRPr lang="en-US" sz="1100" b="1" u="sng" dirty="0">
              <a:latin typeface="Arial"/>
            </a:endParaRPr>
          </a:p>
          <a:p>
            <a:pPr eaLnBrk="1" hangingPunct="1">
              <a:spcBef>
                <a:spcPct val="0"/>
              </a:spcBef>
            </a:pPr>
            <a:endParaRPr lang="en-US" sz="1100" dirty="0">
              <a:ea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Slide Image Placeholder 1"/>
          <p:cNvSpPr>
            <a:spLocks noGrp="1" noRot="1" noChangeAspect="1" noTextEdit="1"/>
          </p:cNvSpPr>
          <p:nvPr>
            <p:ph type="sldImg"/>
          </p:nvPr>
        </p:nvSpPr>
        <p:spPr>
          <a:ln/>
        </p:spPr>
      </p:sp>
      <p:sp>
        <p:nvSpPr>
          <p:cNvPr id="136196" name="Notes Placeholder 2"/>
          <p:cNvSpPr>
            <a:spLocks noGrp="1"/>
          </p:cNvSpPr>
          <p:nvPr>
            <p:ph type="body" idx="1"/>
          </p:nvPr>
        </p:nvSpPr>
        <p:spPr>
          <a:noFill/>
          <a:ln/>
        </p:spPr>
        <p:txBody>
          <a:bodyPr lIns="93250" tIns="46623" rIns="93250" bIns="46623"/>
          <a:lstStyle/>
          <a:p>
            <a:r>
              <a:rPr lang="en-US" dirty="0" smtClean="0">
                <a:latin typeface="Times New Roman"/>
              </a:rPr>
              <a:t>This is a photo of an oil furnace showing a single-wall flue graduated to a double-wall flue to maintain clearance to combustibles. Note the test hole where samples of flue gases will be taken and draft measured.</a:t>
            </a:r>
          </a:p>
          <a:p>
            <a:r>
              <a:rPr lang="en-US" dirty="0" smtClean="0">
                <a:latin typeface="Times New Roman"/>
              </a:rPr>
              <a:t>Furnaces must be tested to assess:</a:t>
            </a:r>
          </a:p>
          <a:p>
            <a:pPr marL="441198" indent="-220599">
              <a:spcBef>
                <a:spcPts val="0"/>
              </a:spcBef>
              <a:spcAft>
                <a:spcPts val="0"/>
              </a:spcAft>
              <a:buFont typeface="Symbol" pitchFamily="18" charset="2"/>
              <a:buChar char="·"/>
            </a:pPr>
            <a:r>
              <a:rPr lang="en-US" dirty="0" smtClean="0">
                <a:latin typeface="Times New Roman"/>
              </a:rPr>
              <a:t>Safety (fuel leaks, clearances, etc.).</a:t>
            </a:r>
          </a:p>
          <a:p>
            <a:pPr marL="441198" indent="-220599">
              <a:spcBef>
                <a:spcPts val="0"/>
              </a:spcBef>
              <a:spcAft>
                <a:spcPts val="0"/>
              </a:spcAft>
              <a:buFont typeface="Symbol" pitchFamily="18" charset="2"/>
              <a:buChar char="·"/>
            </a:pPr>
            <a:r>
              <a:rPr lang="en-US" dirty="0" smtClean="0">
                <a:latin typeface="Times New Roman"/>
              </a:rPr>
              <a:t>Flue gas temperatures. </a:t>
            </a:r>
          </a:p>
          <a:p>
            <a:pPr marL="441198" indent="-220599">
              <a:spcBef>
                <a:spcPts val="0"/>
              </a:spcBef>
              <a:spcAft>
                <a:spcPts val="0"/>
              </a:spcAft>
              <a:buFont typeface="Symbol" pitchFamily="18" charset="2"/>
              <a:buChar char="·"/>
            </a:pPr>
            <a:r>
              <a:rPr lang="fr-FR" dirty="0" smtClean="0">
                <a:latin typeface="Times New Roman"/>
              </a:rPr>
              <a:t>Oxygen (O</a:t>
            </a:r>
            <a:r>
              <a:rPr lang="fr-FR" baseline="-25000" dirty="0" smtClean="0">
                <a:latin typeface="Times New Roman"/>
              </a:rPr>
              <a:t>2</a:t>
            </a:r>
            <a:r>
              <a:rPr lang="fr-FR" dirty="0" smtClean="0">
                <a:latin typeface="Times New Roman"/>
              </a:rPr>
              <a:t>) or </a:t>
            </a:r>
            <a:r>
              <a:rPr lang="fr-FR" b="1" i="1" dirty="0" smtClean="0">
                <a:latin typeface="Times New Roman"/>
              </a:rPr>
              <a:t>carbon dioxide </a:t>
            </a:r>
            <a:r>
              <a:rPr lang="fr-FR" dirty="0" smtClean="0">
                <a:latin typeface="Times New Roman"/>
              </a:rPr>
              <a:t>content.</a:t>
            </a:r>
          </a:p>
          <a:p>
            <a:pPr marL="441198" indent="-220599">
              <a:spcBef>
                <a:spcPts val="0"/>
              </a:spcBef>
              <a:spcAft>
                <a:spcPts val="0"/>
              </a:spcAft>
              <a:buFont typeface="Symbol" pitchFamily="18" charset="2"/>
              <a:buChar char="·"/>
            </a:pPr>
            <a:r>
              <a:rPr lang="en-US" b="1" i="1" dirty="0" smtClean="0">
                <a:latin typeface="Times New Roman"/>
              </a:rPr>
              <a:t>Carbon monoxide </a:t>
            </a:r>
            <a:r>
              <a:rPr lang="en-US" dirty="0" smtClean="0">
                <a:latin typeface="Times New Roman"/>
              </a:rPr>
              <a:t>content.</a:t>
            </a:r>
          </a:p>
          <a:p>
            <a:pPr marL="441198" indent="-220599">
              <a:spcBef>
                <a:spcPts val="0"/>
              </a:spcBef>
              <a:spcAft>
                <a:spcPts val="0"/>
              </a:spcAft>
              <a:buFont typeface="Symbol" pitchFamily="18" charset="2"/>
              <a:buChar char="·"/>
            </a:pPr>
            <a:r>
              <a:rPr lang="en-US" dirty="0" smtClean="0">
                <a:latin typeface="Times New Roman"/>
              </a:rPr>
              <a:t>Draft.</a:t>
            </a:r>
          </a:p>
          <a:p>
            <a:pPr marL="441198" indent="-220599">
              <a:spcBef>
                <a:spcPts val="0"/>
              </a:spcBef>
              <a:spcAft>
                <a:spcPts val="0"/>
              </a:spcAft>
              <a:buFont typeface="Symbol" pitchFamily="18" charset="2"/>
              <a:buChar char="·"/>
            </a:pPr>
            <a:r>
              <a:rPr lang="en-US" dirty="0" smtClean="0">
                <a:latin typeface="Times New Roman"/>
              </a:rPr>
              <a:t>Condition of the heat exchanger. </a:t>
            </a:r>
          </a:p>
          <a:p>
            <a:pPr marL="441198" indent="-220599">
              <a:spcBef>
                <a:spcPts val="0"/>
              </a:spcBef>
              <a:spcAft>
                <a:spcPts val="0"/>
              </a:spcAft>
              <a:buFont typeface="Symbol" pitchFamily="18" charset="2"/>
              <a:buChar char="·"/>
            </a:pPr>
            <a:r>
              <a:rPr lang="en-US" dirty="0" smtClean="0">
                <a:latin typeface="Times New Roman"/>
              </a:rPr>
              <a:t>Temperature rise. </a:t>
            </a:r>
          </a:p>
          <a:p>
            <a:pPr marL="441198" indent="-220599">
              <a:spcBef>
                <a:spcPts val="0"/>
              </a:spcBef>
              <a:spcAft>
                <a:spcPts val="0"/>
              </a:spcAft>
              <a:buFont typeface="Symbol" pitchFamily="18" charset="2"/>
              <a:buChar char="·"/>
            </a:pPr>
            <a:r>
              <a:rPr lang="en-US" dirty="0" smtClean="0">
                <a:latin typeface="Times New Roman"/>
              </a:rPr>
              <a:t>Operating fan temperatures.</a:t>
            </a:r>
          </a:p>
          <a:p>
            <a:pPr eaLnBrk="1" hangingPunct="1"/>
            <a:endParaRPr lang="en-US" dirty="0" smtClean="0">
              <a:ea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pPr>
              <a:spcBef>
                <a:spcPts val="0"/>
              </a:spcBef>
              <a:spcAft>
                <a:spcPts val="0"/>
              </a:spcAft>
            </a:pPr>
            <a:r>
              <a:rPr lang="en-US" sz="1100" dirty="0" smtClean="0">
                <a:latin typeface="Times New Roman"/>
              </a:rPr>
              <a:t>Sealed combustion on a mobile home gas furnace is accomplished through the outer sleeve of a double-walled vent pipe. </a:t>
            </a:r>
          </a:p>
          <a:p>
            <a:pPr>
              <a:spcBef>
                <a:spcPts val="0"/>
              </a:spcBef>
              <a:spcAft>
                <a:spcPts val="0"/>
              </a:spcAft>
            </a:pPr>
            <a:endParaRPr lang="en-US" sz="1100" dirty="0" smtClean="0">
              <a:latin typeface="Times New Roman"/>
            </a:endParaRPr>
          </a:p>
          <a:p>
            <a:pPr>
              <a:spcBef>
                <a:spcPts val="0"/>
              </a:spcBef>
              <a:spcAft>
                <a:spcPts val="0"/>
              </a:spcAft>
            </a:pPr>
            <a:r>
              <a:rPr lang="en-US" sz="1100" dirty="0" smtClean="0">
                <a:latin typeface="Times New Roman"/>
              </a:rPr>
              <a:t>Combustion air entering through the roof jack assembly is made available to the burner through an outer sleeve that encircles the inner vent pipe. The vented combustion gases must not mix with combustion air. </a:t>
            </a:r>
          </a:p>
          <a:p>
            <a:pPr>
              <a:spcBef>
                <a:spcPts val="0"/>
              </a:spcBef>
              <a:spcAft>
                <a:spcPts val="0"/>
              </a:spcAft>
            </a:pPr>
            <a:endParaRPr lang="en-US" sz="1100" dirty="0" smtClean="0">
              <a:latin typeface="Times New Roman"/>
            </a:endParaRPr>
          </a:p>
          <a:p>
            <a:pPr>
              <a:spcBef>
                <a:spcPts val="0"/>
              </a:spcBef>
              <a:spcAft>
                <a:spcPts val="0"/>
              </a:spcAft>
            </a:pPr>
            <a:r>
              <a:rPr lang="en-US" sz="1100" dirty="0" smtClean="0">
                <a:latin typeface="Times New Roman"/>
              </a:rPr>
              <a:t>Manufacturers of mobile home furnaces recognize the need for on-site testing of combustion gas and draft pressure on gas-burning appliances by qualified technicians. This requires penetrating the outer and inner sleeves to insert the probe of the </a:t>
            </a:r>
            <a:r>
              <a:rPr lang="en-US" sz="1100" b="1" i="1" dirty="0" smtClean="0">
                <a:latin typeface="Times New Roman"/>
              </a:rPr>
              <a:t>combustion analyzer </a:t>
            </a:r>
            <a:r>
              <a:rPr lang="en-US" sz="1100" dirty="0" smtClean="0">
                <a:latin typeface="Times New Roman"/>
              </a:rPr>
              <a:t>into the flue gas area. </a:t>
            </a:r>
          </a:p>
          <a:p>
            <a:pPr>
              <a:spcBef>
                <a:spcPts val="0"/>
              </a:spcBef>
              <a:spcAft>
                <a:spcPts val="0"/>
              </a:spcAft>
            </a:pPr>
            <a:endParaRPr lang="en-US" sz="1100" dirty="0" smtClean="0">
              <a:latin typeface="Times New Roman"/>
            </a:endParaRPr>
          </a:p>
          <a:p>
            <a:pPr>
              <a:spcBef>
                <a:spcPts val="0"/>
              </a:spcBef>
              <a:spcAft>
                <a:spcPts val="0"/>
              </a:spcAft>
            </a:pPr>
            <a:r>
              <a:rPr lang="en-US" sz="1100" dirty="0" smtClean="0">
                <a:latin typeface="Times New Roman"/>
              </a:rPr>
              <a:t>Several manufacturers have agreed on a procedure to access and reseal the sleeves without compromising the equipment or warranty on the heating equipment:</a:t>
            </a:r>
          </a:p>
          <a:p>
            <a:pPr marL="571500" lvl="1" indent="-228600">
              <a:spcBef>
                <a:spcPts val="0"/>
              </a:spcBef>
              <a:spcAft>
                <a:spcPts val="0"/>
              </a:spcAft>
              <a:buFont typeface="Symbol" pitchFamily="18" charset="2"/>
              <a:buChar char="·"/>
            </a:pPr>
            <a:r>
              <a:rPr lang="en-US" sz="1100" dirty="0" smtClean="0">
                <a:latin typeface="Times New Roman"/>
              </a:rPr>
              <a:t>Drill a ¼-inch hole through the outer and inner sleeves of the chimney flue assembly.</a:t>
            </a:r>
          </a:p>
          <a:p>
            <a:pPr marL="571500" indent="-228600">
              <a:spcBef>
                <a:spcPts val="0"/>
              </a:spcBef>
              <a:spcAft>
                <a:spcPts val="0"/>
              </a:spcAft>
              <a:buFont typeface="Symbol" pitchFamily="18" charset="2"/>
              <a:buChar char="·"/>
            </a:pPr>
            <a:r>
              <a:rPr lang="en-US" sz="1100" dirty="0" smtClean="0">
                <a:latin typeface="Times New Roman"/>
              </a:rPr>
              <a:t>Extract a flue gas sample. Record the carbon monoxide levels and oxygen or carbon dioxide content.</a:t>
            </a:r>
          </a:p>
          <a:p>
            <a:pPr marL="571500" indent="-228600">
              <a:spcBef>
                <a:spcPts val="0"/>
              </a:spcBef>
              <a:spcAft>
                <a:spcPts val="0"/>
              </a:spcAft>
              <a:buFont typeface="Symbol" pitchFamily="18" charset="2"/>
              <a:buChar char="·"/>
            </a:pPr>
            <a:r>
              <a:rPr lang="en-US" sz="1100" dirty="0" smtClean="0">
                <a:latin typeface="Times New Roman"/>
              </a:rPr>
              <a:t>Record the stack temperature. Wait until the temperature has stabilized, roughly 10 minutes into burner operation.</a:t>
            </a:r>
          </a:p>
          <a:p>
            <a:pPr marL="571500" indent="-228600">
              <a:spcBef>
                <a:spcPts val="0"/>
              </a:spcBef>
              <a:spcAft>
                <a:spcPts val="0"/>
              </a:spcAft>
              <a:buFont typeface="Symbol" pitchFamily="18" charset="2"/>
              <a:buChar char="·"/>
            </a:pPr>
            <a:r>
              <a:rPr lang="en-US" sz="1100" dirty="0" smtClean="0">
                <a:latin typeface="Times New Roman"/>
              </a:rPr>
              <a:t>Test draft.</a:t>
            </a:r>
          </a:p>
          <a:p>
            <a:pPr marL="571500" indent="-228600">
              <a:spcBef>
                <a:spcPts val="0"/>
              </a:spcBef>
              <a:spcAft>
                <a:spcPts val="0"/>
              </a:spcAft>
              <a:buFont typeface="Symbol" pitchFamily="18" charset="2"/>
              <a:buChar char="·"/>
            </a:pPr>
            <a:r>
              <a:rPr lang="en-US" sz="1100" dirty="0" smtClean="0">
                <a:latin typeface="Times New Roman"/>
              </a:rPr>
              <a:t>Enlarge the hole on the outer flue just enough to accommodate sealing the inner test hole.</a:t>
            </a:r>
          </a:p>
          <a:p>
            <a:pPr marL="571500" indent="-228600">
              <a:spcBef>
                <a:spcPts val="0"/>
              </a:spcBef>
              <a:spcAft>
                <a:spcPts val="0"/>
              </a:spcAft>
              <a:buFont typeface="Symbol" pitchFamily="18" charset="2"/>
              <a:buChar char="·"/>
            </a:pPr>
            <a:r>
              <a:rPr lang="en-US" sz="1100" dirty="0" smtClean="0">
                <a:latin typeface="Times New Roman"/>
              </a:rPr>
              <a:t>Apply high-temperature sealant, such as silicone RTV DOW 732 or similar non-hardening sealant, to the inner test hole.</a:t>
            </a:r>
          </a:p>
          <a:p>
            <a:pPr marL="571500" indent="-228600">
              <a:spcBef>
                <a:spcPts val="0"/>
              </a:spcBef>
              <a:spcAft>
                <a:spcPts val="0"/>
              </a:spcAft>
              <a:buFont typeface="Symbol" pitchFamily="18" charset="2"/>
              <a:buChar char="·"/>
            </a:pPr>
            <a:r>
              <a:rPr lang="en-US" sz="1100" dirty="0" smtClean="0">
                <a:latin typeface="Times New Roman"/>
              </a:rPr>
              <a:t>Apply sealant to the outer hole and cover with aluminum tape.</a:t>
            </a:r>
          </a:p>
          <a:p>
            <a:pPr>
              <a:lnSpc>
                <a:spcPct val="80000"/>
              </a:lnSpc>
            </a:pPr>
            <a:endParaRPr lang="en-US" dirty="0" smtClean="0">
              <a:ea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a:spcBef>
                <a:spcPts val="306"/>
              </a:spcBef>
              <a:spcAft>
                <a:spcPts val="306"/>
              </a:spcAft>
            </a:pPr>
            <a:r>
              <a:rPr lang="en-US" dirty="0" smtClean="0">
                <a:latin typeface="Times New Roman"/>
              </a:rPr>
              <a:t>Combustion analyzers should be able to read and calculate for:</a:t>
            </a:r>
          </a:p>
          <a:p>
            <a:pPr marL="441198" indent="-220599">
              <a:spcBef>
                <a:spcPts val="0"/>
              </a:spcBef>
              <a:spcAft>
                <a:spcPts val="0"/>
              </a:spcAft>
              <a:buFont typeface="Symbol" pitchFamily="18" charset="2"/>
              <a:buChar char="·"/>
            </a:pPr>
            <a:r>
              <a:rPr lang="en-US" dirty="0" smtClean="0">
                <a:latin typeface="Times New Roman"/>
              </a:rPr>
              <a:t>Flue gas oxygen content. </a:t>
            </a:r>
          </a:p>
          <a:p>
            <a:pPr marL="441198" indent="-220599">
              <a:spcBef>
                <a:spcPts val="0"/>
              </a:spcBef>
              <a:spcAft>
                <a:spcPts val="0"/>
              </a:spcAft>
              <a:buFont typeface="Symbol" pitchFamily="18" charset="2"/>
              <a:buChar char="·"/>
            </a:pPr>
            <a:r>
              <a:rPr lang="en-US" dirty="0" smtClean="0">
                <a:latin typeface="Times New Roman"/>
              </a:rPr>
              <a:t>Flue gas temperature.</a:t>
            </a:r>
          </a:p>
          <a:p>
            <a:pPr marL="441198" indent="-220599">
              <a:spcBef>
                <a:spcPts val="0"/>
              </a:spcBef>
              <a:spcAft>
                <a:spcPts val="0"/>
              </a:spcAft>
              <a:buFont typeface="Symbol" pitchFamily="18" charset="2"/>
              <a:buChar char="·"/>
            </a:pPr>
            <a:r>
              <a:rPr lang="en-US" dirty="0" smtClean="0">
                <a:latin typeface="Times New Roman"/>
              </a:rPr>
              <a:t>Ambient temperature. </a:t>
            </a:r>
          </a:p>
          <a:p>
            <a:pPr marL="441198" indent="-220599">
              <a:spcBef>
                <a:spcPts val="0"/>
              </a:spcBef>
              <a:spcAft>
                <a:spcPts val="0"/>
              </a:spcAft>
              <a:buFont typeface="Symbol" pitchFamily="18" charset="2"/>
              <a:buChar char="·"/>
            </a:pPr>
            <a:r>
              <a:rPr lang="fr-FR" dirty="0" smtClean="0">
                <a:latin typeface="Times New Roman"/>
              </a:rPr>
              <a:t>Flue gas carbon monoxide content.</a:t>
            </a:r>
          </a:p>
          <a:p>
            <a:pPr marL="441198" indent="-220599">
              <a:spcBef>
                <a:spcPts val="0"/>
              </a:spcBef>
              <a:spcAft>
                <a:spcPts val="0"/>
              </a:spcAft>
              <a:buFont typeface="Symbol" pitchFamily="18" charset="2"/>
              <a:buChar char="·"/>
            </a:pPr>
            <a:r>
              <a:rPr lang="en-US" b="1" i="1" dirty="0" smtClean="0">
                <a:latin typeface="Times New Roman"/>
              </a:rPr>
              <a:t>Combustion efficiency. </a:t>
            </a:r>
          </a:p>
          <a:p>
            <a:pPr marL="441198" indent="-220599">
              <a:spcBef>
                <a:spcPts val="0"/>
              </a:spcBef>
              <a:spcAft>
                <a:spcPts val="0"/>
              </a:spcAft>
              <a:buFont typeface="Symbol" pitchFamily="18" charset="2"/>
              <a:buChar char="·"/>
            </a:pPr>
            <a:r>
              <a:rPr lang="fr-FR" dirty="0" smtClean="0">
                <a:latin typeface="Times New Roman"/>
              </a:rPr>
              <a:t>Flue gas carbon dioxide content. </a:t>
            </a:r>
          </a:p>
          <a:p>
            <a:pPr marL="441198" indent="-220599">
              <a:spcBef>
                <a:spcPts val="0"/>
              </a:spcBef>
              <a:spcAft>
                <a:spcPts val="0"/>
              </a:spcAft>
              <a:buFont typeface="Symbol" pitchFamily="18" charset="2"/>
              <a:buChar char="·"/>
            </a:pPr>
            <a:r>
              <a:rPr lang="en-US" dirty="0" smtClean="0">
                <a:latin typeface="Times New Roman"/>
              </a:rPr>
              <a:t>Flue gas CO air-free content.</a:t>
            </a:r>
          </a:p>
          <a:p>
            <a:pPr marL="772097" lvl="1" indent="-220599">
              <a:spcBef>
                <a:spcPts val="0"/>
              </a:spcBef>
              <a:spcAft>
                <a:spcPts val="0"/>
              </a:spcAft>
              <a:buFont typeface="Courier New"/>
              <a:buChar char="o"/>
            </a:pPr>
            <a:r>
              <a:rPr lang="en-US" dirty="0" smtClean="0">
                <a:latin typeface="Times New Roman"/>
              </a:rPr>
              <a:t>A combustion analyzer measures flue gas samples to determine the safety and efficiency of the combustion process.</a:t>
            </a:r>
          </a:p>
          <a:p>
            <a:pPr marL="772097" indent="-220599">
              <a:spcBef>
                <a:spcPts val="0"/>
              </a:spcBef>
              <a:spcAft>
                <a:spcPts val="0"/>
              </a:spcAft>
              <a:buFont typeface="Courier New"/>
              <a:buChar char="o"/>
            </a:pPr>
            <a:r>
              <a:rPr lang="en-US" dirty="0" smtClean="0">
                <a:latin typeface="Times New Roman"/>
              </a:rPr>
              <a:t>Oxygen content or carbon dioxide content and flue gas temperature are measured to determine </a:t>
            </a:r>
            <a:r>
              <a:rPr lang="en-US" b="1" i="1" dirty="0" smtClean="0">
                <a:latin typeface="Times New Roman"/>
              </a:rPr>
              <a:t>steady-state efficiency </a:t>
            </a:r>
            <a:r>
              <a:rPr lang="en-US" dirty="0" smtClean="0">
                <a:latin typeface="Times New Roman"/>
              </a:rPr>
              <a:t>(also known as combustion efficiency). </a:t>
            </a:r>
          </a:p>
          <a:p>
            <a:pPr marL="772097" indent="-220599">
              <a:spcBef>
                <a:spcPts val="0"/>
              </a:spcBef>
              <a:spcAft>
                <a:spcPts val="0"/>
              </a:spcAft>
              <a:buFont typeface="Courier New"/>
              <a:buChar char="o"/>
            </a:pPr>
            <a:r>
              <a:rPr lang="en-US" dirty="0" smtClean="0">
                <a:latin typeface="Times New Roman"/>
              </a:rPr>
              <a:t>Carbon monoxide is a dangerous combustion byproduct. If excessive amounts are detected in the flue gas sample, the furnace must be repaired or replaced.</a:t>
            </a:r>
          </a:p>
          <a:p>
            <a:pPr marL="441198" indent="-441198"/>
            <a:r>
              <a:rPr lang="en-US" i="1" dirty="0" smtClean="0">
                <a:solidFill>
                  <a:schemeClr val="tx1">
                    <a:lumMod val="50000"/>
                    <a:lumOff val="50000"/>
                  </a:schemeClr>
                </a:solidFill>
                <a:latin typeface="Times New Roman"/>
              </a:rPr>
              <a:t>Show and tell: Combustion analyzer</a:t>
            </a:r>
          </a:p>
          <a:p>
            <a:pPr eaLnBrk="1" hangingPunct="1"/>
            <a:endParaRPr lang="en-US" dirty="0" smtClean="0">
              <a:ea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r>
              <a:rPr lang="en-US" dirty="0" smtClean="0">
                <a:latin typeface="Times New Roman"/>
              </a:rPr>
              <a:t>These photos show selected test equipment.</a:t>
            </a:r>
          </a:p>
          <a:p>
            <a:pPr marL="441198" indent="-220599">
              <a:spcBef>
                <a:spcPts val="0"/>
              </a:spcBef>
              <a:spcAft>
                <a:spcPts val="0"/>
              </a:spcAft>
              <a:buFont typeface="Symbol" pitchFamily="18" charset="2"/>
              <a:buChar char="·"/>
              <a:tabLst>
                <a:tab pos="441198" algn="l"/>
              </a:tabLst>
            </a:pPr>
            <a:r>
              <a:rPr lang="en-US" dirty="0" smtClean="0">
                <a:latin typeface="Times New Roman"/>
              </a:rPr>
              <a:t>Draft gauge: For testing chimney draft.</a:t>
            </a:r>
          </a:p>
          <a:p>
            <a:pPr marL="441198" indent="-220599">
              <a:spcBef>
                <a:spcPts val="0"/>
              </a:spcBef>
              <a:spcAft>
                <a:spcPts val="0"/>
              </a:spcAft>
              <a:buFont typeface="Symbol" pitchFamily="18" charset="2"/>
              <a:buChar char="·"/>
              <a:tabLst>
                <a:tab pos="441198" algn="l"/>
              </a:tabLst>
            </a:pPr>
            <a:r>
              <a:rPr lang="en-US" dirty="0" smtClean="0">
                <a:latin typeface="Times New Roman"/>
              </a:rPr>
              <a:t>Smoke tester: For testing the amount of chimney smoke that serves an oil-burning furnace.</a:t>
            </a:r>
          </a:p>
          <a:p>
            <a:pPr marL="441198" indent="-220599">
              <a:spcBef>
                <a:spcPts val="0"/>
              </a:spcBef>
              <a:spcAft>
                <a:spcPts val="0"/>
              </a:spcAft>
              <a:buFont typeface="Symbol" pitchFamily="18" charset="2"/>
              <a:buChar char="·"/>
              <a:tabLst>
                <a:tab pos="441198" algn="l"/>
              </a:tabLst>
            </a:pPr>
            <a:r>
              <a:rPr lang="en-US" dirty="0" smtClean="0">
                <a:latin typeface="Times New Roman"/>
              </a:rPr>
              <a:t>Inspection mirror: For looking into constricted spaces.</a:t>
            </a:r>
          </a:p>
          <a:p>
            <a:pPr marL="441198" indent="-220599">
              <a:spcBef>
                <a:spcPts val="0"/>
              </a:spcBef>
              <a:spcAft>
                <a:spcPts val="0"/>
              </a:spcAft>
              <a:buFont typeface="Symbol" pitchFamily="18" charset="2"/>
              <a:buChar char="·"/>
              <a:tabLst>
                <a:tab pos="441198" algn="l"/>
              </a:tabLst>
            </a:pPr>
            <a:r>
              <a:rPr lang="en-US" dirty="0" smtClean="0">
                <a:latin typeface="Times New Roman"/>
              </a:rPr>
              <a:t>Digital probe thermometer: For testing temperature rise and fan operating temperatures.</a:t>
            </a:r>
          </a:p>
          <a:p>
            <a:pPr marL="263493" indent="-263493"/>
            <a:r>
              <a:rPr lang="en-US" i="1" dirty="0" smtClean="0">
                <a:solidFill>
                  <a:schemeClr val="tx1">
                    <a:lumMod val="50000"/>
                    <a:lumOff val="50000"/>
                  </a:schemeClr>
                </a:solidFill>
                <a:latin typeface="Times New Roman"/>
              </a:rPr>
              <a:t>Show and tell: Selected testing equipment</a:t>
            </a:r>
          </a:p>
          <a:p>
            <a:pPr eaLnBrk="1" hangingPunct="1"/>
            <a:endParaRPr lang="en-US" dirty="0" smtClean="0">
              <a:ea typeface="ＭＳ Ｐゴシック"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Slide Image Placeholder 1"/>
          <p:cNvSpPr>
            <a:spLocks noGrp="1" noRot="1" noChangeAspect="1" noTextEdit="1"/>
          </p:cNvSpPr>
          <p:nvPr>
            <p:ph type="sldImg"/>
          </p:nvPr>
        </p:nvSpPr>
        <p:spPr>
          <a:ln/>
        </p:spPr>
      </p:sp>
      <p:sp>
        <p:nvSpPr>
          <p:cNvPr id="140292" name="Notes Placeholder 2"/>
          <p:cNvSpPr>
            <a:spLocks noGrp="1"/>
          </p:cNvSpPr>
          <p:nvPr>
            <p:ph type="body" idx="1"/>
          </p:nvPr>
        </p:nvSpPr>
        <p:spPr>
          <a:noFill/>
          <a:ln/>
        </p:spPr>
        <p:txBody>
          <a:bodyPr/>
          <a:lstStyle/>
          <a:p>
            <a:r>
              <a:rPr lang="en-US" dirty="0" smtClean="0">
                <a:latin typeface="Times New Roman"/>
              </a:rPr>
              <a:t>This photo shows a rusted heat exchanger. </a:t>
            </a:r>
          </a:p>
          <a:p>
            <a:r>
              <a:rPr lang="en-US" i="1" dirty="0" smtClean="0">
                <a:solidFill>
                  <a:schemeClr val="tx1">
                    <a:lumMod val="50000"/>
                    <a:lumOff val="50000"/>
                  </a:schemeClr>
                </a:solidFill>
                <a:latin typeface="Times New Roman"/>
              </a:rPr>
              <a:t>Q. Where do the combustion byproducts go?</a:t>
            </a:r>
          </a:p>
          <a:p>
            <a:r>
              <a:rPr lang="en-US" i="1" dirty="0" smtClean="0">
                <a:solidFill>
                  <a:schemeClr val="tx1">
                    <a:lumMod val="50000"/>
                    <a:lumOff val="50000"/>
                  </a:schemeClr>
                </a:solidFill>
                <a:latin typeface="Times New Roman"/>
              </a:rPr>
              <a:t>A.</a:t>
            </a:r>
            <a:r>
              <a:rPr lang="en-US" i="1" baseline="0" dirty="0" smtClean="0">
                <a:solidFill>
                  <a:schemeClr val="tx1">
                    <a:lumMod val="50000"/>
                    <a:lumOff val="50000"/>
                  </a:schemeClr>
                </a:solidFill>
                <a:latin typeface="Times New Roman"/>
              </a:rPr>
              <a:t> Into the living space assisted by the blower.</a:t>
            </a:r>
            <a:endParaRPr lang="en-US" i="1" dirty="0" smtClean="0">
              <a:solidFill>
                <a:schemeClr val="tx1">
                  <a:lumMod val="50000"/>
                  <a:lumOff val="50000"/>
                </a:schemeClr>
              </a:solidFill>
              <a:latin typeface="Times New Roman"/>
            </a:endParaRPr>
          </a:p>
          <a:p>
            <a:r>
              <a:rPr lang="en-US" dirty="0" smtClean="0">
                <a:latin typeface="Times New Roman"/>
              </a:rPr>
              <a:t>Check for:</a:t>
            </a:r>
          </a:p>
          <a:p>
            <a:pPr marL="441198" indent="-220599">
              <a:spcBef>
                <a:spcPts val="0"/>
              </a:spcBef>
              <a:spcAft>
                <a:spcPts val="0"/>
              </a:spcAft>
              <a:buFont typeface="Symbol"/>
              <a:buChar char="·"/>
            </a:pPr>
            <a:r>
              <a:rPr lang="en-US" dirty="0" smtClean="0">
                <a:latin typeface="Times New Roman"/>
              </a:rPr>
              <a:t>Dirt and debris.</a:t>
            </a:r>
          </a:p>
          <a:p>
            <a:pPr marL="441198" indent="-220599">
              <a:spcBef>
                <a:spcPts val="0"/>
              </a:spcBef>
              <a:spcAft>
                <a:spcPts val="0"/>
              </a:spcAft>
              <a:buFont typeface="Symbol"/>
              <a:buChar char="·"/>
            </a:pPr>
            <a:r>
              <a:rPr lang="en-US" dirty="0" smtClean="0">
                <a:latin typeface="Times New Roman"/>
              </a:rPr>
              <a:t>Burner alignment.</a:t>
            </a:r>
          </a:p>
          <a:p>
            <a:pPr marL="441198" indent="-220599">
              <a:spcBef>
                <a:spcPts val="0"/>
              </a:spcBef>
              <a:spcAft>
                <a:spcPts val="0"/>
              </a:spcAft>
              <a:buFont typeface="Symbol"/>
              <a:buChar char="·"/>
            </a:pPr>
            <a:r>
              <a:rPr lang="en-US" dirty="0" smtClean="0">
                <a:latin typeface="Times New Roman"/>
              </a:rPr>
              <a:t>Soot, evidence of flame roll-out.</a:t>
            </a:r>
          </a:p>
          <a:p>
            <a:pPr marL="441198" indent="-220599">
              <a:spcBef>
                <a:spcPts val="0"/>
              </a:spcBef>
              <a:spcAft>
                <a:spcPts val="0"/>
              </a:spcAft>
              <a:buFont typeface="Symbol"/>
              <a:buChar char="·"/>
            </a:pPr>
            <a:r>
              <a:rPr lang="en-US" dirty="0" smtClean="0">
                <a:latin typeface="Times New Roman"/>
              </a:rPr>
              <a:t>Condition of the heat exchanger.</a:t>
            </a:r>
          </a:p>
          <a:p>
            <a:pPr marL="441198" indent="-220599">
              <a:spcBef>
                <a:spcPts val="0"/>
              </a:spcBef>
              <a:spcAft>
                <a:spcPts val="0"/>
              </a:spcAft>
              <a:buFont typeface="Symbol"/>
              <a:buChar char="·"/>
            </a:pPr>
            <a:r>
              <a:rPr lang="en-US" dirty="0" smtClean="0">
                <a:latin typeface="Times New Roman"/>
              </a:rPr>
              <a:t>Vent pipe and roof termination.</a:t>
            </a:r>
          </a:p>
          <a:p>
            <a:pPr marL="441198" indent="-220599">
              <a:spcBef>
                <a:spcPts val="0"/>
              </a:spcBef>
              <a:spcAft>
                <a:spcPts val="0"/>
              </a:spcAft>
              <a:buFont typeface="Symbol"/>
              <a:buChar char="·"/>
            </a:pPr>
            <a:r>
              <a:rPr lang="en-US" dirty="0" smtClean="0">
                <a:latin typeface="Times New Roman"/>
              </a:rPr>
              <a:t>Gas or oil leaks.</a:t>
            </a:r>
          </a:p>
          <a:p>
            <a:pPr marL="441198" indent="-220599">
              <a:spcBef>
                <a:spcPts val="0"/>
              </a:spcBef>
              <a:spcAft>
                <a:spcPts val="0"/>
              </a:spcAft>
              <a:buFont typeface="Symbol"/>
              <a:buChar char="·"/>
            </a:pPr>
            <a:r>
              <a:rPr lang="en-US" dirty="0" smtClean="0">
                <a:latin typeface="Times New Roman"/>
              </a:rPr>
              <a:t>Condition of the wiring.</a:t>
            </a:r>
          </a:p>
          <a:p>
            <a:pPr marL="441198" indent="-220599">
              <a:spcBef>
                <a:spcPts val="0"/>
              </a:spcBef>
              <a:spcAft>
                <a:spcPts val="0"/>
              </a:spcAft>
              <a:buFont typeface="Symbol"/>
              <a:buChar char="·"/>
            </a:pPr>
            <a:r>
              <a:rPr lang="en-US" dirty="0" smtClean="0">
                <a:latin typeface="Times New Roman"/>
              </a:rPr>
              <a:t>Condition of the air filter.</a:t>
            </a:r>
          </a:p>
          <a:p>
            <a:pPr eaLnBrk="1" hangingPunct="1"/>
            <a:endParaRPr lang="en-US" dirty="0" smtClean="0">
              <a:ea typeface="ＭＳ Ｐゴシック"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Slide Image Placeholder 1"/>
          <p:cNvSpPr>
            <a:spLocks noGrp="1" noRot="1" noChangeAspect="1" noTextEdit="1"/>
          </p:cNvSpPr>
          <p:nvPr>
            <p:ph type="sldImg"/>
          </p:nvPr>
        </p:nvSpPr>
        <p:spPr>
          <a:ln/>
        </p:spPr>
      </p:sp>
      <p:sp>
        <p:nvSpPr>
          <p:cNvPr id="141316" name="Notes Placeholder 2"/>
          <p:cNvSpPr>
            <a:spLocks noGrp="1"/>
          </p:cNvSpPr>
          <p:nvPr>
            <p:ph type="body" idx="1"/>
          </p:nvPr>
        </p:nvSpPr>
        <p:spPr>
          <a:noFill/>
          <a:ln/>
        </p:spPr>
        <p:txBody>
          <a:bodyPr/>
          <a:lstStyle/>
          <a:p>
            <a:r>
              <a:rPr lang="en-US" dirty="0" smtClean="0">
                <a:latin typeface="Times New Roman"/>
              </a:rPr>
              <a:t>Test for:</a:t>
            </a:r>
          </a:p>
          <a:p>
            <a:pPr marL="441198" indent="-220599">
              <a:spcBef>
                <a:spcPts val="0"/>
              </a:spcBef>
              <a:spcAft>
                <a:spcPts val="0"/>
              </a:spcAft>
              <a:buFont typeface="Symbol" pitchFamily="18" charset="2"/>
              <a:buChar char="·"/>
            </a:pPr>
            <a:r>
              <a:rPr lang="en-US" dirty="0" smtClean="0">
                <a:latin typeface="Times New Roman"/>
              </a:rPr>
              <a:t>Steady-state efficiency. </a:t>
            </a:r>
          </a:p>
          <a:p>
            <a:pPr marL="441198" indent="-220599">
              <a:spcBef>
                <a:spcPts val="0"/>
              </a:spcBef>
              <a:spcAft>
                <a:spcPts val="0"/>
              </a:spcAft>
              <a:buFont typeface="Symbol" pitchFamily="18" charset="2"/>
              <a:buChar char="·"/>
            </a:pPr>
            <a:r>
              <a:rPr lang="en-US" dirty="0" smtClean="0">
                <a:latin typeface="Times New Roman"/>
              </a:rPr>
              <a:t>Cracked heat exchanger.</a:t>
            </a:r>
          </a:p>
          <a:p>
            <a:pPr marL="441198" indent="-220599">
              <a:spcBef>
                <a:spcPts val="0"/>
              </a:spcBef>
              <a:spcAft>
                <a:spcPts val="0"/>
              </a:spcAft>
              <a:buFont typeface="Symbol" pitchFamily="18" charset="2"/>
              <a:buChar char="·"/>
            </a:pPr>
            <a:r>
              <a:rPr lang="en-US" dirty="0" smtClean="0">
                <a:latin typeface="Times New Roman"/>
              </a:rPr>
              <a:t>Carbon monoxide (Recommendation: levels not to exceed 100 parts per million in the flue gases).</a:t>
            </a:r>
          </a:p>
          <a:p>
            <a:pPr marL="441198" indent="-220599">
              <a:spcBef>
                <a:spcPts val="0"/>
              </a:spcBef>
              <a:spcAft>
                <a:spcPts val="0"/>
              </a:spcAft>
              <a:buFont typeface="Symbol" pitchFamily="18" charset="2"/>
              <a:buChar char="·"/>
            </a:pPr>
            <a:r>
              <a:rPr lang="en-US" dirty="0" smtClean="0">
                <a:latin typeface="Times New Roman"/>
              </a:rPr>
              <a:t>Smoke (oil).</a:t>
            </a:r>
          </a:p>
          <a:p>
            <a:pPr marL="441198" indent="-220599">
              <a:spcBef>
                <a:spcPts val="0"/>
              </a:spcBef>
              <a:spcAft>
                <a:spcPts val="0"/>
              </a:spcAft>
              <a:buFont typeface="Symbol" pitchFamily="18" charset="2"/>
              <a:buChar char="·"/>
            </a:pPr>
            <a:r>
              <a:rPr lang="en-US" dirty="0" smtClean="0">
                <a:latin typeface="Times New Roman"/>
              </a:rPr>
              <a:t>Temperature rise.</a:t>
            </a:r>
          </a:p>
          <a:p>
            <a:pPr marL="441198" indent="-220599">
              <a:spcBef>
                <a:spcPts val="0"/>
              </a:spcBef>
              <a:spcAft>
                <a:spcPts val="0"/>
              </a:spcAft>
              <a:buFont typeface="Symbol" pitchFamily="18" charset="2"/>
              <a:buChar char="·"/>
            </a:pPr>
            <a:r>
              <a:rPr lang="en-US" dirty="0" smtClean="0">
                <a:latin typeface="Times New Roman"/>
              </a:rPr>
              <a:t>Safety shut-off features.</a:t>
            </a:r>
          </a:p>
          <a:p>
            <a:pPr marL="220599">
              <a:spcBef>
                <a:spcPts val="0"/>
              </a:spcBef>
              <a:spcAft>
                <a:spcPts val="0"/>
              </a:spcAft>
            </a:pPr>
            <a:endParaRPr lang="en-US" dirty="0">
              <a:latin typeface="Times New Roman"/>
            </a:endParaRPr>
          </a:p>
          <a:p>
            <a:pPr marL="219075" indent="-219075">
              <a:spcBef>
                <a:spcPts val="0"/>
              </a:spcBef>
              <a:spcAft>
                <a:spcPts val="0"/>
              </a:spcAft>
            </a:pPr>
            <a:r>
              <a:rPr lang="en-US" dirty="0" smtClean="0">
                <a:latin typeface="Times New Roman"/>
              </a:rPr>
              <a:t>The next set of slides will cover each of these tests in more detail. </a:t>
            </a:r>
          </a:p>
          <a:p>
            <a:pPr eaLnBrk="1" hangingPunct="1"/>
            <a:endParaRPr lang="en-US" dirty="0" smtClean="0">
              <a:ea typeface="ＭＳ Ｐゴシック"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r>
              <a:rPr lang="en-US" dirty="0" smtClean="0">
                <a:latin typeface="Times New Roman"/>
              </a:rPr>
              <a:t>Test methods include the following:</a:t>
            </a:r>
          </a:p>
          <a:p>
            <a:pPr marL="441198" indent="-220599">
              <a:spcBef>
                <a:spcPts val="0"/>
              </a:spcBef>
              <a:spcAft>
                <a:spcPts val="0"/>
              </a:spcAft>
              <a:buFont typeface="Symbol" pitchFamily="18" charset="2"/>
              <a:buChar char="·"/>
            </a:pPr>
            <a:r>
              <a:rPr lang="en-US" dirty="0" smtClean="0">
                <a:latin typeface="Times New Roman"/>
              </a:rPr>
              <a:t>Look for rust on the burner ports.</a:t>
            </a:r>
          </a:p>
          <a:p>
            <a:pPr marL="441198" indent="-220599">
              <a:spcBef>
                <a:spcPts val="0"/>
              </a:spcBef>
              <a:spcAft>
                <a:spcPts val="0"/>
              </a:spcAft>
              <a:buFont typeface="Symbol" pitchFamily="18" charset="2"/>
              <a:buChar char="·"/>
            </a:pPr>
            <a:r>
              <a:rPr lang="en-US" dirty="0" smtClean="0">
                <a:latin typeface="Times New Roman"/>
              </a:rPr>
              <a:t>Measure the flue gas concentration before and after the blower starts.</a:t>
            </a:r>
          </a:p>
          <a:p>
            <a:pPr marL="441198" indent="-220599">
              <a:spcBef>
                <a:spcPts val="0"/>
              </a:spcBef>
              <a:spcAft>
                <a:spcPts val="0"/>
              </a:spcAft>
              <a:buFont typeface="Symbol" pitchFamily="18" charset="2"/>
              <a:buChar char="·"/>
            </a:pPr>
            <a:r>
              <a:rPr lang="en-US" dirty="0" smtClean="0">
                <a:latin typeface="Times New Roman"/>
              </a:rPr>
              <a:t>There should be no more than 1% oxygen change when the blower starts.</a:t>
            </a:r>
          </a:p>
          <a:p>
            <a:pPr marL="441198" indent="-220599">
              <a:spcBef>
                <a:spcPts val="0"/>
              </a:spcBef>
              <a:spcAft>
                <a:spcPts val="0"/>
              </a:spcAft>
              <a:buFont typeface="Symbol" pitchFamily="18" charset="2"/>
              <a:buChar char="·"/>
            </a:pPr>
            <a:r>
              <a:rPr lang="en-US" dirty="0" smtClean="0">
                <a:latin typeface="Times New Roman"/>
              </a:rPr>
              <a:t>Observe the change in draft, CO, or flame when the blower turns on.</a:t>
            </a:r>
          </a:p>
          <a:p>
            <a:pPr marL="441198" indent="-220599">
              <a:spcBef>
                <a:spcPts val="0"/>
              </a:spcBef>
              <a:spcAft>
                <a:spcPts val="0"/>
              </a:spcAft>
              <a:buFont typeface="Symbol" pitchFamily="18" charset="2"/>
              <a:buChar char="·"/>
            </a:pPr>
            <a:r>
              <a:rPr lang="en-US" dirty="0" smtClean="0">
                <a:latin typeface="Times New Roman"/>
              </a:rPr>
              <a:t>Look for flame-damaged areas on the heat exchanger.</a:t>
            </a:r>
          </a:p>
          <a:p>
            <a:pPr marL="220599">
              <a:spcBef>
                <a:spcPts val="0"/>
              </a:spcBef>
              <a:spcAft>
                <a:spcPts val="0"/>
              </a:spcAft>
            </a:pPr>
            <a:endParaRPr lang="en-US" dirty="0" smtClean="0">
              <a:latin typeface="Times New Roman"/>
            </a:endParaRPr>
          </a:p>
          <a:p>
            <a:pPr marL="279835" indent="-233195">
              <a:spcBef>
                <a:spcPts val="0"/>
              </a:spcBef>
              <a:spcAft>
                <a:spcPts val="0"/>
              </a:spcAft>
            </a:pPr>
            <a:r>
              <a:rPr lang="en-US" i="1" dirty="0" smtClean="0">
                <a:solidFill>
                  <a:schemeClr val="tx1">
                    <a:lumMod val="50000"/>
                    <a:lumOff val="50000"/>
                  </a:schemeClr>
                </a:solidFill>
                <a:latin typeface="Times New Roman"/>
              </a:rPr>
              <a:t>Q: Why is it so important to look for cracks in a heat exchanger</a:t>
            </a:r>
            <a:r>
              <a:rPr lang="en-US" i="1" baseline="0" dirty="0" smtClean="0">
                <a:solidFill>
                  <a:schemeClr val="tx1">
                    <a:lumMod val="50000"/>
                    <a:lumOff val="50000"/>
                  </a:schemeClr>
                </a:solidFill>
                <a:latin typeface="Times New Roman"/>
              </a:rPr>
              <a:t> of a forced air furnace:</a:t>
            </a:r>
          </a:p>
          <a:p>
            <a:pPr marL="279835" indent="-233195">
              <a:spcBef>
                <a:spcPts val="0"/>
              </a:spcBef>
              <a:spcAft>
                <a:spcPts val="0"/>
              </a:spcAft>
            </a:pPr>
            <a:r>
              <a:rPr lang="en-US" i="1" baseline="0" dirty="0" smtClean="0">
                <a:solidFill>
                  <a:schemeClr val="tx1">
                    <a:lumMod val="50000"/>
                    <a:lumOff val="50000"/>
                  </a:schemeClr>
                </a:solidFill>
                <a:latin typeface="Times New Roman"/>
              </a:rPr>
              <a:t>A: </a:t>
            </a:r>
            <a:r>
              <a:rPr lang="en-US" i="1" dirty="0" smtClean="0">
                <a:solidFill>
                  <a:schemeClr val="tx1">
                    <a:lumMod val="50000"/>
                    <a:lumOff val="50000"/>
                  </a:schemeClr>
                </a:solidFill>
                <a:latin typeface="Times New Roman"/>
              </a:rPr>
              <a:t>Combustion byproducts and conditioned house air should never mix. </a:t>
            </a:r>
          </a:p>
          <a:p>
            <a:pPr marL="279835" indent="-233195">
              <a:spcBef>
                <a:spcPts val="0"/>
              </a:spcBef>
              <a:spcAft>
                <a:spcPts val="0"/>
              </a:spcAft>
            </a:pPr>
            <a:endParaRPr lang="en-US" i="1" dirty="0" smtClean="0">
              <a:solidFill>
                <a:schemeClr val="tx1">
                  <a:lumMod val="50000"/>
                  <a:lumOff val="50000"/>
                </a:schemeClr>
              </a:solidFill>
              <a:latin typeface="Times New Roman"/>
            </a:endParaRPr>
          </a:p>
          <a:p>
            <a:pPr marL="441198" indent="-233195">
              <a:spcBef>
                <a:spcPts val="0"/>
              </a:spcBef>
              <a:spcAft>
                <a:spcPts val="0"/>
              </a:spcAft>
              <a:buFont typeface="Symbol" pitchFamily="18" charset="2"/>
              <a:buChar char="·"/>
            </a:pPr>
            <a:r>
              <a:rPr lang="en-US" dirty="0" smtClean="0">
                <a:latin typeface="Times New Roman"/>
              </a:rPr>
              <a:t>Use both visual checks and the combustion analyzer to assess the condition of the heat exchanger.</a:t>
            </a:r>
          </a:p>
          <a:p>
            <a:pPr marL="441198" indent="-233195">
              <a:spcBef>
                <a:spcPts val="0"/>
              </a:spcBef>
              <a:spcAft>
                <a:spcPts val="0"/>
              </a:spcAft>
              <a:buFont typeface="Symbol" pitchFamily="18" charset="2"/>
              <a:buChar char="·"/>
            </a:pPr>
            <a:r>
              <a:rPr lang="en-US" dirty="0" smtClean="0">
                <a:latin typeface="Times New Roman"/>
              </a:rPr>
              <a:t>If any of these conditions are present, the likely cause is a cracked heat exchanger. Furnaces with cracked heat exchangers should be replaced as a health and safety measure. </a:t>
            </a:r>
          </a:p>
          <a:p>
            <a:pPr eaLnBrk="1" hangingPunct="1"/>
            <a:endParaRPr lang="en-US" dirty="0" smtClean="0">
              <a:ea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Temperature rise test steps include the following:</a:t>
            </a:r>
          </a:p>
          <a:p>
            <a:pPr marL="441198" indent="-220599">
              <a:spcBef>
                <a:spcPts val="0"/>
              </a:spcBef>
              <a:spcAft>
                <a:spcPts val="0"/>
              </a:spcAft>
              <a:buFont typeface="Symbol" pitchFamily="18" charset="2"/>
              <a:buChar char="·"/>
            </a:pPr>
            <a:r>
              <a:rPr lang="en-US" dirty="0" smtClean="0">
                <a:latin typeface="Times New Roman"/>
              </a:rPr>
              <a:t>Place a thermometer probe into the return plenum and another one in the closest supply duct.</a:t>
            </a:r>
          </a:p>
          <a:p>
            <a:pPr marL="441198" indent="-220599">
              <a:spcBef>
                <a:spcPts val="0"/>
              </a:spcBef>
              <a:spcAft>
                <a:spcPts val="0"/>
              </a:spcAft>
              <a:buFont typeface="Symbol" pitchFamily="18" charset="2"/>
              <a:buChar char="·"/>
            </a:pPr>
            <a:r>
              <a:rPr lang="en-US" dirty="0" smtClean="0">
                <a:latin typeface="Times New Roman"/>
              </a:rPr>
              <a:t>Record the temperatures. </a:t>
            </a:r>
          </a:p>
          <a:p>
            <a:pPr marL="441198" indent="-220599">
              <a:spcBef>
                <a:spcPts val="0"/>
              </a:spcBef>
              <a:spcAft>
                <a:spcPts val="0"/>
              </a:spcAft>
              <a:buFont typeface="Symbol" pitchFamily="18" charset="2"/>
              <a:buChar char="·"/>
            </a:pPr>
            <a:r>
              <a:rPr lang="en-US" dirty="0" smtClean="0">
                <a:latin typeface="Times New Roman"/>
              </a:rPr>
              <a:t>Calculate the difference to determine the temperature rise.</a:t>
            </a:r>
            <a:r>
              <a:rPr lang="en-US" b="1" i="1" dirty="0" smtClean="0">
                <a:latin typeface="Times New Roman"/>
              </a:rPr>
              <a:t> </a:t>
            </a:r>
            <a:r>
              <a:rPr lang="en-US" dirty="0" smtClean="0">
                <a:latin typeface="Times New Roman"/>
              </a:rPr>
              <a:t>The temperature rise is also called</a:t>
            </a:r>
            <a:r>
              <a:rPr lang="en-US" b="1" i="1" dirty="0" smtClean="0">
                <a:latin typeface="Times New Roman"/>
              </a:rPr>
              <a:t> heat rise </a:t>
            </a:r>
            <a:r>
              <a:rPr lang="en-US" dirty="0" smtClean="0">
                <a:latin typeface="Times New Roman"/>
              </a:rPr>
              <a:t>and represents the temperature difference between return air and supply air.</a:t>
            </a:r>
          </a:p>
          <a:p>
            <a:pPr marL="742950" indent="-171450">
              <a:spcBef>
                <a:spcPts val="0"/>
              </a:spcBef>
              <a:spcAft>
                <a:spcPts val="0"/>
              </a:spcAft>
              <a:buFont typeface="Courier New" pitchFamily="49" charset="0"/>
              <a:buChar char="o"/>
            </a:pPr>
            <a:r>
              <a:rPr lang="en-US" dirty="0" smtClean="0">
                <a:latin typeface="Times New Roman"/>
              </a:rPr>
              <a:t>The temperature rise should be between 40</a:t>
            </a:r>
            <a:r>
              <a:rPr lang="en-US" dirty="0" smtClean="0">
                <a:latin typeface="Times New Roman"/>
                <a:sym typeface="Symbol"/>
              </a:rPr>
              <a:t> and 90, or no greater than the manufacturer’s specifications.</a:t>
            </a:r>
          </a:p>
          <a:p>
            <a:pPr marL="220599">
              <a:spcBef>
                <a:spcPts val="0"/>
              </a:spcBef>
              <a:spcAft>
                <a:spcPts val="0"/>
              </a:spcAft>
            </a:pPr>
            <a:endParaRPr lang="en-US" dirty="0" smtClean="0">
              <a:latin typeface="Times New Roman"/>
              <a:sym typeface="Symbol"/>
            </a:endParaRPr>
          </a:p>
          <a:p>
            <a:pPr>
              <a:spcBef>
                <a:spcPts val="0"/>
              </a:spcBef>
              <a:spcAft>
                <a:spcPts val="0"/>
              </a:spcAft>
            </a:pPr>
            <a:r>
              <a:rPr lang="en-US" dirty="0" smtClean="0">
                <a:latin typeface="Times New Roman"/>
              </a:rPr>
              <a:t>Excessive temperature rise indicates insufficient airflow as a result of:</a:t>
            </a:r>
          </a:p>
          <a:p>
            <a:pPr lvl="1" indent="-228600">
              <a:spcBef>
                <a:spcPts val="0"/>
              </a:spcBef>
              <a:spcAft>
                <a:spcPts val="0"/>
              </a:spcAft>
              <a:buFont typeface="Symbol" pitchFamily="18" charset="2"/>
              <a:buChar char="·"/>
            </a:pPr>
            <a:r>
              <a:rPr lang="en-US" dirty="0" smtClean="0">
                <a:latin typeface="Times New Roman"/>
              </a:rPr>
              <a:t>A dirty filter</a:t>
            </a:r>
          </a:p>
          <a:p>
            <a:pPr marL="457200" indent="-228600">
              <a:spcBef>
                <a:spcPts val="0"/>
              </a:spcBef>
              <a:spcAft>
                <a:spcPts val="0"/>
              </a:spcAft>
              <a:buFont typeface="Symbol" pitchFamily="18" charset="2"/>
              <a:buChar char="·"/>
            </a:pPr>
            <a:r>
              <a:rPr lang="en-US" dirty="0" smtClean="0">
                <a:latin typeface="Times New Roman"/>
              </a:rPr>
              <a:t>Blockages</a:t>
            </a:r>
          </a:p>
          <a:p>
            <a:pPr marL="457200" indent="-228600">
              <a:spcBef>
                <a:spcPts val="0"/>
              </a:spcBef>
              <a:spcAft>
                <a:spcPts val="0"/>
              </a:spcAft>
              <a:buFont typeface="Symbol" pitchFamily="18" charset="2"/>
              <a:buChar char="·"/>
            </a:pPr>
            <a:r>
              <a:rPr lang="en-US" dirty="0" smtClean="0">
                <a:latin typeface="Times New Roman"/>
              </a:rPr>
              <a:t>Insufficient return or supply duct cross-sectional area</a:t>
            </a:r>
          </a:p>
          <a:p>
            <a:pPr marL="457200" indent="-228600">
              <a:spcBef>
                <a:spcPts val="0"/>
              </a:spcBef>
              <a:spcAft>
                <a:spcPts val="0"/>
              </a:spcAft>
              <a:buFont typeface="Symbol" pitchFamily="18" charset="2"/>
              <a:buChar char="·"/>
            </a:pPr>
            <a:r>
              <a:rPr lang="en-US" dirty="0" smtClean="0">
                <a:latin typeface="Times New Roman"/>
              </a:rPr>
              <a:t>Low fan speed or a dirty fan</a:t>
            </a:r>
          </a:p>
          <a:p>
            <a:pPr marL="441198" indent="-441198"/>
            <a:r>
              <a:rPr lang="en-US" i="1" dirty="0" smtClean="0">
                <a:solidFill>
                  <a:schemeClr val="tx1">
                    <a:lumMod val="50000"/>
                    <a:lumOff val="50000"/>
                  </a:schemeClr>
                </a:solidFill>
                <a:latin typeface="Times New Roman"/>
              </a:rPr>
              <a:t>Show and tell: Dirty air filter</a:t>
            </a:r>
          </a:p>
          <a:p>
            <a:endParaRPr lang="en-US" dirty="0"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lIns="93250" tIns="46623" rIns="93250" bIns="46623"/>
          <a:lstStyle/>
          <a:p>
            <a:r>
              <a:rPr lang="en-US" dirty="0" smtClean="0">
                <a:latin typeface="Times New Roman"/>
              </a:rPr>
              <a:t>These are photos of major mobile home components. </a:t>
            </a:r>
          </a:p>
          <a:p>
            <a:pPr lvl="1" indent="-220599">
              <a:spcBef>
                <a:spcPts val="0"/>
              </a:spcBef>
              <a:spcAft>
                <a:spcPts val="0"/>
              </a:spcAft>
              <a:buFont typeface="Symbol" pitchFamily="18" charset="2"/>
              <a:buChar char="·"/>
            </a:pPr>
            <a:r>
              <a:rPr lang="en-US" dirty="0" smtClean="0">
                <a:latin typeface="Times New Roman"/>
              </a:rPr>
              <a:t>The majority of existing mobiles are integrated, self-contained homes. The floor plans of these “single wides” range from about 700 to 1,000 square feet. </a:t>
            </a:r>
          </a:p>
          <a:p>
            <a:pPr marL="441198" indent="-220599">
              <a:spcBef>
                <a:spcPts val="0"/>
              </a:spcBef>
              <a:spcAft>
                <a:spcPts val="0"/>
              </a:spcAft>
              <a:buFont typeface="Symbol" pitchFamily="18" charset="2"/>
              <a:buChar char="·"/>
            </a:pPr>
            <a:r>
              <a:rPr lang="en-US" dirty="0" smtClean="0">
                <a:latin typeface="Times New Roman"/>
              </a:rPr>
              <a:t>Modern mobile homes can be built in multiple sections, known as “double wides” or “triple wides,” and bolted together on site. </a:t>
            </a:r>
          </a:p>
          <a:p>
            <a:pPr marL="279835" indent="-233195" eaLnBrk="1" hangingPunct="1">
              <a:spcBef>
                <a:spcPct val="0"/>
              </a:spcBef>
            </a:pPr>
            <a:endParaRPr lang="en-US" dirty="0" smtClean="0">
              <a:ea typeface="ＭＳ Ｐゴシック"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745867" y="4420315"/>
            <a:ext cx="5615940" cy="4187666"/>
          </a:xfrm>
          <a:noFill/>
          <a:ln/>
        </p:spPr>
        <p:txBody>
          <a:bodyPr/>
          <a:lstStyle/>
          <a:p>
            <a:pPr>
              <a:spcBef>
                <a:spcPts val="0"/>
              </a:spcBef>
              <a:spcAft>
                <a:spcPts val="0"/>
              </a:spcAft>
            </a:pPr>
            <a:r>
              <a:rPr lang="en-US" dirty="0" smtClean="0">
                <a:latin typeface="Times New Roman"/>
              </a:rPr>
              <a:t>Fan operating temperature testing steps include the following:</a:t>
            </a:r>
          </a:p>
          <a:p>
            <a:pPr marL="441198" indent="-220599">
              <a:spcBef>
                <a:spcPts val="0"/>
              </a:spcBef>
              <a:spcAft>
                <a:spcPts val="0"/>
              </a:spcAft>
              <a:buFont typeface="Symbol" pitchFamily="18" charset="2"/>
              <a:buChar char="·"/>
            </a:pPr>
            <a:r>
              <a:rPr lang="en-US" dirty="0" smtClean="0">
                <a:latin typeface="Times New Roman"/>
              </a:rPr>
              <a:t>Verify fan operating temperatures:</a:t>
            </a:r>
          </a:p>
          <a:p>
            <a:pPr marL="772097" lvl="1" indent="-220599">
              <a:spcBef>
                <a:spcPts val="0"/>
              </a:spcBef>
              <a:spcAft>
                <a:spcPts val="0"/>
              </a:spcAft>
              <a:buFont typeface="Courier New"/>
              <a:buChar char="o"/>
            </a:pPr>
            <a:r>
              <a:rPr lang="en-US" b="1" i="1" dirty="0" smtClean="0">
                <a:latin typeface="Times New Roman"/>
              </a:rPr>
              <a:t>High limit </a:t>
            </a:r>
            <a:r>
              <a:rPr lang="en-US" dirty="0" smtClean="0">
                <a:latin typeface="Times New Roman"/>
              </a:rPr>
              <a:t>(200</a:t>
            </a:r>
            <a:r>
              <a:rPr lang="en-US" dirty="0" smtClean="0">
                <a:latin typeface="Times New Roman"/>
                <a:sym typeface="Symbol"/>
              </a:rPr>
              <a:t>)</a:t>
            </a:r>
          </a:p>
          <a:p>
            <a:pPr marL="772097" indent="-220599">
              <a:spcBef>
                <a:spcPts val="0"/>
              </a:spcBef>
              <a:spcAft>
                <a:spcPts val="0"/>
              </a:spcAft>
              <a:buFont typeface="Courier New"/>
              <a:buChar char="o"/>
            </a:pPr>
            <a:r>
              <a:rPr lang="en-US" b="1" i="1" dirty="0" smtClean="0">
                <a:latin typeface="Times New Roman"/>
              </a:rPr>
              <a:t>Fan on </a:t>
            </a:r>
            <a:r>
              <a:rPr lang="en-US" dirty="0" smtClean="0">
                <a:latin typeface="Times New Roman"/>
              </a:rPr>
              <a:t>(100</a:t>
            </a:r>
            <a:r>
              <a:rPr lang="en-US" dirty="0" smtClean="0">
                <a:latin typeface="Times New Roman"/>
                <a:sym typeface="Symbol"/>
              </a:rPr>
              <a:t> – 120)</a:t>
            </a:r>
          </a:p>
          <a:p>
            <a:pPr marL="772097" indent="-220599">
              <a:spcBef>
                <a:spcPts val="0"/>
              </a:spcBef>
              <a:spcAft>
                <a:spcPts val="0"/>
              </a:spcAft>
              <a:buFont typeface="Courier New"/>
              <a:buChar char="o"/>
            </a:pPr>
            <a:r>
              <a:rPr lang="en-US" b="1" i="1" dirty="0" smtClean="0">
                <a:latin typeface="Times New Roman"/>
              </a:rPr>
              <a:t>Fan off </a:t>
            </a:r>
            <a:r>
              <a:rPr lang="en-US" dirty="0" smtClean="0">
                <a:latin typeface="Times New Roman"/>
              </a:rPr>
              <a:t>(90</a:t>
            </a:r>
            <a:r>
              <a:rPr lang="en-US" dirty="0" smtClean="0">
                <a:latin typeface="Times New Roman"/>
                <a:sym typeface="Symbol"/>
              </a:rPr>
              <a:t> – 100)</a:t>
            </a:r>
          </a:p>
          <a:p>
            <a:pPr marL="772097" indent="-220599">
              <a:spcBef>
                <a:spcPts val="0"/>
              </a:spcBef>
              <a:spcAft>
                <a:spcPts val="0"/>
              </a:spcAft>
              <a:buFont typeface="Courier New"/>
              <a:buChar char="o"/>
            </a:pPr>
            <a:endParaRPr lang="en-US" dirty="0" smtClean="0">
              <a:latin typeface="Times New Roman"/>
              <a:sym typeface="Symbol"/>
            </a:endParaRPr>
          </a:p>
          <a:p>
            <a:pPr marL="441198" indent="-441198">
              <a:spcBef>
                <a:spcPts val="0"/>
              </a:spcBef>
              <a:spcAft>
                <a:spcPts val="0"/>
              </a:spcAft>
            </a:pPr>
            <a:r>
              <a:rPr lang="en-US" i="1" dirty="0" smtClean="0">
                <a:solidFill>
                  <a:schemeClr val="tx1">
                    <a:lumMod val="50000"/>
                    <a:lumOff val="50000"/>
                  </a:schemeClr>
                </a:solidFill>
                <a:latin typeface="Times New Roman"/>
                <a:sym typeface="Symbol"/>
              </a:rPr>
              <a:t>Q: What’s the basis for the above named</a:t>
            </a:r>
            <a:r>
              <a:rPr lang="en-US" i="1" baseline="0" dirty="0" smtClean="0">
                <a:solidFill>
                  <a:schemeClr val="tx1">
                    <a:lumMod val="50000"/>
                    <a:lumOff val="50000"/>
                  </a:schemeClr>
                </a:solidFill>
                <a:latin typeface="Times New Roman"/>
                <a:sym typeface="Symbol"/>
              </a:rPr>
              <a:t> recommended operating temperatures?</a:t>
            </a:r>
          </a:p>
          <a:p>
            <a:pPr marL="441198" indent="-441198">
              <a:spcBef>
                <a:spcPts val="0"/>
              </a:spcBef>
              <a:spcAft>
                <a:spcPts val="0"/>
              </a:spcAft>
            </a:pPr>
            <a:r>
              <a:rPr lang="en-US" i="1" baseline="0" dirty="0" smtClean="0">
                <a:solidFill>
                  <a:schemeClr val="tx1">
                    <a:lumMod val="50000"/>
                    <a:lumOff val="50000"/>
                  </a:schemeClr>
                </a:solidFill>
                <a:latin typeface="Times New Roman"/>
                <a:sym typeface="Symbol"/>
              </a:rPr>
              <a:t>A: Manufacturer recommendations</a:t>
            </a:r>
          </a:p>
          <a:p>
            <a:pPr marL="441198" indent="-441198">
              <a:spcBef>
                <a:spcPts val="0"/>
              </a:spcBef>
              <a:spcAft>
                <a:spcPts val="0"/>
              </a:spcAft>
            </a:pPr>
            <a:endParaRPr lang="en-US" i="1" dirty="0" smtClean="0">
              <a:solidFill>
                <a:schemeClr val="tx1">
                  <a:lumMod val="50000"/>
                  <a:lumOff val="50000"/>
                </a:schemeClr>
              </a:solidFill>
              <a:latin typeface="Times New Roman"/>
              <a:sym typeface="Symbol"/>
            </a:endParaRPr>
          </a:p>
          <a:p>
            <a:pPr marL="441198" indent="-220599">
              <a:spcBef>
                <a:spcPts val="0"/>
              </a:spcBef>
              <a:spcAft>
                <a:spcPts val="0"/>
              </a:spcAft>
              <a:buFont typeface="Symbol" pitchFamily="18" charset="2"/>
              <a:buChar char="·"/>
            </a:pPr>
            <a:r>
              <a:rPr lang="en-US" dirty="0" smtClean="0">
                <a:latin typeface="Times New Roman"/>
              </a:rPr>
              <a:t>Record the temperatures by placing one thermometer probe into the blower compartment and the other in the supply register closest to the furnace.</a:t>
            </a:r>
          </a:p>
          <a:p>
            <a:pPr marL="772097" lvl="1" indent="-220599">
              <a:spcBef>
                <a:spcPts val="0"/>
              </a:spcBef>
              <a:spcAft>
                <a:spcPts val="0"/>
              </a:spcAft>
              <a:buFont typeface="Courier New"/>
              <a:buChar char="o"/>
            </a:pPr>
            <a:r>
              <a:rPr lang="en-US" dirty="0" smtClean="0">
                <a:latin typeface="Times New Roman"/>
              </a:rPr>
              <a:t>The high limit is a safety feature that causes the burner to shut down if the maximum temperature in the supply plenum reaches 200</a:t>
            </a:r>
            <a:r>
              <a:rPr lang="en-US" dirty="0" smtClean="0">
                <a:latin typeface="Times New Roman"/>
                <a:sym typeface="Symbol"/>
              </a:rPr>
              <a:t>. This is factory set. </a:t>
            </a:r>
          </a:p>
          <a:p>
            <a:pPr marL="772097" indent="-220599">
              <a:spcBef>
                <a:spcPts val="0"/>
              </a:spcBef>
              <a:spcAft>
                <a:spcPts val="0"/>
              </a:spcAft>
              <a:buFont typeface="Courier New"/>
              <a:buChar char="o"/>
            </a:pPr>
            <a:r>
              <a:rPr lang="en-US" dirty="0" smtClean="0">
                <a:latin typeface="Times New Roman"/>
              </a:rPr>
              <a:t>The fan-on and fan-off temperatures are adjustable to meet the comfort needs of occupants. Although they are set at the factory, the fan-on and fan-off temperatures should be recorded and adjusted if necessary. </a:t>
            </a:r>
          </a:p>
          <a:p>
            <a:pPr marL="46639" lvl="7"/>
            <a:endParaRPr lang="en-US" dirty="0" smtClean="0">
              <a:ea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Slide Image Placeholder 1"/>
          <p:cNvSpPr>
            <a:spLocks noGrp="1" noRot="1" noChangeAspect="1" noTextEdit="1"/>
          </p:cNvSpPr>
          <p:nvPr>
            <p:ph type="sldImg"/>
          </p:nvPr>
        </p:nvSpPr>
        <p:spPr>
          <a:ln/>
        </p:spPr>
      </p:sp>
      <p:sp>
        <p:nvSpPr>
          <p:cNvPr id="145412" name="Notes Placeholder 2"/>
          <p:cNvSpPr>
            <a:spLocks noGrp="1"/>
          </p:cNvSpPr>
          <p:nvPr>
            <p:ph type="body" idx="1"/>
          </p:nvPr>
        </p:nvSpPr>
        <p:spPr>
          <a:noFill/>
          <a:ln/>
        </p:spPr>
        <p:txBody>
          <a:bodyPr/>
          <a:lstStyle/>
          <a:p>
            <a:r>
              <a:rPr lang="en-US" dirty="0" smtClean="0">
                <a:latin typeface="Times New Roman"/>
              </a:rPr>
              <a:t>Furnace blowers,</a:t>
            </a:r>
            <a:r>
              <a:rPr lang="en-US" b="1" i="1" dirty="0" smtClean="0">
                <a:latin typeface="Times New Roman"/>
              </a:rPr>
              <a:t> </a:t>
            </a:r>
            <a:r>
              <a:rPr lang="en-US" dirty="0" smtClean="0">
                <a:latin typeface="Times New Roman"/>
              </a:rPr>
              <a:t>often called squirrel cages, work less efficiently if dirt accumulates on the fins. </a:t>
            </a:r>
          </a:p>
          <a:p>
            <a:r>
              <a:rPr lang="en-US" dirty="0" smtClean="0">
                <a:latin typeface="Times New Roman"/>
              </a:rPr>
              <a:t>Specify blower maintenance, generally a low-cost measure, where appropriate.</a:t>
            </a:r>
          </a:p>
          <a:p>
            <a:pPr marL="441198" indent="-220599">
              <a:spcBef>
                <a:spcPts val="0"/>
              </a:spcBef>
              <a:spcAft>
                <a:spcPts val="0"/>
              </a:spcAft>
              <a:buFont typeface="Symbol" pitchFamily="18" charset="2"/>
              <a:buChar char="·"/>
            </a:pPr>
            <a:r>
              <a:rPr lang="en-US" dirty="0" smtClean="0">
                <a:latin typeface="Times New Roman"/>
              </a:rPr>
              <a:t>Removing the blower from a mobile home is fairly easy. Remove the bolts, unplug the power lead, and slide it out. </a:t>
            </a:r>
          </a:p>
          <a:p>
            <a:pPr marL="441198" indent="-220599">
              <a:spcBef>
                <a:spcPts val="0"/>
              </a:spcBef>
              <a:spcAft>
                <a:spcPts val="0"/>
              </a:spcAft>
              <a:buFont typeface="Symbol" pitchFamily="18" charset="2"/>
              <a:buChar char="·"/>
            </a:pPr>
            <a:r>
              <a:rPr lang="en-US" dirty="0" smtClean="0">
                <a:latin typeface="Times New Roman"/>
              </a:rPr>
              <a:t>Clean the blower fins with compressed air or a stiff brush and reinstall.</a:t>
            </a:r>
          </a:p>
          <a:p>
            <a:pPr eaLnBrk="1" hangingPunct="1">
              <a:buFontTx/>
              <a:buChar char="•"/>
            </a:pPr>
            <a:endParaRPr lang="en-US" dirty="0" smtClean="0">
              <a:ea typeface="ＭＳ Ｐゴシック"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marL="220599">
              <a:spcBef>
                <a:spcPts val="0"/>
              </a:spcBef>
              <a:spcAft>
                <a:spcPts val="0"/>
              </a:spcAft>
            </a:pPr>
            <a:r>
              <a:rPr lang="en-US" dirty="0" smtClean="0">
                <a:latin typeface="Times New Roman"/>
              </a:rPr>
              <a:t>Air filters are often so clogged that airflow is drastically reduced. This restriction may cause heat exchangers to overheat and fail over time.</a:t>
            </a:r>
          </a:p>
          <a:p>
            <a:pPr marL="220599">
              <a:spcBef>
                <a:spcPts val="0"/>
              </a:spcBef>
              <a:spcAft>
                <a:spcPts val="0"/>
              </a:spcAft>
            </a:pPr>
            <a:endParaRPr lang="en-US" dirty="0" smtClean="0">
              <a:latin typeface="Times New Roman"/>
            </a:endParaRPr>
          </a:p>
          <a:p>
            <a:pPr marL="220599">
              <a:spcBef>
                <a:spcPts val="0"/>
              </a:spcBef>
              <a:spcAft>
                <a:spcPts val="0"/>
              </a:spcAft>
            </a:pPr>
            <a:r>
              <a:rPr lang="en-US" dirty="0" smtClean="0">
                <a:latin typeface="Times New Roman"/>
              </a:rPr>
              <a:t>Educate clients to check the condition of their filter every month during the heating season and replace it if necessary. Show them a replacement filter and compare it to the old dirty filter. This will help drive home the point that air must flow freely through the filter to help maintain comfort and lengthen the life of the furnace.</a:t>
            </a:r>
          </a:p>
          <a:p>
            <a:pPr marL="220599">
              <a:spcBef>
                <a:spcPts val="0"/>
              </a:spcBef>
              <a:spcAft>
                <a:spcPts val="0"/>
              </a:spcAft>
            </a:pPr>
            <a:endParaRPr lang="en-US" dirty="0" smtClean="0">
              <a:latin typeface="Times New Roman"/>
            </a:endParaRPr>
          </a:p>
          <a:p>
            <a:pPr marL="220599">
              <a:spcBef>
                <a:spcPts val="0"/>
              </a:spcBef>
              <a:spcAft>
                <a:spcPts val="0"/>
              </a:spcAft>
            </a:pPr>
            <a:r>
              <a:rPr lang="en-US" dirty="0" smtClean="0">
                <a:latin typeface="Times New Roman"/>
              </a:rPr>
              <a:t>Clients need to understand that dirty filters can affect their comfort and reduce the life of the furnace.</a:t>
            </a:r>
          </a:p>
          <a:p>
            <a:pPr marL="279835" indent="-233195" eaLnBrk="1" hangingPunct="1"/>
            <a:endParaRPr lang="en-US" dirty="0" smtClean="0">
              <a:ea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Slide Image Placeholder 1"/>
          <p:cNvSpPr>
            <a:spLocks noGrp="1" noRot="1" noChangeAspect="1" noTextEdit="1"/>
          </p:cNvSpPr>
          <p:nvPr>
            <p:ph type="sldImg"/>
          </p:nvPr>
        </p:nvSpPr>
        <p:spPr>
          <a:ln/>
        </p:spPr>
      </p:sp>
      <p:sp>
        <p:nvSpPr>
          <p:cNvPr id="147460" name="Notes Placeholder 2"/>
          <p:cNvSpPr>
            <a:spLocks noGrp="1"/>
          </p:cNvSpPr>
          <p:nvPr>
            <p:ph type="body" idx="1"/>
          </p:nvPr>
        </p:nvSpPr>
        <p:spPr>
          <a:noFill/>
          <a:ln/>
        </p:spPr>
        <p:txBody>
          <a:bodyPr/>
          <a:lstStyle/>
          <a:p>
            <a:r>
              <a:rPr lang="en-US" dirty="0" smtClean="0">
                <a:latin typeface="Times New Roman"/>
              </a:rPr>
              <a:t>This photo shows a dangerous wiring connection. </a:t>
            </a:r>
          </a:p>
          <a:p>
            <a:pPr marL="441198" indent="-220599">
              <a:spcBef>
                <a:spcPts val="0"/>
              </a:spcBef>
              <a:spcAft>
                <a:spcPts val="0"/>
              </a:spcAft>
              <a:buFont typeface="Symbol" pitchFamily="18" charset="2"/>
              <a:buChar char="·"/>
            </a:pPr>
            <a:r>
              <a:rPr lang="en-US" dirty="0" smtClean="0">
                <a:latin typeface="Times New Roman"/>
              </a:rPr>
              <a:t>Exposed wiring connections such as those pictured here can pose a hazard. Contact between the wiring leads will cause a short circuit. Also note the sharp edge where the leads exit the furnace cabinet. Over time, vibrations may cause the wire to become frayed on this sharp edge and lead to a serious and even life-threatening short circuit. These wires should be stabilized by a circular wire clamp mounted on the furnace cabinet.</a:t>
            </a:r>
          </a:p>
          <a:p>
            <a:pPr marL="441198" indent="-220599">
              <a:spcBef>
                <a:spcPts val="0"/>
              </a:spcBef>
              <a:spcAft>
                <a:spcPts val="0"/>
              </a:spcAft>
              <a:buFont typeface="Symbol" pitchFamily="18" charset="2"/>
              <a:buChar char="·"/>
            </a:pPr>
            <a:r>
              <a:rPr lang="en-US" dirty="0" smtClean="0">
                <a:latin typeface="Times New Roman"/>
              </a:rPr>
              <a:t>Look for disconnected or improperly connected wiring and specify repairs. </a:t>
            </a:r>
          </a:p>
          <a:p>
            <a:pPr marL="441198" indent="-220599">
              <a:spcBef>
                <a:spcPts val="0"/>
              </a:spcBef>
              <a:spcAft>
                <a:spcPts val="0"/>
              </a:spcAft>
              <a:buFont typeface="Symbol" pitchFamily="18" charset="2"/>
              <a:buChar char="·"/>
            </a:pPr>
            <a:r>
              <a:rPr lang="en-US" dirty="0" smtClean="0">
                <a:latin typeface="Times New Roman"/>
              </a:rPr>
              <a:t>Wiring must be enclosed in a code-compliant junction box.</a:t>
            </a:r>
          </a:p>
          <a:p>
            <a:pPr eaLnBrk="1" hangingPunct="1">
              <a:spcBef>
                <a:spcPct val="0"/>
              </a:spcBef>
            </a:pPr>
            <a:endParaRPr lang="en-US" dirty="0" smtClean="0">
              <a:ea typeface="ＭＳ Ｐゴシック"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r>
              <a:rPr lang="en-US" dirty="0" smtClean="0">
                <a:latin typeface="Times New Roman"/>
              </a:rPr>
              <a:t>These are  photos of a flue through a ceiling penetration.</a:t>
            </a:r>
          </a:p>
          <a:p>
            <a:pPr lvl="1" indent="-220599">
              <a:spcBef>
                <a:spcPts val="0"/>
              </a:spcBef>
              <a:spcAft>
                <a:spcPts val="0"/>
              </a:spcAft>
              <a:buFont typeface="Symbol" pitchFamily="18" charset="2"/>
              <a:buChar char="·"/>
            </a:pPr>
            <a:r>
              <a:rPr lang="en-US" dirty="0" smtClean="0">
                <a:latin typeface="Times New Roman"/>
              </a:rPr>
              <a:t>Refer to </a:t>
            </a:r>
            <a:r>
              <a:rPr lang="en-US" b="1" i="1" dirty="0" smtClean="0">
                <a:latin typeface="Times New Roman"/>
              </a:rPr>
              <a:t>NFPA code </a:t>
            </a:r>
            <a:r>
              <a:rPr lang="en-US" dirty="0" smtClean="0">
                <a:latin typeface="Times New Roman"/>
              </a:rPr>
              <a:t>for clearances. </a:t>
            </a:r>
          </a:p>
          <a:p>
            <a:pPr marL="441198" indent="-220599">
              <a:spcBef>
                <a:spcPts val="0"/>
              </a:spcBef>
              <a:spcAft>
                <a:spcPts val="0"/>
              </a:spcAft>
              <a:buFont typeface="Symbol" pitchFamily="18" charset="2"/>
              <a:buChar char="·"/>
            </a:pPr>
            <a:r>
              <a:rPr lang="en-US" dirty="0" smtClean="0">
                <a:latin typeface="Times New Roman"/>
              </a:rPr>
              <a:t>Seal the chimney opening with metal coil stock and high-temperature silicone caulk.</a:t>
            </a:r>
          </a:p>
          <a:p>
            <a:pPr eaLnBrk="1" hangingPunct="1"/>
            <a:endParaRPr lang="en-US" dirty="0" smtClean="0">
              <a:ea typeface="ＭＳ Ｐゴシック"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r>
              <a:rPr lang="en-US" dirty="0" smtClean="0">
                <a:latin typeface="Times New Roman"/>
              </a:rPr>
              <a:t>Where appropriate, specify cleaning and tuning of heating equipment by qualified heating technicians.</a:t>
            </a:r>
          </a:p>
          <a:p>
            <a:pPr marL="441198" indent="-220599">
              <a:spcBef>
                <a:spcPts val="0"/>
              </a:spcBef>
              <a:spcAft>
                <a:spcPts val="0"/>
              </a:spcAft>
              <a:buFont typeface="Symbol" pitchFamily="18" charset="2"/>
              <a:buChar char="·"/>
            </a:pPr>
            <a:r>
              <a:rPr lang="en-US" dirty="0" smtClean="0">
                <a:latin typeface="Times New Roman"/>
              </a:rPr>
              <a:t>Clean dirty burners.</a:t>
            </a:r>
          </a:p>
          <a:p>
            <a:pPr marL="441198" indent="-220599">
              <a:spcBef>
                <a:spcPts val="0"/>
              </a:spcBef>
              <a:spcAft>
                <a:spcPts val="0"/>
              </a:spcAft>
              <a:buFont typeface="Symbol" pitchFamily="18" charset="2"/>
              <a:buChar char="·"/>
            </a:pPr>
            <a:r>
              <a:rPr lang="en-US" dirty="0" smtClean="0">
                <a:latin typeface="Times New Roman"/>
              </a:rPr>
              <a:t>Clean and adjust the blower.</a:t>
            </a:r>
          </a:p>
          <a:p>
            <a:pPr marL="441198" indent="-220599">
              <a:spcBef>
                <a:spcPts val="0"/>
              </a:spcBef>
              <a:spcAft>
                <a:spcPts val="0"/>
              </a:spcAft>
              <a:buFont typeface="Symbol" pitchFamily="18" charset="2"/>
              <a:buChar char="·"/>
            </a:pPr>
            <a:r>
              <a:rPr lang="en-US" dirty="0" smtClean="0">
                <a:latin typeface="Times New Roman"/>
              </a:rPr>
              <a:t>Replace the furnace filter and teach clients how to do the same.</a:t>
            </a:r>
          </a:p>
          <a:p>
            <a:pPr marL="441198" indent="-220599">
              <a:spcBef>
                <a:spcPts val="0"/>
              </a:spcBef>
              <a:spcAft>
                <a:spcPts val="0"/>
              </a:spcAft>
              <a:buFont typeface="Symbol" pitchFamily="18" charset="2"/>
              <a:buChar char="·"/>
            </a:pPr>
            <a:r>
              <a:rPr lang="en-US" dirty="0" smtClean="0">
                <a:latin typeface="Times New Roman"/>
              </a:rPr>
              <a:t>Fix excessive temperature-rise problems.</a:t>
            </a:r>
          </a:p>
          <a:p>
            <a:pPr marL="441198" indent="-220599">
              <a:spcBef>
                <a:spcPts val="0"/>
              </a:spcBef>
              <a:spcAft>
                <a:spcPts val="0"/>
              </a:spcAft>
              <a:buFont typeface="Symbol" pitchFamily="18" charset="2"/>
              <a:buChar char="·"/>
            </a:pPr>
            <a:r>
              <a:rPr lang="en-US" dirty="0" smtClean="0">
                <a:latin typeface="Times New Roman"/>
              </a:rPr>
              <a:t>Check and adjust fan operating temperatures.</a:t>
            </a:r>
          </a:p>
          <a:p>
            <a:pPr marL="279835" indent="-233195"/>
            <a:endParaRPr lang="en-US" dirty="0" smtClean="0">
              <a:ea typeface="ＭＳ Ｐゴシック"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r>
              <a:rPr lang="en-US" dirty="0" smtClean="0">
                <a:latin typeface="Times New Roman"/>
              </a:rPr>
              <a:t>A furnace should be replaced if any of the following conditions exist:</a:t>
            </a:r>
          </a:p>
          <a:p>
            <a:pPr marL="441198" indent="-220599">
              <a:spcBef>
                <a:spcPts val="0"/>
              </a:spcBef>
              <a:spcAft>
                <a:spcPts val="0"/>
              </a:spcAft>
              <a:buFont typeface="Symbol" pitchFamily="18" charset="2"/>
              <a:buChar char="·"/>
            </a:pPr>
            <a:r>
              <a:rPr lang="en-US" dirty="0" smtClean="0">
                <a:latin typeface="Times New Roman"/>
              </a:rPr>
              <a:t>The furnace has a cracked heat exchanger.</a:t>
            </a:r>
          </a:p>
          <a:p>
            <a:pPr marL="441198" indent="-220599">
              <a:spcBef>
                <a:spcPts val="0"/>
              </a:spcBef>
              <a:spcAft>
                <a:spcPts val="0"/>
              </a:spcAft>
              <a:buFont typeface="Symbol" pitchFamily="18" charset="2"/>
              <a:buChar char="·"/>
            </a:pPr>
            <a:r>
              <a:rPr lang="en-US" dirty="0" smtClean="0">
                <a:latin typeface="Times New Roman"/>
              </a:rPr>
              <a:t>Repair and retrofit exceeds half the cost of replacement.</a:t>
            </a:r>
          </a:p>
          <a:p>
            <a:pPr marL="441198" indent="-220599">
              <a:spcBef>
                <a:spcPts val="0"/>
              </a:spcBef>
              <a:spcAft>
                <a:spcPts val="0"/>
              </a:spcAft>
              <a:buFont typeface="Symbol" pitchFamily="18" charset="2"/>
              <a:buChar char="·"/>
            </a:pPr>
            <a:r>
              <a:rPr lang="en-US" dirty="0" smtClean="0">
                <a:latin typeface="Times New Roman"/>
              </a:rPr>
              <a:t>The furnace is inoperable or irreparable.</a:t>
            </a:r>
          </a:p>
          <a:p>
            <a:endParaRPr lang="en-US" dirty="0" smtClean="0">
              <a:ea typeface="ＭＳ Ｐゴシック"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When doing a furnace replacement:</a:t>
            </a:r>
          </a:p>
          <a:p>
            <a:pPr marL="441198" indent="-220599">
              <a:spcBef>
                <a:spcPts val="0"/>
              </a:spcBef>
              <a:spcAft>
                <a:spcPts val="0"/>
              </a:spcAft>
              <a:buFont typeface="Symbol" pitchFamily="18" charset="2"/>
              <a:buChar char="·"/>
            </a:pPr>
            <a:r>
              <a:rPr lang="en-US" dirty="0" smtClean="0">
                <a:latin typeface="Times New Roman"/>
              </a:rPr>
              <a:t>Select a furnace specifically designed for use in a mobile home.</a:t>
            </a:r>
          </a:p>
          <a:p>
            <a:pPr marL="441198" indent="-220599">
              <a:spcBef>
                <a:spcPts val="0"/>
              </a:spcBef>
              <a:spcAft>
                <a:spcPts val="0"/>
              </a:spcAft>
              <a:buFont typeface="Symbol" pitchFamily="18" charset="2"/>
              <a:buChar char="·"/>
            </a:pPr>
            <a:r>
              <a:rPr lang="en-US" dirty="0" smtClean="0">
                <a:latin typeface="Times New Roman"/>
              </a:rPr>
              <a:t>Furnace should be sized to meet the heating load requirement of the home according to a </a:t>
            </a:r>
            <a:r>
              <a:rPr lang="en-US" b="1" i="1" dirty="0" smtClean="0">
                <a:latin typeface="Times New Roman"/>
              </a:rPr>
              <a:t>Manual J </a:t>
            </a:r>
            <a:r>
              <a:rPr lang="en-US" dirty="0" smtClean="0">
                <a:latin typeface="Times New Roman"/>
              </a:rPr>
              <a:t>heat loss calculation.</a:t>
            </a:r>
          </a:p>
          <a:p>
            <a:pPr marL="220599">
              <a:spcBef>
                <a:spcPts val="0"/>
              </a:spcBef>
              <a:spcAft>
                <a:spcPts val="0"/>
              </a:spcAft>
            </a:pPr>
            <a:endParaRPr lang="en-US" dirty="0" smtClean="0">
              <a:latin typeface="Times New Roman"/>
            </a:endParaRPr>
          </a:p>
          <a:p>
            <a:pPr marL="279835" indent="-233195">
              <a:spcBef>
                <a:spcPts val="0"/>
              </a:spcBef>
              <a:spcAft>
                <a:spcPts val="0"/>
              </a:spcAft>
            </a:pPr>
            <a:r>
              <a:rPr lang="en-US" i="1" dirty="0" smtClean="0">
                <a:solidFill>
                  <a:schemeClr val="tx1">
                    <a:lumMod val="50000"/>
                    <a:lumOff val="50000"/>
                  </a:schemeClr>
                </a:solidFill>
                <a:latin typeface="Times New Roman"/>
              </a:rPr>
              <a:t>Q: What’s</a:t>
            </a:r>
            <a:r>
              <a:rPr lang="en-US" i="1" baseline="0" dirty="0" smtClean="0">
                <a:solidFill>
                  <a:schemeClr val="tx1">
                    <a:lumMod val="50000"/>
                    <a:lumOff val="50000"/>
                  </a:schemeClr>
                </a:solidFill>
                <a:latin typeface="Times New Roman"/>
              </a:rPr>
              <a:t> Manual J all about? Can anyone tell me?</a:t>
            </a:r>
          </a:p>
          <a:p>
            <a:pPr marL="279835" indent="-233195">
              <a:spcBef>
                <a:spcPts val="0"/>
              </a:spcBef>
              <a:spcAft>
                <a:spcPts val="0"/>
              </a:spcAft>
            </a:pPr>
            <a:r>
              <a:rPr lang="en-US" i="1" baseline="0" dirty="0" smtClean="0">
                <a:solidFill>
                  <a:schemeClr val="tx1">
                    <a:lumMod val="50000"/>
                    <a:lumOff val="50000"/>
                  </a:schemeClr>
                </a:solidFill>
                <a:latin typeface="Times New Roman"/>
              </a:rPr>
              <a:t>A: </a:t>
            </a:r>
            <a:r>
              <a:rPr lang="en-US" i="1" dirty="0" smtClean="0">
                <a:solidFill>
                  <a:schemeClr val="tx1">
                    <a:lumMod val="50000"/>
                    <a:lumOff val="50000"/>
                  </a:schemeClr>
                </a:solidFill>
                <a:latin typeface="Times New Roman"/>
              </a:rPr>
              <a:t>This is a method developed by the </a:t>
            </a:r>
            <a:r>
              <a:rPr lang="en-US" b="1" i="1" dirty="0" smtClean="0">
                <a:solidFill>
                  <a:schemeClr val="tx1">
                    <a:lumMod val="50000"/>
                    <a:lumOff val="50000"/>
                  </a:schemeClr>
                </a:solidFill>
                <a:latin typeface="Times New Roman"/>
              </a:rPr>
              <a:t>Air Conditioning Contractors of America (ACCA) </a:t>
            </a:r>
            <a:r>
              <a:rPr lang="en-US" i="1" dirty="0" smtClean="0">
                <a:solidFill>
                  <a:schemeClr val="tx1">
                    <a:lumMod val="50000"/>
                    <a:lumOff val="50000"/>
                  </a:schemeClr>
                </a:solidFill>
                <a:latin typeface="Times New Roman"/>
              </a:rPr>
              <a:t>to size heating and cooling equipment. </a:t>
            </a:r>
          </a:p>
          <a:p>
            <a:pPr marL="279835" indent="-233195">
              <a:spcBef>
                <a:spcPts val="0"/>
              </a:spcBef>
              <a:spcAft>
                <a:spcPts val="0"/>
              </a:spcAft>
            </a:pPr>
            <a:endParaRPr lang="en-US" i="1" dirty="0" smtClean="0">
              <a:solidFill>
                <a:schemeClr val="tx1">
                  <a:lumMod val="50000"/>
                  <a:lumOff val="50000"/>
                </a:schemeClr>
              </a:solidFill>
              <a:latin typeface="Times New Roman"/>
            </a:endParaRPr>
          </a:p>
          <a:p>
            <a:pPr marL="772097" indent="-220599">
              <a:spcBef>
                <a:spcPts val="0"/>
              </a:spcBef>
              <a:spcAft>
                <a:spcPts val="0"/>
              </a:spcAft>
              <a:buFont typeface="Courier New"/>
              <a:buChar char="o"/>
            </a:pPr>
            <a:r>
              <a:rPr lang="en-US" dirty="0" smtClean="0">
                <a:latin typeface="Times New Roman"/>
              </a:rPr>
              <a:t>Using Manual J, a contractor calculates heat loss from the building through walls and ceilings, leaky ductwork, and infiltration sites. </a:t>
            </a:r>
          </a:p>
          <a:p>
            <a:pPr marL="772097" indent="-220599">
              <a:spcBef>
                <a:spcPts val="0"/>
              </a:spcBef>
              <a:spcAft>
                <a:spcPts val="0"/>
              </a:spcAft>
              <a:buFont typeface="Courier New"/>
              <a:buChar char="o"/>
            </a:pPr>
            <a:r>
              <a:rPr lang="en-US" dirty="0" smtClean="0">
                <a:latin typeface="Times New Roman"/>
              </a:rPr>
              <a:t>Design conditions for the area are also used as inputs into load calculations. The building’s heat load is calculated, enabling the contractor to select a correctly sized furnace. </a:t>
            </a:r>
          </a:p>
          <a:p>
            <a:pPr marL="441198" indent="-220599">
              <a:spcBef>
                <a:spcPts val="0"/>
              </a:spcBef>
              <a:spcAft>
                <a:spcPts val="0"/>
              </a:spcAft>
              <a:buFont typeface="Symbol" pitchFamily="18" charset="2"/>
              <a:buChar char="·"/>
              <a:tabLst>
                <a:tab pos="441198" algn="l"/>
              </a:tabLst>
            </a:pPr>
            <a:r>
              <a:rPr lang="en-US" dirty="0" smtClean="0">
                <a:latin typeface="Times New Roman"/>
              </a:rPr>
              <a:t>Note the differences between the old furnace and the new one, and educate clients about those differences.</a:t>
            </a:r>
          </a:p>
          <a:p>
            <a:pPr marL="441198" indent="-220599">
              <a:spcBef>
                <a:spcPts val="0"/>
              </a:spcBef>
              <a:spcAft>
                <a:spcPts val="0"/>
              </a:spcAft>
              <a:buFont typeface="Symbol" pitchFamily="18" charset="2"/>
              <a:buChar char="·"/>
              <a:tabLst>
                <a:tab pos="441198" algn="l"/>
              </a:tabLst>
            </a:pPr>
            <a:r>
              <a:rPr lang="en-US" dirty="0" smtClean="0">
                <a:latin typeface="Times New Roman"/>
              </a:rPr>
              <a:t>Check to see how combustion air is supplied to the furnace.</a:t>
            </a:r>
          </a:p>
          <a:p>
            <a:pPr marL="441198" indent="-220599">
              <a:spcBef>
                <a:spcPts val="0"/>
              </a:spcBef>
              <a:spcAft>
                <a:spcPts val="0"/>
              </a:spcAft>
              <a:buFont typeface="Symbol" pitchFamily="18" charset="2"/>
              <a:buChar char="·"/>
              <a:tabLst>
                <a:tab pos="441198" algn="l"/>
              </a:tabLst>
            </a:pPr>
            <a:r>
              <a:rPr lang="en-US" dirty="0" smtClean="0">
                <a:latin typeface="Times New Roman"/>
              </a:rPr>
              <a:t>Specify that installers follow the manufacturer’s installation instructions exactly.</a:t>
            </a:r>
          </a:p>
          <a:p>
            <a:pPr marL="441198" indent="-220599">
              <a:spcBef>
                <a:spcPts val="0"/>
              </a:spcBef>
              <a:spcAft>
                <a:spcPts val="0"/>
              </a:spcAft>
              <a:buFont typeface="Symbol" pitchFamily="18" charset="2"/>
              <a:buChar char="·"/>
              <a:tabLst>
                <a:tab pos="441198" algn="l"/>
              </a:tabLst>
            </a:pPr>
            <a:r>
              <a:rPr lang="en-US" dirty="0" smtClean="0">
                <a:latin typeface="Times New Roman"/>
              </a:rPr>
              <a:t>The chimney assembly and roof jack often need to be replaced as part of furnace replacements. </a:t>
            </a:r>
          </a:p>
          <a:p>
            <a:endParaRPr lang="en-US" b="1" u="sng" dirty="0" smtClean="0">
              <a:latin typeface="Arial"/>
            </a:endParaRPr>
          </a:p>
          <a:p>
            <a:endParaRPr lang="en-US" dirty="0" smtClean="0">
              <a:ea typeface="ＭＳ Ｐゴシック"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r>
              <a:rPr lang="en-US" dirty="0" smtClean="0">
                <a:latin typeface="Times New Roman"/>
              </a:rPr>
              <a:t>This is a drawing of a typical furnace and duct system layout in a mobile home.</a:t>
            </a:r>
          </a:p>
          <a:p>
            <a:pPr marL="441198" indent="-220599">
              <a:spcBef>
                <a:spcPts val="0"/>
              </a:spcBef>
              <a:spcAft>
                <a:spcPts val="0"/>
              </a:spcAft>
              <a:buFont typeface="Symbol" pitchFamily="18" charset="2"/>
              <a:buChar char="·"/>
            </a:pPr>
            <a:r>
              <a:rPr lang="en-US" dirty="0" smtClean="0">
                <a:latin typeface="Times New Roman"/>
              </a:rPr>
              <a:t>Mobile home furnaces are usually centrally located in a closet off the central hallway with access through a louvered door. </a:t>
            </a:r>
          </a:p>
          <a:p>
            <a:pPr marL="441198" indent="-220599">
              <a:spcBef>
                <a:spcPts val="0"/>
              </a:spcBef>
              <a:spcAft>
                <a:spcPts val="0"/>
              </a:spcAft>
              <a:buFont typeface="Symbol" pitchFamily="18" charset="2"/>
              <a:buChar char="·"/>
            </a:pPr>
            <a:r>
              <a:rPr lang="en-US" dirty="0" smtClean="0">
                <a:latin typeface="Times New Roman"/>
              </a:rPr>
              <a:t>This layout shows a central hallway return. </a:t>
            </a:r>
          </a:p>
          <a:p>
            <a:pPr marL="441198" indent="-220599">
              <a:spcBef>
                <a:spcPts val="0"/>
              </a:spcBef>
              <a:spcAft>
                <a:spcPts val="0"/>
              </a:spcAft>
              <a:buFont typeface="Symbol" pitchFamily="18" charset="2"/>
              <a:buChar char="·"/>
            </a:pPr>
            <a:r>
              <a:rPr lang="en-US" dirty="0" smtClean="0">
                <a:latin typeface="Times New Roman"/>
              </a:rPr>
              <a:t>Supply ducts run the length of the home and deliver air to various rooms. Return air is drawn back to the furnace through a louvered door at the furnace closet. </a:t>
            </a:r>
          </a:p>
          <a:p>
            <a:endParaRPr lang="en-US" dirty="0" smtClean="0">
              <a:ea typeface="ＭＳ Ｐゴシック"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To do a visual check: </a:t>
            </a:r>
          </a:p>
          <a:p>
            <a:pPr marL="441198" indent="-220599">
              <a:spcBef>
                <a:spcPts val="0"/>
              </a:spcBef>
              <a:spcAft>
                <a:spcPts val="0"/>
              </a:spcAft>
              <a:buFont typeface="Symbol" pitchFamily="18" charset="2"/>
              <a:buChar char="·"/>
            </a:pPr>
            <a:r>
              <a:rPr lang="en-US" dirty="0" smtClean="0">
                <a:latin typeface="Times New Roman"/>
              </a:rPr>
              <a:t>Insert a flashlight through the duct opening and lay it flat in the duct run. </a:t>
            </a:r>
          </a:p>
          <a:p>
            <a:pPr marL="441198" indent="-220599">
              <a:spcBef>
                <a:spcPts val="0"/>
              </a:spcBef>
              <a:spcAft>
                <a:spcPts val="0"/>
              </a:spcAft>
              <a:buFont typeface="Symbol" pitchFamily="18" charset="2"/>
              <a:buChar char="·"/>
            </a:pPr>
            <a:r>
              <a:rPr lang="en-US" dirty="0" smtClean="0">
                <a:latin typeface="Times New Roman"/>
              </a:rPr>
              <a:t>A mirror will reveal many problems, including holes, obstructions, and collapsed sections.</a:t>
            </a:r>
          </a:p>
          <a:p>
            <a:endParaRPr lang="en-US" dirty="0"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dirty="0" smtClean="0">
                <a:latin typeface="Times New Roman"/>
              </a:rPr>
              <a:t>Mobile homes built before 1976 consume 1.5 to 2 times more energy than a site-built home. Why?</a:t>
            </a:r>
          </a:p>
          <a:p>
            <a:pPr marL="441198" indent="-220599">
              <a:spcBef>
                <a:spcPts val="0"/>
              </a:spcBef>
              <a:spcAft>
                <a:spcPts val="0"/>
              </a:spcAft>
              <a:buFont typeface="Symbol" pitchFamily="18" charset="2"/>
              <a:buChar char="·"/>
            </a:pPr>
            <a:r>
              <a:rPr lang="en-US" dirty="0" smtClean="0">
                <a:latin typeface="Times New Roman"/>
              </a:rPr>
              <a:t>Low </a:t>
            </a:r>
            <a:r>
              <a:rPr lang="en-US" b="1" i="1" dirty="0" smtClean="0">
                <a:latin typeface="Times New Roman"/>
              </a:rPr>
              <a:t>thermal mass </a:t>
            </a:r>
            <a:r>
              <a:rPr lang="en-US" dirty="0" smtClean="0">
                <a:latin typeface="Times New Roman"/>
              </a:rPr>
              <a:t>(thin and poorly insulated floors, walls, and ceilings)</a:t>
            </a:r>
          </a:p>
          <a:p>
            <a:pPr marL="441198" indent="-220599">
              <a:spcBef>
                <a:spcPts val="0"/>
              </a:spcBef>
              <a:spcAft>
                <a:spcPts val="0"/>
              </a:spcAft>
              <a:buFont typeface="Symbol" pitchFamily="18" charset="2"/>
              <a:buChar char="·"/>
            </a:pPr>
            <a:r>
              <a:rPr lang="en-US" dirty="0" smtClean="0">
                <a:latin typeface="Times New Roman"/>
              </a:rPr>
              <a:t>Conductive materials (metal window and door frames)</a:t>
            </a:r>
          </a:p>
          <a:p>
            <a:pPr marL="441198" indent="-220599">
              <a:spcBef>
                <a:spcPts val="0"/>
              </a:spcBef>
              <a:spcAft>
                <a:spcPts val="0"/>
              </a:spcAft>
              <a:buFont typeface="Symbol" pitchFamily="18" charset="2"/>
              <a:buChar char="·"/>
            </a:pPr>
            <a:r>
              <a:rPr lang="en-US" dirty="0" smtClean="0">
                <a:latin typeface="Times New Roman"/>
              </a:rPr>
              <a:t>Large open areas and penetrations in the floor system</a:t>
            </a:r>
          </a:p>
          <a:p>
            <a:pPr marL="441198" indent="-220599">
              <a:spcBef>
                <a:spcPts val="0"/>
              </a:spcBef>
              <a:spcAft>
                <a:spcPts val="0"/>
              </a:spcAft>
              <a:buFont typeface="Symbol" pitchFamily="18" charset="2"/>
              <a:buChar char="·"/>
            </a:pPr>
            <a:r>
              <a:rPr lang="en-US" dirty="0" smtClean="0">
                <a:latin typeface="Times New Roman"/>
              </a:rPr>
              <a:t>High surface-to-floor area ratio.</a:t>
            </a:r>
          </a:p>
          <a:p>
            <a:pPr marL="279835" indent="-233195">
              <a:spcBef>
                <a:spcPts val="0"/>
              </a:spcBef>
              <a:spcAft>
                <a:spcPts val="0"/>
              </a:spcAft>
            </a:pPr>
            <a:endParaRPr lang="en-US" i="1" dirty="0" smtClean="0">
              <a:solidFill>
                <a:schemeClr val="tx1">
                  <a:lumMod val="50000"/>
                  <a:lumOff val="50000"/>
                </a:schemeClr>
              </a:solidFill>
              <a:latin typeface="Times New Roman"/>
            </a:endParaRPr>
          </a:p>
          <a:p>
            <a:pPr marL="279835" indent="-233195">
              <a:spcBef>
                <a:spcPts val="0"/>
              </a:spcBef>
              <a:spcAft>
                <a:spcPts val="0"/>
              </a:spcAft>
            </a:pPr>
            <a:r>
              <a:rPr lang="en-US" i="1" dirty="0" smtClean="0">
                <a:solidFill>
                  <a:schemeClr val="tx1">
                    <a:lumMod val="50000"/>
                    <a:lumOff val="50000"/>
                  </a:schemeClr>
                </a:solidFill>
                <a:latin typeface="Times New Roman"/>
              </a:rPr>
              <a:t>Q. What does</a:t>
            </a:r>
            <a:r>
              <a:rPr lang="en-US" i="1" baseline="0" dirty="0" smtClean="0">
                <a:solidFill>
                  <a:schemeClr val="tx1">
                    <a:lumMod val="50000"/>
                    <a:lumOff val="50000"/>
                  </a:schemeClr>
                </a:solidFill>
                <a:latin typeface="Times New Roman"/>
              </a:rPr>
              <a:t> “high surface to floor area ratio” mean?</a:t>
            </a:r>
          </a:p>
          <a:p>
            <a:pPr marL="279835" indent="-233195">
              <a:spcBef>
                <a:spcPts val="0"/>
              </a:spcBef>
              <a:spcAft>
                <a:spcPts val="0"/>
              </a:spcAft>
            </a:pPr>
            <a:endParaRPr lang="en-US" i="1" baseline="0" dirty="0" smtClean="0">
              <a:solidFill>
                <a:schemeClr val="tx1">
                  <a:lumMod val="50000"/>
                  <a:lumOff val="50000"/>
                </a:schemeClr>
              </a:solidFill>
              <a:latin typeface="Times New Roman"/>
            </a:endParaRPr>
          </a:p>
          <a:p>
            <a:pPr marL="279835" lvl="1" indent="-233195" defTabSz="882396">
              <a:spcBef>
                <a:spcPts val="0"/>
              </a:spcBef>
              <a:spcAft>
                <a:spcPts val="0"/>
              </a:spcAft>
              <a:defRPr/>
            </a:pPr>
            <a:r>
              <a:rPr lang="en-US" b="0" i="1" baseline="0" dirty="0" smtClean="0">
                <a:solidFill>
                  <a:schemeClr val="tx1">
                    <a:lumMod val="50000"/>
                    <a:lumOff val="50000"/>
                  </a:schemeClr>
                </a:solidFill>
                <a:latin typeface="Times New Roman"/>
              </a:rPr>
              <a:t>A. </a:t>
            </a:r>
            <a:r>
              <a:rPr lang="en-US" i="1" dirty="0" smtClean="0">
                <a:solidFill>
                  <a:schemeClr val="tx1">
                    <a:lumMod val="50000"/>
                    <a:lumOff val="50000"/>
                  </a:schemeClr>
                </a:solidFill>
                <a:latin typeface="Times New Roman"/>
              </a:rPr>
              <a:t>High surface-to-floor area ratio” means that all sides of a mobile home are exposed to ambient conditions</a:t>
            </a:r>
            <a:r>
              <a:rPr lang="en-US" i="1" baseline="0" dirty="0" smtClean="0">
                <a:solidFill>
                  <a:schemeClr val="tx1">
                    <a:lumMod val="50000"/>
                    <a:lumOff val="50000"/>
                  </a:schemeClr>
                </a:solidFill>
                <a:latin typeface="Times New Roman"/>
              </a:rPr>
              <a:t> (floors, walls, roof)</a:t>
            </a:r>
            <a:r>
              <a:rPr lang="en-US" i="1" dirty="0" smtClean="0">
                <a:solidFill>
                  <a:schemeClr val="tx1">
                    <a:lumMod val="50000"/>
                    <a:lumOff val="50000"/>
                  </a:schemeClr>
                </a:solidFill>
                <a:latin typeface="Times New Roman"/>
              </a:rPr>
              <a:t> </a:t>
            </a:r>
            <a:endParaRPr lang="en-US" b="1" dirty="0" smtClean="0">
              <a:latin typeface="Times New Roman"/>
            </a:endParaRPr>
          </a:p>
          <a:p>
            <a:pPr marL="441198" indent="-232855">
              <a:spcBef>
                <a:spcPts val="0"/>
              </a:spcBef>
              <a:spcAft>
                <a:spcPts val="0"/>
              </a:spcAft>
              <a:buFont typeface="Symbol" pitchFamily="18" charset="2"/>
              <a:buChar char="·"/>
            </a:pPr>
            <a:r>
              <a:rPr lang="en-US" i="1" dirty="0" smtClean="0">
                <a:solidFill>
                  <a:schemeClr val="tx1">
                    <a:lumMod val="50000"/>
                    <a:lumOff val="50000"/>
                  </a:schemeClr>
                </a:solidFill>
                <a:latin typeface="Times New Roman"/>
              </a:rPr>
              <a:t>Site-built homes have basements, slabs, or crawl spaces to buffer them from the elements. </a:t>
            </a:r>
          </a:p>
          <a:p>
            <a:pPr marL="46639">
              <a:spcBef>
                <a:spcPts val="0"/>
              </a:spcBef>
              <a:spcAft>
                <a:spcPts val="0"/>
              </a:spcAft>
            </a:pPr>
            <a:endParaRPr lang="en-US" dirty="0" smtClean="0">
              <a:latin typeface="Times New Roman"/>
            </a:endParaRPr>
          </a:p>
          <a:p>
            <a:pPr marL="441198" indent="-220599">
              <a:spcBef>
                <a:spcPts val="0"/>
              </a:spcBef>
              <a:spcAft>
                <a:spcPts val="0"/>
              </a:spcAft>
              <a:buFont typeface="Symbol"/>
              <a:buChar char="·"/>
            </a:pPr>
            <a:r>
              <a:rPr lang="en-US" dirty="0" smtClean="0">
                <a:latin typeface="Times New Roman"/>
              </a:rPr>
              <a:t>Poor duct design, components, and installation</a:t>
            </a:r>
          </a:p>
          <a:p>
            <a:pPr eaLnBrk="1" hangingPunct="1"/>
            <a:endParaRPr lang="en-US" dirty="0" smtClean="0">
              <a:ea typeface="ＭＳ Ｐゴシック"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r>
              <a:rPr lang="en-US" dirty="0" smtClean="0">
                <a:latin typeface="Times New Roman"/>
              </a:rPr>
              <a:t>These </a:t>
            </a:r>
            <a:r>
              <a:rPr lang="en-US" dirty="0">
                <a:latin typeface="Times New Roman"/>
              </a:rPr>
              <a:t>p</a:t>
            </a:r>
            <a:r>
              <a:rPr lang="en-US" dirty="0" smtClean="0">
                <a:latin typeface="Times New Roman"/>
              </a:rPr>
              <a:t>hotos show duct leakage.</a:t>
            </a:r>
          </a:p>
          <a:p>
            <a:pPr marL="441198" indent="-220599">
              <a:buFont typeface="Symbol" pitchFamily="18" charset="2"/>
              <a:buChar char="·"/>
            </a:pPr>
            <a:r>
              <a:rPr lang="en-US" dirty="0" smtClean="0">
                <a:latin typeface="Times New Roman"/>
              </a:rPr>
              <a:t>These types of big leaks are common but hidden and auditors sometimes miss them. </a:t>
            </a:r>
          </a:p>
          <a:p>
            <a:endParaRPr lang="en-US" dirty="0" smtClean="0">
              <a:ea typeface="ＭＳ Ｐゴシック"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lIns="93250" tIns="46623" rIns="93250" bIns="46623"/>
          <a:lstStyle/>
          <a:p>
            <a:r>
              <a:rPr lang="en-US" dirty="0" smtClean="0">
                <a:latin typeface="Times New Roman"/>
              </a:rPr>
              <a:t>This illustration shows typical leakage locations.</a:t>
            </a:r>
          </a:p>
          <a:p>
            <a:pPr marL="441198" indent="-220599">
              <a:spcBef>
                <a:spcPts val="0"/>
              </a:spcBef>
              <a:spcAft>
                <a:spcPts val="0"/>
              </a:spcAft>
              <a:buFont typeface="Symbol" pitchFamily="18" charset="2"/>
              <a:buChar char="·"/>
            </a:pPr>
            <a:r>
              <a:rPr lang="en-US" dirty="0" smtClean="0">
                <a:latin typeface="Times New Roman"/>
              </a:rPr>
              <a:t>Register boots, ends, branch ducts, crossovers, and furnace connections are common duct leak locations. </a:t>
            </a:r>
          </a:p>
          <a:p>
            <a:pPr marL="441198" indent="-220599">
              <a:spcBef>
                <a:spcPts val="0"/>
              </a:spcBef>
              <a:spcAft>
                <a:spcPts val="0"/>
              </a:spcAft>
              <a:buFont typeface="Symbol" pitchFamily="18" charset="2"/>
              <a:buChar char="·"/>
            </a:pPr>
            <a:r>
              <a:rPr lang="en-US" dirty="0" smtClean="0">
                <a:latin typeface="Times New Roman"/>
              </a:rPr>
              <a:t>Because access is limited, auditors should use a flashlight and mirror to check for duct leaks.</a:t>
            </a:r>
          </a:p>
          <a:p>
            <a:pPr marL="220599">
              <a:spcBef>
                <a:spcPts val="0"/>
              </a:spcBef>
              <a:spcAft>
                <a:spcPts val="0"/>
              </a:spcAft>
            </a:pPr>
            <a:r>
              <a:rPr lang="en-US" dirty="0" smtClean="0">
                <a:latin typeface="Times New Roman"/>
              </a:rPr>
              <a:t> </a:t>
            </a:r>
          </a:p>
          <a:p>
            <a:pPr marL="279835" indent="-233195">
              <a:spcBef>
                <a:spcPts val="0"/>
              </a:spcBef>
              <a:spcAft>
                <a:spcPts val="0"/>
              </a:spcAft>
            </a:pPr>
            <a:r>
              <a:rPr lang="en-US" i="1" dirty="0" smtClean="0">
                <a:solidFill>
                  <a:schemeClr val="tx1">
                    <a:lumMod val="50000"/>
                    <a:lumOff val="50000"/>
                  </a:schemeClr>
                </a:solidFill>
                <a:latin typeface="Times New Roman"/>
              </a:rPr>
              <a:t>Q: What test do you use to quantify duct leakage?</a:t>
            </a:r>
          </a:p>
          <a:p>
            <a:pPr marL="279835" indent="-233195">
              <a:spcBef>
                <a:spcPts val="0"/>
              </a:spcBef>
              <a:spcAft>
                <a:spcPts val="0"/>
              </a:spcAft>
            </a:pPr>
            <a:r>
              <a:rPr lang="en-US" i="1" dirty="0" smtClean="0">
                <a:solidFill>
                  <a:schemeClr val="tx1">
                    <a:lumMod val="50000"/>
                    <a:lumOff val="50000"/>
                  </a:schemeClr>
                </a:solidFill>
                <a:latin typeface="Times New Roman"/>
              </a:rPr>
              <a:t>A: Pressure Pan Testing</a:t>
            </a:r>
          </a:p>
          <a:p>
            <a:pPr marL="279835" indent="-233195">
              <a:spcBef>
                <a:spcPts val="0"/>
              </a:spcBef>
              <a:spcAft>
                <a:spcPts val="0"/>
              </a:spcAft>
            </a:pPr>
            <a:endParaRPr lang="en-US" i="1" dirty="0" smtClean="0">
              <a:solidFill>
                <a:schemeClr val="tx1">
                  <a:lumMod val="50000"/>
                  <a:lumOff val="50000"/>
                </a:schemeClr>
              </a:solidFill>
              <a:latin typeface="Times New Roman"/>
            </a:endParaRPr>
          </a:p>
          <a:p>
            <a:pPr marL="441198" indent="-220599">
              <a:spcBef>
                <a:spcPts val="0"/>
              </a:spcBef>
              <a:spcAft>
                <a:spcPts val="0"/>
              </a:spcAft>
              <a:buFont typeface="Symbol" pitchFamily="18" charset="2"/>
              <a:buChar char="·"/>
            </a:pPr>
            <a:r>
              <a:rPr lang="en-US" dirty="0" smtClean="0">
                <a:latin typeface="Times New Roman"/>
              </a:rPr>
              <a:t>Leakage can be quantified through pressure pan testing. </a:t>
            </a:r>
          </a:p>
          <a:p>
            <a:endParaRPr lang="en-US" dirty="0" smtClean="0">
              <a:ea typeface="ＭＳ Ｐゴシック"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Pressure pan testing steps include the following:</a:t>
            </a:r>
          </a:p>
          <a:p>
            <a:pPr marL="441198" indent="-220599">
              <a:spcBef>
                <a:spcPts val="0"/>
              </a:spcBef>
              <a:spcAft>
                <a:spcPts val="0"/>
              </a:spcAft>
              <a:buFont typeface="Symbol" pitchFamily="18" charset="2"/>
              <a:buChar char="·"/>
            </a:pPr>
            <a:r>
              <a:rPr lang="en-US" dirty="0" smtClean="0">
                <a:latin typeface="Times New Roman"/>
              </a:rPr>
              <a:t>Depressurize the home to -50 Pa. </a:t>
            </a:r>
          </a:p>
          <a:p>
            <a:pPr marL="441198" indent="-220599">
              <a:spcBef>
                <a:spcPts val="0"/>
              </a:spcBef>
              <a:spcAft>
                <a:spcPts val="0"/>
              </a:spcAft>
              <a:buFont typeface="Symbol" pitchFamily="18" charset="2"/>
              <a:buChar char="·"/>
            </a:pPr>
            <a:r>
              <a:rPr lang="en-US" dirty="0" smtClean="0">
                <a:latin typeface="Times New Roman"/>
              </a:rPr>
              <a:t>Pressure pan each register location.</a:t>
            </a:r>
          </a:p>
          <a:p>
            <a:pPr marL="441198" indent="-220599">
              <a:spcBef>
                <a:spcPts val="0"/>
              </a:spcBef>
              <a:spcAft>
                <a:spcPts val="0"/>
              </a:spcAft>
              <a:buFont typeface="Symbol" pitchFamily="18" charset="2"/>
              <a:buChar char="·"/>
            </a:pPr>
            <a:r>
              <a:rPr lang="en-US" dirty="0" smtClean="0">
                <a:latin typeface="Times New Roman"/>
              </a:rPr>
              <a:t>Record the pressure differences.</a:t>
            </a:r>
          </a:p>
          <a:p>
            <a:pPr marL="772097" lvl="1" indent="-275749">
              <a:spcBef>
                <a:spcPts val="0"/>
              </a:spcBef>
              <a:spcAft>
                <a:spcPts val="0"/>
              </a:spcAft>
              <a:buFont typeface="Courier New"/>
              <a:buChar char="o"/>
            </a:pPr>
            <a:r>
              <a:rPr lang="en-US" dirty="0" smtClean="0">
                <a:latin typeface="Times New Roman"/>
              </a:rPr>
              <a:t>A high number indicates that there is a major connection to the outside. </a:t>
            </a:r>
          </a:p>
          <a:p>
            <a:pPr marL="772097" indent="-275749">
              <a:spcBef>
                <a:spcPts val="0"/>
              </a:spcBef>
              <a:spcAft>
                <a:spcPts val="0"/>
              </a:spcAft>
              <a:buFont typeface="Courier New"/>
              <a:buChar char="o"/>
            </a:pPr>
            <a:r>
              <a:rPr lang="en-US" dirty="0" smtClean="0">
                <a:latin typeface="Times New Roman"/>
              </a:rPr>
              <a:t>Numbers closer to 0 Pa indicate less of a connection to the outside.</a:t>
            </a:r>
          </a:p>
          <a:p>
            <a:pPr marL="441198" indent="-220599">
              <a:spcBef>
                <a:spcPts val="0"/>
              </a:spcBef>
              <a:spcAft>
                <a:spcPts val="0"/>
              </a:spcAft>
              <a:buFont typeface="Symbol" pitchFamily="18" charset="2"/>
              <a:buChar char="·"/>
            </a:pPr>
            <a:r>
              <a:rPr lang="en-US" dirty="0" smtClean="0">
                <a:latin typeface="Times New Roman"/>
              </a:rPr>
              <a:t>Specify the target reading for installers’ duct sealing efforts. Typical target is 1 to 2 Pa or less, but this varies. Refer to applicable program standards for guidelines.</a:t>
            </a:r>
          </a:p>
          <a:p>
            <a:pPr lvl="1" indent="-441198"/>
            <a:r>
              <a:rPr lang="en-US" i="1" dirty="0" smtClean="0">
                <a:solidFill>
                  <a:schemeClr val="tx1">
                    <a:lumMod val="50000"/>
                    <a:lumOff val="50000"/>
                  </a:schemeClr>
                </a:solidFill>
                <a:latin typeface="Times New Roman"/>
              </a:rPr>
              <a:t>Show and tell: Pressure pan and digital manometer </a:t>
            </a:r>
            <a:endParaRPr lang="en-US" b="1" i="1" dirty="0" smtClean="0">
              <a:solidFill>
                <a:schemeClr val="tx1">
                  <a:lumMod val="50000"/>
                  <a:lumOff val="50000"/>
                </a:schemeClr>
              </a:solidFill>
              <a:latin typeface="Times New Roman"/>
            </a:endParaRPr>
          </a:p>
          <a:p>
            <a:endParaRPr lang="en-US" dirty="0" smtClean="0">
              <a:ea typeface="ＭＳ Ｐゴシック"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a:spcBef>
                <a:spcPts val="306"/>
              </a:spcBef>
              <a:spcAft>
                <a:spcPts val="306"/>
              </a:spcAft>
            </a:pPr>
            <a:r>
              <a:rPr lang="en-US" dirty="0" smtClean="0">
                <a:latin typeface="Times New Roman"/>
              </a:rPr>
              <a:t>The illustration shows the elimination of all floor returns that communicate with the belly cavity.</a:t>
            </a:r>
          </a:p>
          <a:p>
            <a:pPr marL="441198" indent="-220599">
              <a:spcBef>
                <a:spcPts val="0"/>
              </a:spcBef>
              <a:spcAft>
                <a:spcPts val="0"/>
              </a:spcAft>
              <a:buFont typeface="Symbol"/>
              <a:buChar char="·"/>
            </a:pPr>
            <a:r>
              <a:rPr lang="en-US" dirty="0" smtClean="0">
                <a:latin typeface="Times New Roman"/>
              </a:rPr>
              <a:t>The belly return system uses the belly cavity as a return plenum where air is drawn back to the furnace through a louver in the floor of the furnace closet.</a:t>
            </a:r>
          </a:p>
          <a:p>
            <a:pPr marL="220599">
              <a:spcBef>
                <a:spcPts val="0"/>
              </a:spcBef>
              <a:spcAft>
                <a:spcPts val="0"/>
              </a:spcAft>
            </a:pPr>
            <a:r>
              <a:rPr lang="en-US" dirty="0" smtClean="0">
                <a:latin typeface="Times New Roman"/>
              </a:rPr>
              <a:t> </a:t>
            </a:r>
          </a:p>
          <a:p>
            <a:pPr marL="279835" indent="-233195">
              <a:spcBef>
                <a:spcPts val="0"/>
              </a:spcBef>
              <a:spcAft>
                <a:spcPts val="0"/>
              </a:spcAft>
            </a:pPr>
            <a:r>
              <a:rPr lang="en-US" i="1" dirty="0" smtClean="0">
                <a:solidFill>
                  <a:schemeClr val="tx1">
                    <a:lumMod val="50000"/>
                    <a:lumOff val="50000"/>
                  </a:schemeClr>
                </a:solidFill>
                <a:latin typeface="Times New Roman"/>
              </a:rPr>
              <a:t>Q: Why would it</a:t>
            </a:r>
            <a:r>
              <a:rPr lang="en-US" i="1" baseline="0" dirty="0" smtClean="0">
                <a:solidFill>
                  <a:schemeClr val="tx1">
                    <a:lumMod val="50000"/>
                    <a:lumOff val="50000"/>
                  </a:schemeClr>
                </a:solidFill>
                <a:latin typeface="Times New Roman"/>
              </a:rPr>
              <a:t> be important to modify a belly return system</a:t>
            </a:r>
            <a:r>
              <a:rPr lang="en-US" i="1" dirty="0">
                <a:solidFill>
                  <a:schemeClr val="tx1">
                    <a:lumMod val="50000"/>
                    <a:lumOff val="50000"/>
                  </a:schemeClr>
                </a:solidFill>
                <a:latin typeface="Times New Roman"/>
              </a:rPr>
              <a:t>?</a:t>
            </a:r>
            <a:endParaRPr lang="en-US" i="1" baseline="0" dirty="0" smtClean="0">
              <a:solidFill>
                <a:schemeClr val="tx1">
                  <a:lumMod val="50000"/>
                  <a:lumOff val="50000"/>
                </a:schemeClr>
              </a:solidFill>
              <a:latin typeface="Times New Roman"/>
            </a:endParaRPr>
          </a:p>
          <a:p>
            <a:pPr marL="279835" indent="-233195">
              <a:spcBef>
                <a:spcPts val="0"/>
              </a:spcBef>
              <a:spcAft>
                <a:spcPts val="0"/>
              </a:spcAft>
            </a:pPr>
            <a:endParaRPr lang="en-US" i="1" baseline="0" dirty="0" smtClean="0">
              <a:solidFill>
                <a:schemeClr val="tx1">
                  <a:lumMod val="50000"/>
                  <a:lumOff val="50000"/>
                </a:schemeClr>
              </a:solidFill>
              <a:latin typeface="Times New Roman"/>
            </a:endParaRPr>
          </a:p>
          <a:p>
            <a:pPr marL="278813" indent="-232855">
              <a:spcBef>
                <a:spcPts val="0"/>
              </a:spcBef>
              <a:spcAft>
                <a:spcPts val="0"/>
              </a:spcAft>
            </a:pPr>
            <a:r>
              <a:rPr lang="en-US" i="1" baseline="0" dirty="0" smtClean="0">
                <a:solidFill>
                  <a:schemeClr val="tx1">
                    <a:lumMod val="50000"/>
                    <a:lumOff val="50000"/>
                  </a:schemeClr>
                </a:solidFill>
                <a:latin typeface="Times New Roman"/>
              </a:rPr>
              <a:t>A: </a:t>
            </a:r>
            <a:r>
              <a:rPr lang="en-US" i="1" dirty="0" smtClean="0">
                <a:solidFill>
                  <a:schemeClr val="tx1">
                    <a:lumMod val="50000"/>
                    <a:lumOff val="50000"/>
                  </a:schemeClr>
                </a:solidFill>
                <a:latin typeface="Times New Roman"/>
              </a:rPr>
              <a:t>The belly return system is vulnerable when large holes or tears occur in the rodent barrier. Unconditioned outside air will be drawn into the return system, which is likely to result in infiltration or moisture problems and pressure imbalances in the home. </a:t>
            </a:r>
          </a:p>
          <a:p>
            <a:pPr marL="278813" indent="-232855">
              <a:spcBef>
                <a:spcPts val="0"/>
              </a:spcBef>
              <a:spcAft>
                <a:spcPts val="0"/>
              </a:spcAft>
            </a:pPr>
            <a:endParaRPr lang="en-US" i="1" dirty="0" smtClean="0">
              <a:solidFill>
                <a:schemeClr val="tx1">
                  <a:lumMod val="50000"/>
                  <a:lumOff val="50000"/>
                </a:schemeClr>
              </a:solidFill>
              <a:latin typeface="Times New Roman"/>
            </a:endParaRPr>
          </a:p>
          <a:p>
            <a:pPr marL="441198" indent="-220599">
              <a:spcBef>
                <a:spcPts val="0"/>
              </a:spcBef>
              <a:spcAft>
                <a:spcPts val="0"/>
              </a:spcAft>
              <a:buFont typeface="Symbol" pitchFamily="18" charset="2"/>
              <a:buChar char="·"/>
            </a:pPr>
            <a:r>
              <a:rPr lang="en-US" dirty="0" smtClean="0">
                <a:latin typeface="Times New Roman"/>
              </a:rPr>
              <a:t>A conversion to a hallway return system is therefore recommended.</a:t>
            </a:r>
          </a:p>
          <a:p>
            <a:pPr marL="441198" indent="-220599">
              <a:spcBef>
                <a:spcPts val="0"/>
              </a:spcBef>
              <a:spcAft>
                <a:spcPts val="0"/>
              </a:spcAft>
              <a:buFont typeface="Symbol" pitchFamily="18" charset="2"/>
              <a:buChar char="·"/>
            </a:pPr>
            <a:r>
              <a:rPr lang="en-US" dirty="0" smtClean="0">
                <a:latin typeface="Times New Roman"/>
              </a:rPr>
              <a:t>To convert the return system, specify:</a:t>
            </a:r>
          </a:p>
          <a:p>
            <a:pPr marL="772097" lvl="1" indent="-220599">
              <a:spcBef>
                <a:spcPts val="0"/>
              </a:spcBef>
              <a:spcAft>
                <a:spcPts val="0"/>
              </a:spcAft>
              <a:buFont typeface="Courier New"/>
              <a:buChar char="o"/>
            </a:pPr>
            <a:r>
              <a:rPr lang="en-US" dirty="0" smtClean="0">
                <a:latin typeface="Times New Roman"/>
              </a:rPr>
              <a:t>Permanently seal all return registers (including the register in the floor of the furnace closet).</a:t>
            </a:r>
          </a:p>
          <a:p>
            <a:pPr marL="772097" indent="-220599">
              <a:spcBef>
                <a:spcPts val="0"/>
              </a:spcBef>
              <a:spcAft>
                <a:spcPts val="0"/>
              </a:spcAft>
              <a:buFont typeface="Courier New"/>
              <a:buChar char="o"/>
            </a:pPr>
            <a:r>
              <a:rPr lang="en-US" dirty="0" smtClean="0">
                <a:latin typeface="Times New Roman"/>
              </a:rPr>
              <a:t>Create a hallway return system.</a:t>
            </a:r>
          </a:p>
          <a:p>
            <a:pPr marL="772097" indent="-220599">
              <a:spcBef>
                <a:spcPts val="0"/>
              </a:spcBef>
              <a:spcAft>
                <a:spcPts val="0"/>
              </a:spcAft>
              <a:buFont typeface="Courier New"/>
              <a:buChar char="o"/>
            </a:pPr>
            <a:r>
              <a:rPr lang="en-US" dirty="0" smtClean="0">
                <a:latin typeface="Times New Roman"/>
              </a:rPr>
              <a:t>Add a louver to the furnace closet door. </a:t>
            </a:r>
          </a:p>
          <a:p>
            <a:pPr marL="772097" indent="-220599">
              <a:spcBef>
                <a:spcPts val="0"/>
              </a:spcBef>
              <a:spcAft>
                <a:spcPts val="0"/>
              </a:spcAft>
              <a:buFont typeface="Courier New"/>
              <a:buChar char="o"/>
            </a:pPr>
            <a:r>
              <a:rPr lang="en-US" dirty="0" smtClean="0">
                <a:latin typeface="Times New Roman"/>
              </a:rPr>
              <a:t>Undercut the doors to adjacent rooms or provide louvers.</a:t>
            </a:r>
          </a:p>
          <a:p>
            <a:pPr marL="772097" indent="-220599">
              <a:spcBef>
                <a:spcPts val="0"/>
              </a:spcBef>
              <a:spcAft>
                <a:spcPts val="0"/>
              </a:spcAft>
              <a:buFont typeface="Courier New"/>
              <a:buChar char="o"/>
            </a:pPr>
            <a:r>
              <a:rPr lang="en-US" dirty="0" smtClean="0">
                <a:latin typeface="Times New Roman"/>
              </a:rPr>
              <a:t>Verify that there is good airflow with a temperature rise test.</a:t>
            </a:r>
            <a:endParaRPr lang="en-US" dirty="0" smtClean="0">
              <a:ea typeface="ＭＳ Ｐゴシック"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Slide Image Placeholder 1"/>
          <p:cNvSpPr>
            <a:spLocks noGrp="1" noRot="1" noChangeAspect="1" noTextEdit="1"/>
          </p:cNvSpPr>
          <p:nvPr>
            <p:ph type="sldImg"/>
          </p:nvPr>
        </p:nvSpPr>
        <p:spPr>
          <a:ln/>
        </p:spPr>
      </p:sp>
      <p:sp>
        <p:nvSpPr>
          <p:cNvPr id="158724" name="Notes Placeholder 2"/>
          <p:cNvSpPr>
            <a:spLocks noGrp="1"/>
          </p:cNvSpPr>
          <p:nvPr>
            <p:ph type="body" idx="1"/>
          </p:nvPr>
        </p:nvSpPr>
        <p:spPr>
          <a:noFill/>
          <a:ln/>
        </p:spPr>
        <p:txBody>
          <a:bodyPr lIns="93250" tIns="46623" rIns="93250" bIns="46623"/>
          <a:lstStyle/>
          <a:p>
            <a:pPr marL="220599">
              <a:spcBef>
                <a:spcPts val="0"/>
              </a:spcBef>
              <a:spcAft>
                <a:spcPts val="0"/>
              </a:spcAft>
            </a:pPr>
            <a:r>
              <a:rPr lang="en-US" dirty="0" smtClean="0">
                <a:latin typeface="Times New Roman"/>
              </a:rPr>
              <a:t>Mobile home hot water heaters</a:t>
            </a:r>
          </a:p>
          <a:p>
            <a:pPr marL="441198" indent="-220599">
              <a:spcBef>
                <a:spcPts val="0"/>
              </a:spcBef>
              <a:spcAft>
                <a:spcPts val="0"/>
              </a:spcAft>
              <a:buFont typeface="Symbol" pitchFamily="18" charset="2"/>
              <a:buChar char="·"/>
            </a:pPr>
            <a:r>
              <a:rPr lang="en-US" dirty="0" smtClean="0">
                <a:latin typeface="Times New Roman"/>
              </a:rPr>
              <a:t>Are smaller than single-family home heaters</a:t>
            </a:r>
          </a:p>
          <a:p>
            <a:pPr marL="441198" indent="-220599">
              <a:spcBef>
                <a:spcPts val="0"/>
              </a:spcBef>
              <a:spcAft>
                <a:spcPts val="0"/>
              </a:spcAft>
              <a:buFont typeface="Symbol" pitchFamily="18" charset="2"/>
              <a:buChar char="·"/>
            </a:pPr>
            <a:r>
              <a:rPr lang="en-US" dirty="0" smtClean="0">
                <a:latin typeface="Times New Roman"/>
              </a:rPr>
              <a:t>Are contained within a closet along an outside wall</a:t>
            </a:r>
          </a:p>
          <a:p>
            <a:pPr marL="441198" indent="-220599">
              <a:spcBef>
                <a:spcPts val="0"/>
              </a:spcBef>
              <a:spcAft>
                <a:spcPts val="0"/>
              </a:spcAft>
              <a:buFont typeface="Symbol" pitchFamily="18" charset="2"/>
              <a:buChar char="·"/>
            </a:pPr>
            <a:r>
              <a:rPr lang="en-US" dirty="0" smtClean="0">
                <a:latin typeface="Times New Roman"/>
              </a:rPr>
              <a:t>Get combustion air from outside through a louvered door or floor vent</a:t>
            </a:r>
          </a:p>
          <a:p>
            <a:pPr marL="772097" lvl="1" indent="-220599">
              <a:spcBef>
                <a:spcPts val="0"/>
              </a:spcBef>
              <a:spcAft>
                <a:spcPts val="0"/>
              </a:spcAft>
              <a:buFont typeface="Courier New"/>
              <a:buChar char="o"/>
            </a:pPr>
            <a:r>
              <a:rPr lang="en-US" dirty="0" smtClean="0">
                <a:latin typeface="Times New Roman"/>
              </a:rPr>
              <a:t>Mobile home water heaters are narrower so they fit in smaller spaces and maintain clearance from combustibles.</a:t>
            </a:r>
          </a:p>
          <a:p>
            <a:pPr marL="772097" indent="-220599">
              <a:spcBef>
                <a:spcPts val="0"/>
              </a:spcBef>
              <a:spcAft>
                <a:spcPts val="0"/>
              </a:spcAft>
              <a:buFont typeface="Courier New"/>
              <a:buChar char="o"/>
            </a:pPr>
            <a:r>
              <a:rPr lang="en-US" dirty="0" smtClean="0">
                <a:latin typeface="Times New Roman"/>
              </a:rPr>
              <a:t>They also cost more than those designed for single-family homes so people are always tempted to make standard-sized models fit. </a:t>
            </a:r>
          </a:p>
          <a:p>
            <a:pPr marL="772097" indent="-220599">
              <a:spcBef>
                <a:spcPts val="0"/>
              </a:spcBef>
              <a:spcAft>
                <a:spcPts val="0"/>
              </a:spcAft>
              <a:buFont typeface="Courier New"/>
              <a:buChar char="o"/>
            </a:pPr>
            <a:r>
              <a:rPr lang="en-US" dirty="0" smtClean="0">
                <a:latin typeface="Times New Roman"/>
              </a:rPr>
              <a:t>Atmospheric (open combustion) hot water tanks are not permitted in mobile homes. An auditor who spots this code violation should call for a replacement as a health and safety measure. </a:t>
            </a:r>
          </a:p>
          <a:p>
            <a:pPr marL="772097" indent="-220599">
              <a:spcBef>
                <a:spcPts val="0"/>
              </a:spcBef>
              <a:spcAft>
                <a:spcPts val="0"/>
              </a:spcAft>
              <a:buFont typeface="Courier New"/>
              <a:buChar char="o"/>
            </a:pPr>
            <a:r>
              <a:rPr lang="en-US" dirty="0" smtClean="0">
                <a:latin typeface="Times New Roman"/>
              </a:rPr>
              <a:t>If it’s a gas heater, pay special attention to the flue area and check for adequate draft. </a:t>
            </a:r>
          </a:p>
          <a:p>
            <a:pPr marL="772097" indent="-220599">
              <a:spcBef>
                <a:spcPts val="0"/>
              </a:spcBef>
              <a:spcAft>
                <a:spcPts val="0"/>
              </a:spcAft>
              <a:buFont typeface="Courier New"/>
              <a:buChar char="o"/>
            </a:pPr>
            <a:r>
              <a:rPr lang="en-US" dirty="0" smtClean="0">
                <a:latin typeface="Times New Roman"/>
              </a:rPr>
              <a:t>If the heater is electric, check for loose wiring and temperature settings that are too high. </a:t>
            </a:r>
          </a:p>
          <a:p>
            <a:pPr marL="772097" indent="-220599">
              <a:spcBef>
                <a:spcPts val="0"/>
              </a:spcBef>
              <a:spcAft>
                <a:spcPts val="0"/>
              </a:spcAft>
              <a:buFont typeface="Courier New"/>
              <a:buChar char="o"/>
            </a:pPr>
            <a:r>
              <a:rPr lang="en-US" dirty="0" smtClean="0">
                <a:latin typeface="Times New Roman"/>
              </a:rPr>
              <a:t>Check the water heater's pressure relief (pop-off) valve for corrosion. </a:t>
            </a:r>
          </a:p>
          <a:p>
            <a:pPr marL="772097" indent="-220599">
              <a:spcBef>
                <a:spcPts val="0"/>
              </a:spcBef>
              <a:spcAft>
                <a:spcPts val="0"/>
              </a:spcAft>
              <a:buFont typeface="Courier New"/>
              <a:buChar char="o"/>
            </a:pPr>
            <a:r>
              <a:rPr lang="en-US" dirty="0" smtClean="0">
                <a:latin typeface="Times New Roman"/>
              </a:rPr>
              <a:t>Call for an insulated tank jacket if specifications permit.</a:t>
            </a:r>
          </a:p>
          <a:p>
            <a:pPr marL="466390"/>
            <a:endParaRPr lang="en-US" b="1" u="sng" dirty="0" smtClean="0">
              <a:latin typeface="Arial"/>
            </a:endParaRPr>
          </a:p>
          <a:p>
            <a:pPr eaLnBrk="1" hangingPunct="1"/>
            <a:endParaRPr lang="en-US" sz="1400" dirty="0">
              <a:ea typeface="ＭＳ Ｐゴシック"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2"/>
          <p:cNvSpPr>
            <a:spLocks noGrp="1" noRot="1" noChangeAspect="1" noChangeArrowheads="1" noTextEdit="1"/>
          </p:cNvSpPr>
          <p:nvPr>
            <p:ph type="sldImg"/>
          </p:nvPr>
        </p:nvSpPr>
        <p:spPr>
          <a:ln/>
        </p:spPr>
      </p:sp>
      <p:sp>
        <p:nvSpPr>
          <p:cNvPr id="159749" name="Rectangle 3"/>
          <p:cNvSpPr>
            <a:spLocks noGrp="1" noChangeArrowheads="1"/>
          </p:cNvSpPr>
          <p:nvPr>
            <p:ph type="body" idx="1"/>
          </p:nvPr>
        </p:nvSpPr>
        <p:spPr>
          <a:noFill/>
          <a:ln/>
        </p:spPr>
        <p:txBody>
          <a:bodyPr/>
          <a:lstStyle/>
          <a:p>
            <a:r>
              <a:rPr lang="en-US" dirty="0" smtClean="0">
                <a:latin typeface="Times New Roman"/>
              </a:rPr>
              <a:t>This photo shows a tank that fell through the floor. </a:t>
            </a:r>
          </a:p>
          <a:p>
            <a:r>
              <a:rPr lang="en-US" dirty="0" smtClean="0">
                <a:latin typeface="Times New Roman"/>
              </a:rPr>
              <a:t>This is more common than you think.</a:t>
            </a:r>
          </a:p>
          <a:p>
            <a:pPr marL="441198" indent="-220599">
              <a:spcBef>
                <a:spcPts val="0"/>
              </a:spcBef>
              <a:spcAft>
                <a:spcPts val="0"/>
              </a:spcAft>
              <a:buFont typeface="Symbol" pitchFamily="18" charset="2"/>
              <a:buChar char="·"/>
            </a:pPr>
            <a:r>
              <a:rPr lang="en-US" dirty="0" smtClean="0">
                <a:latin typeface="Times New Roman"/>
              </a:rPr>
              <a:t>The leaking tank caused the floor to rot. </a:t>
            </a:r>
          </a:p>
          <a:p>
            <a:pPr marL="441198" indent="-220599">
              <a:spcBef>
                <a:spcPts val="0"/>
              </a:spcBef>
              <a:spcAft>
                <a:spcPts val="0"/>
              </a:spcAft>
              <a:buFont typeface="Symbol" pitchFamily="18" charset="2"/>
              <a:buChar char="·"/>
            </a:pPr>
            <a:r>
              <a:rPr lang="en-US" dirty="0" smtClean="0">
                <a:latin typeface="Times New Roman"/>
              </a:rPr>
              <a:t>The chimney flue fell away, causing combustion byproducts to vent into the house. </a:t>
            </a:r>
          </a:p>
          <a:p>
            <a:pPr marL="441198" indent="-220599">
              <a:spcBef>
                <a:spcPts val="0"/>
              </a:spcBef>
              <a:spcAft>
                <a:spcPts val="0"/>
              </a:spcAft>
              <a:buFont typeface="Symbol" pitchFamily="18" charset="2"/>
              <a:buChar char="·"/>
            </a:pPr>
            <a:r>
              <a:rPr lang="en-US" dirty="0" smtClean="0">
                <a:latin typeface="Times New Roman"/>
              </a:rPr>
              <a:t>Specify floor repair as an infiltration measure and the tank replacement as a health and safety measure.</a:t>
            </a:r>
          </a:p>
          <a:p>
            <a:pPr marL="220599">
              <a:spcBef>
                <a:spcPts val="0"/>
              </a:spcBef>
              <a:spcAft>
                <a:spcPts val="0"/>
              </a:spcAft>
            </a:pPr>
            <a:endParaRPr lang="en-US" dirty="0" smtClean="0">
              <a:latin typeface="Times New Roman"/>
            </a:endParaRPr>
          </a:p>
          <a:p>
            <a:pPr marL="279835" indent="-233195">
              <a:spcBef>
                <a:spcPts val="0"/>
              </a:spcBef>
              <a:spcAft>
                <a:spcPts val="0"/>
              </a:spcAft>
            </a:pPr>
            <a:r>
              <a:rPr lang="en-US" i="1" dirty="0" smtClean="0">
                <a:solidFill>
                  <a:schemeClr val="tx1">
                    <a:lumMod val="50000"/>
                    <a:lumOff val="50000"/>
                  </a:schemeClr>
                </a:solidFill>
                <a:latin typeface="Times New Roman"/>
              </a:rPr>
              <a:t>Q: True or false: As</a:t>
            </a:r>
            <a:r>
              <a:rPr lang="en-US" i="1" baseline="0" dirty="0" smtClean="0">
                <a:solidFill>
                  <a:schemeClr val="tx1">
                    <a:lumMod val="50000"/>
                    <a:lumOff val="50000"/>
                  </a:schemeClr>
                </a:solidFill>
                <a:latin typeface="Times New Roman"/>
              </a:rPr>
              <a:t> per DOE guidance, leaking water tanks may be replaced with health and safety funds.</a:t>
            </a:r>
          </a:p>
          <a:p>
            <a:pPr marL="279835" indent="-233195">
              <a:spcBef>
                <a:spcPts val="0"/>
              </a:spcBef>
              <a:spcAft>
                <a:spcPts val="0"/>
              </a:spcAft>
            </a:pPr>
            <a:r>
              <a:rPr lang="en-US" i="1" baseline="0" dirty="0" smtClean="0">
                <a:solidFill>
                  <a:schemeClr val="tx1">
                    <a:lumMod val="50000"/>
                    <a:lumOff val="50000"/>
                  </a:schemeClr>
                </a:solidFill>
                <a:latin typeface="Times New Roman"/>
              </a:rPr>
              <a:t>A: True: They may be replaced on a case by case basis. See Weatherization Program Notice 11-6.</a:t>
            </a:r>
            <a:endParaRPr lang="en-US" dirty="0" smtClean="0">
              <a:solidFill>
                <a:schemeClr val="tx1">
                  <a:lumMod val="50000"/>
                  <a:lumOff val="50000"/>
                </a:schemeClr>
              </a:solidFill>
              <a:ea typeface="ＭＳ Ｐゴシック"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Slide Image Placeholder 1"/>
          <p:cNvSpPr>
            <a:spLocks noGrp="1" noRot="1" noChangeAspect="1" noTextEdit="1"/>
          </p:cNvSpPr>
          <p:nvPr>
            <p:ph type="sldImg"/>
          </p:nvPr>
        </p:nvSpPr>
        <p:spPr>
          <a:ln/>
        </p:spPr>
      </p:sp>
      <p:sp>
        <p:nvSpPr>
          <p:cNvPr id="160772"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Other measures include the following:</a:t>
            </a:r>
          </a:p>
          <a:p>
            <a:pPr marL="386048" indent="-165449">
              <a:spcBef>
                <a:spcPts val="0"/>
              </a:spcBef>
              <a:spcAft>
                <a:spcPts val="0"/>
              </a:spcAft>
              <a:buFont typeface="Symbol" pitchFamily="18" charset="2"/>
              <a:buChar char="·"/>
            </a:pPr>
            <a:r>
              <a:rPr lang="en-US" dirty="0" smtClean="0">
                <a:latin typeface="Times New Roman"/>
              </a:rPr>
              <a:t>Minor incidental repairs to protect weatherization measures such as small floor or roof repairs.</a:t>
            </a:r>
          </a:p>
          <a:p>
            <a:pPr marL="772097" lvl="1" indent="-220599">
              <a:spcBef>
                <a:spcPts val="0"/>
              </a:spcBef>
              <a:spcAft>
                <a:spcPts val="0"/>
              </a:spcAft>
              <a:buFont typeface="Courier New"/>
              <a:buChar char="o"/>
            </a:pPr>
            <a:r>
              <a:rPr lang="en-US" dirty="0" smtClean="0">
                <a:latin typeface="Times New Roman"/>
              </a:rPr>
              <a:t>One of the most common structural problems technicians face is water-damaged floors in kitchens, bathrooms, and entryways. </a:t>
            </a:r>
          </a:p>
          <a:p>
            <a:pPr marL="441198" indent="-220599">
              <a:spcBef>
                <a:spcPts val="0"/>
              </a:spcBef>
              <a:spcAft>
                <a:spcPts val="0"/>
              </a:spcAft>
              <a:buFont typeface="Symbol" pitchFamily="18" charset="2"/>
              <a:buChar char="·"/>
            </a:pPr>
            <a:r>
              <a:rPr lang="en-US" dirty="0" smtClean="0">
                <a:latin typeface="Times New Roman"/>
              </a:rPr>
              <a:t>Standard base load measures such as refrigerator replacement and lighting upgrades.</a:t>
            </a:r>
          </a:p>
          <a:p>
            <a:pPr marL="441198" indent="-441198"/>
            <a:r>
              <a:rPr lang="en-US" i="1" dirty="0" smtClean="0">
                <a:solidFill>
                  <a:schemeClr val="tx1">
                    <a:lumMod val="50000"/>
                    <a:lumOff val="50000"/>
                  </a:schemeClr>
                </a:solidFill>
                <a:latin typeface="Times New Roman"/>
              </a:rPr>
              <a:t>Refer to the “Base load” section of the Energy Auditor curriculum for more details.</a:t>
            </a:r>
          </a:p>
          <a:p>
            <a:pPr marL="441198" indent="-220599">
              <a:spcBef>
                <a:spcPts val="0"/>
              </a:spcBef>
              <a:spcAft>
                <a:spcPts val="0"/>
              </a:spcAft>
              <a:buFont typeface="Symbol"/>
              <a:buChar char="·"/>
            </a:pPr>
            <a:r>
              <a:rPr lang="en-US" dirty="0" smtClean="0">
                <a:latin typeface="Times New Roman"/>
              </a:rPr>
              <a:t>Cooling measures for hot climates, including:</a:t>
            </a:r>
          </a:p>
          <a:p>
            <a:pPr marL="772097" lvl="1" indent="-220599">
              <a:spcBef>
                <a:spcPts val="0"/>
              </a:spcBef>
              <a:spcAft>
                <a:spcPts val="0"/>
              </a:spcAft>
              <a:buFont typeface="Courier New"/>
              <a:buChar char="o"/>
            </a:pPr>
            <a:r>
              <a:rPr lang="en-US" dirty="0" smtClean="0">
                <a:latin typeface="Times New Roman"/>
              </a:rPr>
              <a:t>Reflective roof coatings </a:t>
            </a:r>
            <a:r>
              <a:rPr lang="en-US" dirty="0" smtClean="0">
                <a:latin typeface="Times New Roman"/>
                <a:sym typeface="Symbol"/>
              </a:rPr>
              <a:t> In certain hot climates, white roof coating is an allowable and cost-effective measure. </a:t>
            </a:r>
          </a:p>
          <a:p>
            <a:pPr marL="772097" indent="-220599">
              <a:spcBef>
                <a:spcPts val="0"/>
              </a:spcBef>
              <a:spcAft>
                <a:spcPts val="0"/>
              </a:spcAft>
              <a:buFont typeface="Courier New"/>
              <a:buChar char="o"/>
            </a:pPr>
            <a:r>
              <a:rPr lang="en-US" dirty="0" smtClean="0">
                <a:latin typeface="Times New Roman"/>
              </a:rPr>
              <a:t>Shade screens and awnings </a:t>
            </a:r>
          </a:p>
          <a:p>
            <a:pPr marL="772097" indent="-220599">
              <a:spcBef>
                <a:spcPts val="0"/>
              </a:spcBef>
              <a:spcAft>
                <a:spcPts val="0"/>
              </a:spcAft>
              <a:buFont typeface="Courier New"/>
              <a:buChar char="o"/>
            </a:pPr>
            <a:r>
              <a:rPr lang="en-US" dirty="0" smtClean="0">
                <a:latin typeface="Times New Roman"/>
              </a:rPr>
              <a:t>Window films</a:t>
            </a:r>
          </a:p>
          <a:p>
            <a:pPr marL="441198" indent="-441198"/>
            <a:r>
              <a:rPr lang="en-US" i="1" dirty="0" smtClean="0">
                <a:solidFill>
                  <a:schemeClr val="tx1">
                    <a:lumMod val="50000"/>
                    <a:lumOff val="50000"/>
                  </a:schemeClr>
                </a:solidFill>
                <a:latin typeface="Times New Roman"/>
              </a:rPr>
              <a:t>Refer to the” Cooling Measures” section of the Energy Auditor curriculum for more details.</a:t>
            </a:r>
          </a:p>
          <a:p>
            <a:pPr eaLnBrk="1" hangingPunct="1"/>
            <a:endParaRPr lang="en-US" dirty="0" smtClean="0">
              <a:ea typeface="ＭＳ Ｐゴシック"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p:spPr>
        <p:txBody>
          <a:bodyPr/>
          <a:lstStyle/>
          <a:p>
            <a:pPr marL="441198" indent="-220599">
              <a:spcBef>
                <a:spcPts val="0"/>
              </a:spcBef>
              <a:spcAft>
                <a:spcPts val="0"/>
              </a:spcAft>
              <a:buFont typeface="Symbol" pitchFamily="18" charset="2"/>
              <a:buChar char="·"/>
            </a:pPr>
            <a:r>
              <a:rPr lang="en-US" dirty="0" smtClean="0">
                <a:latin typeface="Times New Roman"/>
              </a:rPr>
              <a:t>Mobile home construction details differ depending on the era the home was built.</a:t>
            </a:r>
          </a:p>
          <a:p>
            <a:pPr marL="441198" indent="-220599">
              <a:spcBef>
                <a:spcPts val="0"/>
              </a:spcBef>
              <a:spcAft>
                <a:spcPts val="0"/>
              </a:spcAft>
              <a:buFont typeface="Symbol" pitchFamily="18" charset="2"/>
              <a:buChar char="·"/>
            </a:pPr>
            <a:r>
              <a:rPr lang="en-US" dirty="0" smtClean="0">
                <a:latin typeface="Times New Roman"/>
              </a:rPr>
              <a:t>Mobile home fossil fuel-fired furnaces and </a:t>
            </a:r>
            <a:r>
              <a:rPr lang="en-US" b="1" i="1" dirty="0" smtClean="0">
                <a:latin typeface="Times New Roman"/>
              </a:rPr>
              <a:t>domestic hot water tanks </a:t>
            </a:r>
            <a:r>
              <a:rPr lang="en-US" dirty="0" smtClean="0">
                <a:latin typeface="Times New Roman"/>
              </a:rPr>
              <a:t>must be sealed combustion units.</a:t>
            </a:r>
          </a:p>
          <a:p>
            <a:pPr marL="441198" indent="-220599">
              <a:spcBef>
                <a:spcPts val="0"/>
              </a:spcBef>
              <a:spcAft>
                <a:spcPts val="0"/>
              </a:spcAft>
              <a:buFont typeface="Symbol" pitchFamily="18" charset="2"/>
              <a:buChar char="·"/>
            </a:pPr>
            <a:r>
              <a:rPr lang="en-US" dirty="0" smtClean="0">
                <a:latin typeface="Times New Roman"/>
              </a:rPr>
              <a:t>Huge opportunities exist for improving the performance of these structures through well-thought-out recommendations.</a:t>
            </a:r>
          </a:p>
          <a:p>
            <a:pPr marL="441198" indent="-220599">
              <a:spcBef>
                <a:spcPts val="0"/>
              </a:spcBef>
              <a:spcAft>
                <a:spcPts val="0"/>
              </a:spcAft>
              <a:buFont typeface="Symbol" pitchFamily="18" charset="2"/>
              <a:buChar char="·"/>
            </a:pPr>
            <a:r>
              <a:rPr lang="en-US" dirty="0" smtClean="0"/>
              <a:t>A successful audit requires a thorough knowledge of a mobile home’s unique structural characteristics and mechanical systems.</a:t>
            </a:r>
          </a:p>
          <a:p>
            <a:r>
              <a:rPr lang="en-US" i="1" dirty="0">
                <a:solidFill>
                  <a:schemeClr val="tx1">
                    <a:lumMod val="50000"/>
                    <a:lumOff val="50000"/>
                  </a:schemeClr>
                </a:solidFill>
              </a:rPr>
              <a:t>Present this slide as an interactive discussion, soliciting personal examples from the trainees. Add your own personal examples and knowledge to supplement. </a:t>
            </a:r>
            <a:endParaRPr lang="en-US" dirty="0">
              <a:solidFill>
                <a:schemeClr val="tx1">
                  <a:lumMod val="50000"/>
                  <a:lumOff val="50000"/>
                </a:schemeClr>
              </a:solidFill>
            </a:endParaRPr>
          </a:p>
          <a:p>
            <a:endParaRPr lang="en-US" dirty="0"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Slide Image Placeholder 1"/>
          <p:cNvSpPr>
            <a:spLocks noGrp="1" noRot="1" noChangeAspect="1" noTextEdit="1"/>
          </p:cNvSpPr>
          <p:nvPr>
            <p:ph type="sldImg"/>
          </p:nvPr>
        </p:nvSpPr>
        <p:spPr>
          <a:xfrm>
            <a:off x="1185863" y="698500"/>
            <a:ext cx="4651375" cy="3489325"/>
          </a:xfrm>
          <a:ln/>
        </p:spPr>
      </p:sp>
      <p:sp>
        <p:nvSpPr>
          <p:cNvPr id="91140" name="Notes Placeholder 2"/>
          <p:cNvSpPr>
            <a:spLocks noGrp="1"/>
          </p:cNvSpPr>
          <p:nvPr>
            <p:ph type="body" idx="1"/>
          </p:nvPr>
        </p:nvSpPr>
        <p:spPr>
          <a:noFill/>
          <a:ln/>
        </p:spPr>
        <p:txBody>
          <a:bodyPr/>
          <a:lstStyle/>
          <a:p>
            <a:r>
              <a:rPr lang="en-US" dirty="0" smtClean="0">
                <a:latin typeface="Times New Roman"/>
              </a:rPr>
              <a:t>This photo shows typical kinds of duct leakage in a mobile home belly cavity.  </a:t>
            </a:r>
          </a:p>
          <a:p>
            <a:pPr marL="441198" indent="-220599">
              <a:buFont typeface="Symbol" pitchFamily="18" charset="2"/>
              <a:buChar char="·"/>
            </a:pPr>
            <a:r>
              <a:rPr lang="en-US" dirty="0" smtClean="0">
                <a:latin typeface="Times New Roman"/>
              </a:rPr>
              <a:t>This was a factory-built problem waiting to happen. (Note separated duct tape).</a:t>
            </a:r>
          </a:p>
          <a:p>
            <a:endParaRPr lang="en-US" b="1" u="sng" dirty="0" smtClean="0">
              <a:latin typeface="Arial"/>
            </a:endParaRPr>
          </a:p>
          <a:p>
            <a:pPr eaLnBrk="1" hangingPunct="1"/>
            <a:endParaRPr lang="en-US" dirty="0"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dirty="0" smtClean="0">
                <a:latin typeface="Times New Roman"/>
              </a:rPr>
              <a:t>This photo shows a mobile home wrapped in plastic, underscoring the thermal losses associated with mobile homes.</a:t>
            </a:r>
          </a:p>
          <a:p>
            <a:pPr marL="441198" indent="-220599">
              <a:spcBef>
                <a:spcPts val="0"/>
              </a:spcBef>
              <a:spcAft>
                <a:spcPts val="0"/>
              </a:spcAft>
              <a:buFont typeface="Symbol" pitchFamily="18" charset="2"/>
              <a:buChar char="·"/>
            </a:pPr>
            <a:r>
              <a:rPr lang="en-US" dirty="0" smtClean="0">
                <a:latin typeface="Times New Roman"/>
              </a:rPr>
              <a:t>The homeowner took matters into his own hands to enhance comfort. As the weather warms, he removes the plastic and installs a fresh sheet in the fall. </a:t>
            </a:r>
          </a:p>
          <a:p>
            <a:pPr marL="441198" indent="-220599">
              <a:spcBef>
                <a:spcPts val="0"/>
              </a:spcBef>
              <a:spcAft>
                <a:spcPts val="0"/>
              </a:spcAft>
              <a:buFont typeface="Symbol" pitchFamily="18" charset="2"/>
              <a:buChar char="·"/>
            </a:pPr>
            <a:r>
              <a:rPr lang="en-US" dirty="0" smtClean="0">
                <a:latin typeface="Times New Roman"/>
              </a:rPr>
              <a:t>That must be a good-sized twist tie holding it all together.</a:t>
            </a:r>
          </a:p>
          <a:p>
            <a:pPr marL="0" lvl="1"/>
            <a:r>
              <a:rPr lang="en-US" i="1" dirty="0" smtClean="0">
                <a:solidFill>
                  <a:schemeClr val="tx1">
                    <a:lumMod val="50000"/>
                    <a:lumOff val="50000"/>
                  </a:schemeClr>
                </a:solidFill>
                <a:latin typeface="Times New Roman"/>
              </a:rPr>
              <a:t>Ask students what kinds of experiences they’ve had with mobile homes and what kinds of measures they’ve installed.</a:t>
            </a:r>
          </a:p>
          <a:p>
            <a:pPr eaLnBrk="1" hangingPunct="1"/>
            <a:endParaRPr lang="en-US" dirty="0"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MobileHomes_shutterstock_1438967.jpg"/>
          <p:cNvPicPr>
            <a:picLocks noChangeAspect="1"/>
          </p:cNvPicPr>
          <p:nvPr userDrawn="1"/>
        </p:nvPicPr>
        <p:blipFill>
          <a:blip r:embed="rId2" cstate="print"/>
          <a:stretch>
            <a:fillRect/>
          </a:stretch>
        </p:blipFill>
        <p:spPr>
          <a:xfrm>
            <a:off x="0" y="0"/>
            <a:ext cx="9144000" cy="6096000"/>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hasCustomPrompt="1"/>
          </p:nvPr>
        </p:nvSpPr>
        <p:spPr>
          <a:xfrm>
            <a:off x="202680" y="147797"/>
            <a:ext cx="5626620" cy="603505"/>
          </a:xfrm>
          <a:prstGeom prst="rect">
            <a:avLst/>
          </a:prstGeom>
          <a:ln>
            <a:noFill/>
          </a:ln>
        </p:spPr>
        <p:txBody>
          <a:bodyPr lIns="0" rIns="0" anchor="ctr" anchorCtr="0">
            <a:normAutofit/>
          </a:bodyPr>
          <a:lstStyle>
            <a:lvl1pPr algn="l">
              <a:defRPr sz="1600">
                <a:ln>
                  <a:noFill/>
                </a:ln>
                <a:solidFill>
                  <a:schemeClr val="bg1"/>
                </a:solidFill>
                <a:latin typeface="Arial Narrow"/>
                <a:cs typeface="Arial Narrow"/>
              </a:defRPr>
            </a:lvl1pPr>
          </a:lstStyle>
          <a:p>
            <a:r>
              <a:rPr lang="en-US" dirty="0" smtClean="0"/>
              <a:t>WEATHERIZATION ASSISTANCE PROGRAM</a:t>
            </a:r>
            <a:endParaRPr lang="en-US" dirty="0"/>
          </a:p>
        </p:txBody>
      </p:sp>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Mobile Homes Training</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userDrawn="1">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August 2010</a:t>
            </a:r>
            <a:endParaRPr lang="en-US" dirty="0"/>
          </a:p>
        </p:txBody>
      </p:sp>
      <p:grpSp>
        <p:nvGrpSpPr>
          <p:cNvPr id="4" name="Group 21"/>
          <p:cNvGrpSpPr/>
          <p:nvPr userDrawn="1"/>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7" name="Picture 26" descr="doe_logo_ppt.png"/>
          <p:cNvPicPr>
            <a:picLocks noChangeAspect="1"/>
          </p:cNvPicPr>
          <p:nvPr userDrawn="1"/>
        </p:nvPicPr>
        <p:blipFill>
          <a:blip r:embed="rId3" cstate="print"/>
          <a:stretch>
            <a:fillRect/>
          </a:stretch>
        </p:blipFill>
        <p:spPr>
          <a:xfrm>
            <a:off x="6121400" y="276225"/>
            <a:ext cx="2743200" cy="412750"/>
          </a:xfrm>
          <a:prstGeom prst="rect">
            <a:avLst/>
          </a:prstGeom>
        </p:spPr>
      </p:pic>
      <p:sp>
        <p:nvSpPr>
          <p:cNvPr id="20" name="Rectangle 19"/>
          <p:cNvSpPr/>
          <p:nvPr userDrawn="1"/>
        </p:nvSpPr>
        <p:spPr>
          <a:xfrm>
            <a:off x="4461933" y="4900769"/>
            <a:ext cx="4572000" cy="184666"/>
          </a:xfrm>
          <a:prstGeom prst="rect">
            <a:avLst/>
          </a:prstGeom>
        </p:spPr>
        <p:txBody>
          <a:bodyPr>
            <a:sp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r>
              <a:rPr kumimoji="0" lang="en-US" sz="600" b="0" i="0" u="none" strike="noStrike" kern="1200" cap="none" spc="0" normalizeH="0" baseline="0" noProof="0" dirty="0" smtClean="0">
                <a:ln>
                  <a:noFill/>
                </a:ln>
                <a:solidFill>
                  <a:srgbClr val="FFFFFF"/>
                </a:solidFill>
                <a:effectLst/>
                <a:uLnTx/>
                <a:uFillTx/>
                <a:latin typeface="+mn-lt"/>
                <a:ea typeface="+mn-ea"/>
                <a:cs typeface="Arial Narrow"/>
              </a:rPr>
              <a:t>Mobile Home Park, Shutterfly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8075"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6"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0BD788ED-B5A9-45A9-AD3A-38E267809C3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18075" y="19050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18075" y="4076700"/>
            <a:ext cx="3927475"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xfrm>
            <a:off x="838200" y="6245225"/>
            <a:ext cx="1901825"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7" name="Rectangle 12"/>
          <p:cNvSpPr>
            <a:spLocks noGrp="1" noChangeArrowheads="1"/>
          </p:cNvSpPr>
          <p:nvPr>
            <p:ph type="ftr" sz="quarter" idx="11"/>
          </p:nvPr>
        </p:nvSpPr>
        <p:spPr>
          <a:xfrm>
            <a:off x="3429000" y="6245225"/>
            <a:ext cx="2895600" cy="476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p>
        </p:txBody>
      </p:sp>
      <p:sp>
        <p:nvSpPr>
          <p:cNvPr id="8" name="Rectangle 13"/>
          <p:cNvSpPr>
            <a:spLocks noGrp="1" noChangeArrowheads="1"/>
          </p:cNvSpPr>
          <p:nvPr>
            <p:ph type="sldNum" sz="quarter" idx="12"/>
          </p:nvPr>
        </p:nvSpPr>
        <p:spPr>
          <a:xfrm>
            <a:off x="8305800" y="6565900"/>
            <a:ext cx="533400" cy="304800"/>
          </a:xfrm>
          <a:prstGeom prst="rect">
            <a:avLst/>
          </a:prstGeom>
        </p:spPr>
        <p:txBody>
          <a:bodyPr/>
          <a:lstStyle>
            <a:lvl1pPr>
              <a:defRPr/>
            </a:lvl1pPr>
          </a:lstStyle>
          <a:p>
            <a:pPr>
              <a:defRPr/>
            </a:pPr>
            <a:fld id="{825FCFEC-B405-41BF-9A95-7A5DD895836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69CA64CA-6BD5-4DA0-A809-A5D9057F2D4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73C50490-20EE-4F7D-B7AB-160CAE5A9561}"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090FEFCD-07B8-47DD-BC00-DA887EA43D3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229600" cy="5027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93FCE7C2-3848-4F50-A555-FFE526C5D50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495800"/>
          </a:xfrm>
        </p:spPr>
        <p:txBody>
          <a:bodyPr/>
          <a:lstStyle>
            <a:lvl1pPr marL="0" indent="0">
              <a:buNone/>
              <a:defRPr sz="2800"/>
            </a:lvl1pPr>
            <a:lvl2pPr>
              <a:buNone/>
              <a:defRPr/>
            </a:lvl2pPr>
            <a:lvl3pPr>
              <a:buNone/>
              <a:defRPr/>
            </a:lvl3pPr>
            <a:lvl4pPr>
              <a:buNone/>
              <a:defRPr/>
            </a:lvl4pPr>
            <a:lvl5pPr>
              <a:buNone/>
              <a:defRPr/>
            </a:lvl5pPr>
          </a:lstStyle>
          <a:p>
            <a:pPr lvl="0"/>
            <a:r>
              <a:rPr lang="en-US" dirty="0" smtClean="0"/>
              <a:t>Click to edit Master text styles</a:t>
            </a:r>
            <a:endParaRPr lang="en-US" dirty="0"/>
          </a:p>
        </p:txBody>
      </p:sp>
      <p:sp>
        <p:nvSpPr>
          <p:cNvPr id="4"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75478672-216C-49FF-9141-13221843C54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bwMode="auto">
          <a:xfrm>
            <a:off x="0" y="0"/>
            <a:ext cx="9144000" cy="6553200"/>
          </a:xfrm>
          <a:prstGeom prst="rect">
            <a:avLst/>
          </a:prstGeom>
          <a:solidFill>
            <a:srgbClr val="000026"/>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Arial" pitchFamily="-107" charset="0"/>
              <a:ea typeface="+mn-ea"/>
            </a:endParaRPr>
          </a:p>
        </p:txBody>
      </p:sp>
      <p:sp>
        <p:nvSpPr>
          <p:cNvPr id="3" name="Picture Placeholder 2"/>
          <p:cNvSpPr>
            <a:spLocks noGrp="1"/>
          </p:cNvSpPr>
          <p:nvPr>
            <p:ph type="pic" idx="1"/>
          </p:nvPr>
        </p:nvSpPr>
        <p:spPr>
          <a:xfrm>
            <a:off x="0" y="0"/>
            <a:ext cx="9144000" cy="6553200"/>
          </a:xfrm>
          <a:ln w="47625" cap="flat" cmpd="sng" algn="ctr">
            <a:noFill/>
            <a:prstDash val="solid"/>
            <a:miter lim="800000"/>
            <a:headEnd type="none" w="med" len="med"/>
            <a:tailEnd type="none" w="med" len="med"/>
          </a:ln>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457200" y="6172200"/>
            <a:ext cx="5486400" cy="228600"/>
          </a:xfrm>
          <a:ln>
            <a:noFill/>
          </a:ln>
        </p:spPr>
        <p:txBody>
          <a:bodyPr/>
          <a:lstStyle>
            <a:lvl1pPr marL="0" indent="0">
              <a:buNone/>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5"/>
          <p:cNvSpPr>
            <a:spLocks noGrp="1" noChangeArrowheads="1"/>
          </p:cNvSpPr>
          <p:nvPr>
            <p:ph type="sldNum" sz="quarter" idx="10"/>
          </p:nvPr>
        </p:nvSpPr>
        <p:spPr>
          <a:xfrm>
            <a:off x="8305800" y="6565900"/>
            <a:ext cx="533400" cy="304800"/>
          </a:xfrm>
          <a:prstGeom prst="rect">
            <a:avLst/>
          </a:prstGeom>
        </p:spPr>
        <p:txBody>
          <a:bodyPr/>
          <a:lstStyle>
            <a:lvl1pPr>
              <a:defRPr/>
            </a:lvl1pPr>
          </a:lstStyle>
          <a:p>
            <a:pPr>
              <a:defRPr/>
            </a:pPr>
            <a:fld id="{63552E95-AD3A-4AAD-BE23-B34F0BA0425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457200" y="0"/>
            <a:ext cx="5384800"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9" name="Picture 18" descr="doe_logo_ppt.png"/>
          <p:cNvPicPr>
            <a:picLocks noChangeAspect="1"/>
          </p:cNvPicPr>
          <p:nvPr/>
        </p:nvPicPr>
        <p:blipFill>
          <a:blip r:embed="rId17" cstate="print"/>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nSpc>
                <a:spcPct val="90000"/>
              </a:lnSpc>
              <a:spcBef>
                <a:spcPct val="20000"/>
              </a:spcBef>
              <a:buFont typeface="Arial" charset="0"/>
              <a:buNone/>
              <a:defRPr/>
            </a:pPr>
            <a:fld id="{21ED3566-9B5E-4950-9FE9-36D69B3CDCE7}" type="slidenum">
              <a:rPr lang="en-US" sz="1000" b="0">
                <a:solidFill>
                  <a:schemeClr val="bg1"/>
                </a:solidFill>
                <a:cs typeface="Arial" charset="0"/>
              </a:rPr>
              <a:pPr marL="342900" indent="-342900">
                <a:lnSpc>
                  <a:spcPct val="90000"/>
                </a:lnSpc>
                <a:spcBef>
                  <a:spcPct val="20000"/>
                </a:spcBef>
                <a:buFont typeface="Arial" charset="0"/>
                <a:buNone/>
                <a:defRPr/>
              </a:pPr>
              <a:t>‹#›</a:t>
            </a:fld>
            <a:r>
              <a:rPr lang="en-US" sz="1000" b="0" dirty="0">
                <a:solidFill>
                  <a:schemeClr val="bg1"/>
                </a:solidFill>
                <a:cs typeface="Arial" charset="0"/>
              </a:rPr>
              <a:t> | WEATHERIZATION ASSISTANCE PROGRAM STANDARDIZED CURRICULUM </a:t>
            </a:r>
            <a:r>
              <a:rPr lang="en-US" sz="1000" b="0" dirty="0" smtClean="0">
                <a:solidFill>
                  <a:schemeClr val="bg1"/>
                </a:solidFill>
                <a:cs typeface="Arial" charset="0"/>
              </a:rPr>
              <a:t>– December 2012</a:t>
            </a:r>
            <a:endParaRPr lang="en-US" sz="1000" b="0" dirty="0">
              <a:solidFill>
                <a:schemeClr val="bg1"/>
              </a:solidFill>
              <a:cs typeface="Arial" charset="0"/>
            </a:endParaRP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b="0" dirty="0">
                <a:solidFill>
                  <a:schemeClr val="bg1"/>
                </a:solidFill>
                <a:cs typeface="Arial" charset="0"/>
              </a:rPr>
              <a:t>eere.energy.gov</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274320" indent="-228600" algn="l" defTabSz="457200" rtl="0" eaLnBrk="1" latinLnBrk="0" hangingPunct="1">
        <a:spcBef>
          <a:spcPts val="600"/>
        </a:spcBef>
        <a:spcAft>
          <a:spcPts val="600"/>
        </a:spcAft>
        <a:buFont typeface="Arial"/>
        <a:buChar char="•"/>
        <a:defRPr sz="2400" kern="1200">
          <a:solidFill>
            <a:schemeClr val="tx1"/>
          </a:solidFill>
          <a:latin typeface="+mn-lt"/>
          <a:ea typeface="+mn-ea"/>
          <a:cs typeface="+mn-cs"/>
        </a:defRPr>
      </a:lvl1pPr>
      <a:lvl2pPr marL="530352" indent="-228600" algn="l" defTabSz="457200" rtl="0" eaLnBrk="1" latinLnBrk="0" hangingPunct="1">
        <a:spcBef>
          <a:spcPts val="600"/>
        </a:spcBef>
        <a:spcAft>
          <a:spcPts val="600"/>
        </a:spcAft>
        <a:buFont typeface="Arial"/>
        <a:buChar char="–"/>
        <a:defRPr sz="2000" kern="1200">
          <a:solidFill>
            <a:schemeClr val="tx1"/>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46.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48.jpeg"/><Relationship Id="rId5" Type="http://schemas.openxmlformats.org/officeDocument/2006/relationships/image" Target="../media/image47.w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58.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60.jpe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jpeg"/></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8.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0.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74.jpeg"/></Relationships>
</file>

<file path=ppt/slides/_rels/slide6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64.xml"/><Relationship Id="rId1" Type="http://schemas.openxmlformats.org/officeDocument/2006/relationships/slideLayout" Target="../slideLayouts/slideLayout12.xml"/><Relationship Id="rId4" Type="http://schemas.openxmlformats.org/officeDocument/2006/relationships/image" Target="../media/image78.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9.xml"/><Relationship Id="rId1" Type="http://schemas.openxmlformats.org/officeDocument/2006/relationships/slideLayout" Target="../slideLayouts/slideLayout12.xml"/><Relationship Id="rId4" Type="http://schemas.openxmlformats.org/officeDocument/2006/relationships/image" Target="../media/image83.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70.xml"/><Relationship Id="rId1" Type="http://schemas.openxmlformats.org/officeDocument/2006/relationships/slideLayout" Target="../slideLayouts/slideLayout15.xml"/><Relationship Id="rId4" Type="http://schemas.openxmlformats.org/officeDocument/2006/relationships/image" Target="../media/image85.jpeg"/></Relationships>
</file>

<file path=ppt/slides/_rels/slide7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3.xml"/><Relationship Id="rId1" Type="http://schemas.openxmlformats.org/officeDocument/2006/relationships/slideLayout" Target="../slideLayouts/slideLayout12.xml"/><Relationship Id="rId4" Type="http://schemas.openxmlformats.org/officeDocument/2006/relationships/image" Target="../media/image89.png"/></Relationships>
</file>

<file path=ppt/slides/_rels/slide7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4.xml"/><Relationship Id="rId1" Type="http://schemas.openxmlformats.org/officeDocument/2006/relationships/slideLayout" Target="../slideLayouts/slideLayout12.xml"/><Relationship Id="rId4" Type="http://schemas.openxmlformats.org/officeDocument/2006/relationships/image" Target="../media/image91.jpeg"/></Relationships>
</file>

<file path=ppt/slides/_rels/slide75.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2951015"/>
            <a:ext cx="6858000" cy="1295400"/>
          </a:xfrm>
        </p:spPr>
        <p:txBody>
          <a:bodyPr>
            <a:normAutofit/>
          </a:bodyPr>
          <a:lstStyle/>
          <a:p>
            <a:pPr eaLnBrk="1" hangingPunct="1">
              <a:defRPr/>
            </a:pPr>
            <a:r>
              <a:rPr lang="en-US" sz="4000" spc="0" dirty="0" smtClean="0">
                <a:solidFill>
                  <a:srgbClr val="11007C"/>
                </a:solidFill>
              </a:rPr>
              <a:t>Mobile Home Assessment</a:t>
            </a:r>
          </a:p>
        </p:txBody>
      </p:sp>
      <p:sp>
        <p:nvSpPr>
          <p:cNvPr id="4099" name="Rectangle 3"/>
          <p:cNvSpPr>
            <a:spLocks noGrp="1" noChangeArrowheads="1"/>
          </p:cNvSpPr>
          <p:nvPr>
            <p:ph type="subTitle" idx="1"/>
          </p:nvPr>
        </p:nvSpPr>
        <p:spPr>
          <a:xfrm>
            <a:off x="2286000" y="2743200"/>
            <a:ext cx="6400800" cy="457200"/>
          </a:xfrm>
        </p:spPr>
        <p:txBody>
          <a:bodyPr/>
          <a:lstStyle/>
          <a:p>
            <a:r>
              <a:rPr lang="en-US" dirty="0" smtClean="0">
                <a:solidFill>
                  <a:schemeClr val="folHlink"/>
                </a:solidFill>
                <a:ea typeface="ＭＳ Ｐゴシック" charset="-128"/>
              </a:rPr>
              <a:t>WEATHERIZATION ENERGY AUDITOR SINGLE FAMILY</a:t>
            </a:r>
          </a:p>
          <a:p>
            <a:pPr eaLnBrk="1" hangingPunct="1"/>
            <a:endParaRPr lang="en-US" dirty="0" smtClean="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4101"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spAutoFit/>
          </a:bodyPr>
          <a:lstStyle/>
          <a:p>
            <a:r>
              <a:rPr lang="en-US" sz="900" dirty="0">
                <a:solidFill>
                  <a:schemeClr val="bg1"/>
                </a:solidFill>
              </a:rPr>
              <a:t>WEATHERIZATION ASSISTANCE PROGRAM STANDARDIZED CURRICULUM – </a:t>
            </a:r>
            <a:r>
              <a:rPr lang="en-US" sz="900" dirty="0" smtClean="0">
                <a:solidFill>
                  <a:schemeClr val="bg1"/>
                </a:solidFill>
              </a:rPr>
              <a:t>December  2012</a:t>
            </a:r>
            <a:endParaRPr lang="en-US" sz="900" dirty="0">
              <a:solidFill>
                <a:schemeClr val="bg1"/>
              </a:solidFill>
            </a:endParaRPr>
          </a:p>
        </p:txBody>
      </p:sp>
      <p:pic>
        <p:nvPicPr>
          <p:cNvPr id="4102" name="Picture 8" descr="Weatherization works 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1"/>
          <p:cNvSpPr>
            <a:spLocks noGrp="1" noChangeArrowheads="1"/>
          </p:cNvSpPr>
          <p:nvPr>
            <p:ph type="title" idx="4294967295"/>
          </p:nvPr>
        </p:nvSpPr>
        <p:spPr>
          <a:xfrm>
            <a:off x="457201" y="0"/>
            <a:ext cx="5486400" cy="914400"/>
          </a:xfrm>
        </p:spPr>
        <p:txBody>
          <a:bodyPr rIns="116994"/>
          <a:lstStyle/>
          <a:p>
            <a:pPr marL="39688" eaLnBrk="1" hangingPunct="1"/>
            <a:r>
              <a:rPr lang="en-US" dirty="0" smtClean="0"/>
              <a:t>Mobile Home Construction Eras</a:t>
            </a:r>
            <a:endParaRPr lang="en-US" dirty="0" smtClean="0">
              <a:latin typeface="Arial Italic" pitchFamily="34" charset="0"/>
              <a:sym typeface="Arial Italic" pitchFamily="34" charset="0"/>
            </a:endParaRPr>
          </a:p>
        </p:txBody>
      </p:sp>
      <p:sp>
        <p:nvSpPr>
          <p:cNvPr id="14339" name="Rectangle 2"/>
          <p:cNvSpPr>
            <a:spLocks noGrp="1" noChangeArrowheads="1"/>
          </p:cNvSpPr>
          <p:nvPr>
            <p:ph type="body" sz="half" idx="4294967295"/>
          </p:nvPr>
        </p:nvSpPr>
        <p:spPr>
          <a:xfrm>
            <a:off x="533400" y="1524000"/>
            <a:ext cx="7772400" cy="4800600"/>
          </a:xfrm>
        </p:spPr>
        <p:txBody>
          <a:bodyPr rIns="116994">
            <a:noAutofit/>
          </a:bodyPr>
          <a:lstStyle/>
          <a:p>
            <a:pPr eaLnBrk="1" hangingPunct="1">
              <a:spcAft>
                <a:spcPts val="0"/>
              </a:spcAft>
              <a:buClr>
                <a:srgbClr val="000000"/>
              </a:buClr>
              <a:buFontTx/>
              <a:buNone/>
            </a:pPr>
            <a:r>
              <a:rPr lang="en-US" dirty="0" smtClean="0"/>
              <a:t>Pre-HUD Code (before 1976)</a:t>
            </a:r>
          </a:p>
          <a:p>
            <a:pPr marL="293243">
              <a:spcAft>
                <a:spcPts val="0"/>
              </a:spcAft>
            </a:pPr>
            <a:r>
              <a:rPr lang="en-US" dirty="0" smtClean="0"/>
              <a:t>Little or no insulation (less than R-6)</a:t>
            </a:r>
          </a:p>
          <a:p>
            <a:pPr marL="293243">
              <a:spcAft>
                <a:spcPts val="0"/>
              </a:spcAft>
            </a:pPr>
            <a:r>
              <a:rPr lang="en-US" dirty="0" smtClean="0"/>
              <a:t>2x2 or 2x3 stud walls</a:t>
            </a:r>
          </a:p>
          <a:p>
            <a:pPr marL="293243">
              <a:spcAft>
                <a:spcPts val="0"/>
              </a:spcAft>
            </a:pPr>
            <a:r>
              <a:rPr lang="en-US" dirty="0" smtClean="0"/>
              <a:t>Jalousie windows</a:t>
            </a:r>
            <a:br>
              <a:rPr lang="en-US" dirty="0" smtClean="0"/>
            </a:br>
            <a:endParaRPr lang="en-US" dirty="0" smtClean="0"/>
          </a:p>
          <a:p>
            <a:pPr eaLnBrk="1" hangingPunct="1">
              <a:spcAft>
                <a:spcPts val="0"/>
              </a:spcAft>
              <a:buClr>
                <a:srgbClr val="000000"/>
              </a:buClr>
              <a:buFontTx/>
              <a:buNone/>
            </a:pPr>
            <a:r>
              <a:rPr lang="en-US" dirty="0" smtClean="0"/>
              <a:t>HUD Code and Upgrades (post 1976)</a:t>
            </a:r>
          </a:p>
          <a:p>
            <a:pPr marL="293243">
              <a:spcAft>
                <a:spcPts val="0"/>
              </a:spcAft>
            </a:pPr>
            <a:r>
              <a:rPr lang="en-US" dirty="0" smtClean="0"/>
              <a:t>Set insulation standards per climate zones</a:t>
            </a:r>
          </a:p>
          <a:p>
            <a:pPr marL="293243">
              <a:spcAft>
                <a:spcPts val="0"/>
              </a:spcAft>
            </a:pPr>
            <a:r>
              <a:rPr lang="en-US" dirty="0" smtClean="0"/>
              <a:t>2x4 exterior walls and single-hung slider windows</a:t>
            </a:r>
          </a:p>
          <a:p>
            <a:pPr marL="293243">
              <a:spcAft>
                <a:spcPts val="0"/>
              </a:spcAft>
            </a:pPr>
            <a:r>
              <a:rPr lang="en-US" dirty="0" smtClean="0"/>
              <a:t>Bathroom and kitchen exhaust fans</a:t>
            </a:r>
          </a:p>
          <a:p>
            <a:pPr marL="293243">
              <a:spcAft>
                <a:spcPts val="0"/>
              </a:spcAft>
            </a:pPr>
            <a:r>
              <a:rPr lang="en-US" dirty="0" smtClean="0"/>
              <a:t>Vapor barriers in ceiling</a:t>
            </a:r>
          </a:p>
          <a:p>
            <a:pPr marL="293243">
              <a:spcAft>
                <a:spcPts val="0"/>
              </a:spcAft>
            </a:pPr>
            <a:r>
              <a:rPr lang="en-US" dirty="0" smtClean="0"/>
              <a:t>R-8 or better insulation levels</a:t>
            </a:r>
          </a:p>
        </p:txBody>
      </p:sp>
      <p:sp>
        <p:nvSpPr>
          <p:cNvPr id="5"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457201" y="0"/>
            <a:ext cx="5105400" cy="914400"/>
          </a:xfrm>
          <a:prstGeom prst="rect">
            <a:avLst/>
          </a:prstGeom>
          <a:noFill/>
          <a:ln w="9525">
            <a:noFill/>
            <a:miter lim="800000"/>
            <a:headEnd/>
            <a:tailEnd/>
          </a:ln>
        </p:spPr>
        <p:txBody>
          <a:bodyPr lIns="0" tIns="0" rIns="116994" bIns="0" anchor="ctr"/>
          <a:lstStyle/>
          <a:p>
            <a:pPr marL="39688"/>
            <a:r>
              <a:rPr lang="en-US" sz="2400" b="0" spc="100" dirty="0">
                <a:solidFill>
                  <a:schemeClr val="bg1"/>
                </a:solidFill>
              </a:rPr>
              <a:t>Sample Measure Selection Priority List</a:t>
            </a:r>
          </a:p>
        </p:txBody>
      </p:sp>
      <p:sp>
        <p:nvSpPr>
          <p:cNvPr id="15363" name="Rectangle 6"/>
          <p:cNvSpPr>
            <a:spLocks noChangeArrowheads="1"/>
          </p:cNvSpPr>
          <p:nvPr/>
        </p:nvSpPr>
        <p:spPr bwMode="auto">
          <a:xfrm>
            <a:off x="457200" y="1600200"/>
            <a:ext cx="4038600" cy="2057400"/>
          </a:xfrm>
          <a:prstGeom prst="rect">
            <a:avLst/>
          </a:prstGeom>
          <a:noFill/>
          <a:ln w="9525">
            <a:noFill/>
            <a:miter lim="800000"/>
            <a:headEnd/>
            <a:tailEnd/>
          </a:ln>
        </p:spPr>
        <p:txBody>
          <a:bodyPr/>
          <a:lstStyle/>
          <a:p>
            <a:pPr marL="533400" indent="-533400">
              <a:spcBef>
                <a:spcPts val="1200"/>
              </a:spcBef>
              <a:buClr>
                <a:srgbClr val="8DC63F"/>
              </a:buClr>
            </a:pPr>
            <a:endParaRPr lang="en-US" sz="2000" b="0" dirty="0">
              <a:solidFill>
                <a:srgbClr val="404040"/>
              </a:solidFill>
            </a:endParaRPr>
          </a:p>
        </p:txBody>
      </p:sp>
      <p:graphicFrame>
        <p:nvGraphicFramePr>
          <p:cNvPr id="12" name="Group 66"/>
          <p:cNvGraphicFramePr>
            <a:graphicFrameLocks noGrp="1"/>
          </p:cNvGraphicFramePr>
          <p:nvPr/>
        </p:nvGraphicFramePr>
        <p:xfrm>
          <a:off x="457200" y="1327150"/>
          <a:ext cx="8305800" cy="4997455"/>
        </p:xfrm>
        <a:graphic>
          <a:graphicData uri="http://schemas.openxmlformats.org/drawingml/2006/table">
            <a:tbl>
              <a:tblPr/>
              <a:tblGrid>
                <a:gridCol w="1981200"/>
                <a:gridCol w="1828800"/>
                <a:gridCol w="2362200"/>
                <a:gridCol w="2133600"/>
              </a:tblGrid>
              <a:tr h="287338">
                <a:tc gridSpan="4">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Bold" pitchFamily="34" charset="0"/>
                          <a:ea typeface="ＭＳ Ｐゴシック" pitchFamily="-109" charset="-128"/>
                          <a:cs typeface="Arial Bold" pitchFamily="34" charset="0"/>
                          <a:sym typeface="Arial Bold" pitchFamily="34" charset="0"/>
                        </a:rPr>
                        <a:t>MECHANICAL RETROFITS</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7338">
                <a:tc gridSpan="4">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9" charset="-128"/>
                          <a:sym typeface="Arial" charset="0"/>
                        </a:rPr>
                        <a:t>Repair or replace furnaces per health, safety, and efficiency protocols</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87338">
                <a:tc gridSpan="4">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Bold" pitchFamily="34" charset="0"/>
                          <a:ea typeface="ＭＳ Ｐゴシック" pitchFamily="-109" charset="-128"/>
                          <a:cs typeface="Arial Bold" pitchFamily="34" charset="0"/>
                          <a:sym typeface="Arial Bold" pitchFamily="34" charset="0"/>
                        </a:rPr>
                        <a:t>MOBILE HOME SHELL AND DUCT RETROFITS</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0066">
                        <a:alpha val="70195"/>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87338">
                <a:tc gridSpan="4">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9" charset="-128"/>
                          <a:sym typeface="Arial" charset="0"/>
                        </a:rPr>
                        <a:t>Air seal per blower door-guided protocols and targeted air leakage reductions</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87338">
                <a:tc gridSpan="4">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9" charset="-128"/>
                          <a:sym typeface="Arial" charset="0"/>
                        </a:rPr>
                        <a:t>Duct seal per blower door-guided and duct diagnostic protocols</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95288">
                <a:tc>
                  <a:txBody>
                    <a:bodyPr/>
                    <a:lstStyle/>
                    <a:p>
                      <a:pPr marL="3175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Bold" pitchFamily="34" charset="0"/>
                          <a:ea typeface="ＭＳ Ｐゴシック" pitchFamily="-109" charset="-128"/>
                          <a:cs typeface="Arial Bold" pitchFamily="34" charset="0"/>
                          <a:sym typeface="Arial Bold" pitchFamily="34" charset="0"/>
                        </a:rPr>
                        <a:t>Insulation Component</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E0E0E0"/>
                    </a:solidFill>
                  </a:tcPr>
                </a:tc>
                <a:tc>
                  <a:txBody>
                    <a:bodyPr/>
                    <a:lstStyle/>
                    <a:p>
                      <a:pPr marL="3175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Bold" pitchFamily="34" charset="0"/>
                          <a:ea typeface="ＭＳ Ｐゴシック" pitchFamily="-109" charset="-128"/>
                          <a:cs typeface="Arial Bold" pitchFamily="34" charset="0"/>
                          <a:sym typeface="Arial Bold" pitchFamily="34" charset="0"/>
                        </a:rPr>
                        <a:t>No Insulation</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E0E0E0"/>
                    </a:solidFill>
                  </a:tcPr>
                </a:tc>
                <a:tc>
                  <a:txBody>
                    <a:bodyPr/>
                    <a:lstStyle/>
                    <a:p>
                      <a:pPr marL="3175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Bold" pitchFamily="34" charset="0"/>
                          <a:ea typeface="ＭＳ Ｐゴシック" pitchFamily="-109" charset="-128"/>
                          <a:cs typeface="Arial Bold" pitchFamily="34" charset="0"/>
                          <a:sym typeface="Arial Bold" pitchFamily="34" charset="0"/>
                        </a:rPr>
                        <a:t> Pre HUD Code with minimal existing Insulation</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E0E0E0"/>
                    </a:solidFill>
                  </a:tcPr>
                </a:tc>
                <a:tc>
                  <a:txBody>
                    <a:bodyPr/>
                    <a:lstStyle/>
                    <a:p>
                      <a:pPr marL="3175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Bold" pitchFamily="34" charset="0"/>
                          <a:ea typeface="ＭＳ Ｐゴシック" pitchFamily="-109" charset="-128"/>
                          <a:cs typeface="Arial Bold" pitchFamily="34" charset="0"/>
                          <a:sym typeface="Arial Bold" pitchFamily="34" charset="0"/>
                        </a:rPr>
                        <a:t>Post HUD Code with higher insulation levels</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E0E0E0"/>
                    </a:solidFill>
                  </a:tcPr>
                </a:tc>
              </a:tr>
              <a:tr h="276225">
                <a:tc>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09" charset="-128"/>
                          <a:sym typeface="Arial" charset="0"/>
                        </a:rPr>
                        <a:t>Floor System</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gridSpan="3">
                  <a:txBody>
                    <a:bodyPr/>
                    <a:lstStyle/>
                    <a:p>
                      <a:pPr marL="3175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9" charset="-128"/>
                          <a:sym typeface="Arial" charset="0"/>
                        </a:rPr>
                        <a:t>Fill cavity where dimensions allow</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76225">
                <a:tc>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09" charset="-128"/>
                          <a:sym typeface="Arial" charset="0"/>
                        </a:rPr>
                        <a:t>Wall System</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9" charset="-128"/>
                          <a:sym typeface="Arial" charset="0"/>
                        </a:rPr>
                        <a:t>Add R-11-13 batts</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gridSpan="2">
                  <a:txBody>
                    <a:bodyPr/>
                    <a:lstStyle/>
                    <a:p>
                      <a:pPr marL="3175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9" charset="-128"/>
                          <a:sym typeface="Arial" charset="0"/>
                        </a:rPr>
                        <a:t>Add R-13 batts where dimensions allow </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r>
              <a:tr h="276225">
                <a:tc>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09" charset="-128"/>
                          <a:sym typeface="Arial" charset="0"/>
                        </a:rPr>
                        <a:t>Roof System</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gridSpan="3">
                  <a:txBody>
                    <a:bodyPr/>
                    <a:lstStyle/>
                    <a:p>
                      <a:pPr marL="3175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9" charset="-128"/>
                          <a:sym typeface="Arial" charset="0"/>
                        </a:rPr>
                        <a:t>Fill cavity where dimensions allow</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76225">
                <a:tc gridSpan="4">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Bold" pitchFamily="34" charset="0"/>
                          <a:ea typeface="ＭＳ Ｐゴシック" pitchFamily="-109" charset="-128"/>
                          <a:cs typeface="Arial Bold" pitchFamily="34" charset="0"/>
                          <a:sym typeface="Arial Bold" pitchFamily="34" charset="0"/>
                        </a:rPr>
                        <a:t>BASE LOAD MEASURES</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66006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6225">
                <a:tc>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09" charset="-128"/>
                          <a:sym typeface="Arial" charset="0"/>
                        </a:rPr>
                        <a:t>Lighting</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gridSpan="3">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9" charset="-128"/>
                          <a:sym typeface="Arial" charset="0"/>
                        </a:rPr>
                        <a:t>Replace incandescent and halogen lamps with CFL lamps</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11163">
                <a:tc>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09" charset="-128"/>
                          <a:sym typeface="Arial" charset="0"/>
                        </a:rPr>
                        <a:t>Domestic Hot Water Measures</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gridSpan="3">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9" charset="-128"/>
                          <a:sym typeface="Arial" charset="0"/>
                        </a:rPr>
                        <a:t>Add R-11 wrap, pipe insulation, and other water heating measures </a:t>
                      </a:r>
                      <a:br>
                        <a:rPr kumimoji="0" lang="en-US" sz="1200" b="0" i="0" u="none" strike="noStrike" cap="none" normalizeH="0" baseline="0" dirty="0" smtClean="0">
                          <a:ln>
                            <a:noFill/>
                          </a:ln>
                          <a:solidFill>
                            <a:schemeClr val="tx1"/>
                          </a:solidFill>
                          <a:effectLst/>
                          <a:latin typeface="Arial" charset="0"/>
                          <a:ea typeface="ＭＳ Ｐゴシック" pitchFamily="-109" charset="-128"/>
                          <a:sym typeface="Arial" charset="0"/>
                        </a:rPr>
                      </a:br>
                      <a:r>
                        <a:rPr kumimoji="0" lang="en-US" sz="1200" b="0" i="0" u="none" strike="noStrike" cap="none" normalizeH="0" baseline="0" dirty="0" smtClean="0">
                          <a:ln>
                            <a:noFill/>
                          </a:ln>
                          <a:solidFill>
                            <a:schemeClr val="tx1"/>
                          </a:solidFill>
                          <a:effectLst/>
                          <a:latin typeface="Arial" charset="0"/>
                          <a:ea typeface="ＭＳ Ｐゴシック" pitchFamily="-109" charset="-128"/>
                          <a:sym typeface="Arial" charset="0"/>
                        </a:rPr>
                        <a:t>where manufacturer specs allow</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04800">
                <a:tc>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09" charset="-128"/>
                          <a:sym typeface="Arial" charset="0"/>
                        </a:rPr>
                        <a:t>Refrigerator Replacement</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gridSpan="3">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9" charset="-128"/>
                          <a:sym typeface="Arial" charset="0"/>
                        </a:rPr>
                        <a:t>Replace as per DOE and state standards</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214313">
                <a:tc gridSpan="4">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Arial Bold" pitchFamily="34" charset="0"/>
                          <a:ea typeface="ＭＳ Ｐゴシック" pitchFamily="-109" charset="-128"/>
                          <a:cs typeface="Arial Bold" pitchFamily="34" charset="0"/>
                          <a:sym typeface="Arial Bold" pitchFamily="34" charset="0"/>
                        </a:rPr>
                        <a:t>WINDOWS AND DOORS</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solidFill>
                      <a:srgbClr val="0066CC"/>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27038">
                <a:tc>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09" charset="-128"/>
                          <a:sym typeface="Arial" charset="0"/>
                        </a:rPr>
                        <a:t>Deteriorated window </a:t>
                      </a:r>
                      <a:br>
                        <a:rPr kumimoji="0" lang="en-US" sz="1200" b="1" i="0" u="none" strike="noStrike" cap="none" normalizeH="0" baseline="0" dirty="0" smtClean="0">
                          <a:ln>
                            <a:noFill/>
                          </a:ln>
                          <a:solidFill>
                            <a:schemeClr val="tx1"/>
                          </a:solidFill>
                          <a:effectLst/>
                          <a:latin typeface="Arial" charset="0"/>
                          <a:ea typeface="ＭＳ Ｐゴシック" pitchFamily="-109" charset="-128"/>
                          <a:sym typeface="Arial" charset="0"/>
                        </a:rPr>
                      </a:br>
                      <a:r>
                        <a:rPr kumimoji="0" lang="en-US" sz="1200" b="1" i="0" u="none" strike="noStrike" cap="none" normalizeH="0" baseline="0" dirty="0" smtClean="0">
                          <a:ln>
                            <a:noFill/>
                          </a:ln>
                          <a:solidFill>
                            <a:schemeClr val="tx1"/>
                          </a:solidFill>
                          <a:effectLst/>
                          <a:latin typeface="Arial" charset="0"/>
                          <a:ea typeface="ＭＳ Ｐゴシック" pitchFamily="-109" charset="-128"/>
                          <a:sym typeface="Arial" charset="0"/>
                        </a:rPr>
                        <a:t>units beyond repair</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gridSpan="3">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9" charset="-128"/>
                          <a:sym typeface="Arial" charset="0"/>
                        </a:rPr>
                        <a:t>Replace with factory replacement slider or double-hung units and self-storing storm windows</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27038">
                <a:tc>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ea typeface="ＭＳ Ｐゴシック" pitchFamily="-109" charset="-128"/>
                          <a:sym typeface="Arial" charset="0"/>
                        </a:rPr>
                        <a:t>Deteriorated doors </a:t>
                      </a:r>
                      <a:br>
                        <a:rPr kumimoji="0" lang="en-US" sz="1200" b="1" i="0" u="none" strike="noStrike" cap="none" normalizeH="0" baseline="0" dirty="0" smtClean="0">
                          <a:ln>
                            <a:noFill/>
                          </a:ln>
                          <a:solidFill>
                            <a:schemeClr val="tx1"/>
                          </a:solidFill>
                          <a:effectLst/>
                          <a:latin typeface="Arial" charset="0"/>
                          <a:ea typeface="ＭＳ Ｐゴシック" pitchFamily="-109" charset="-128"/>
                          <a:sym typeface="Arial" charset="0"/>
                        </a:rPr>
                      </a:br>
                      <a:r>
                        <a:rPr kumimoji="0" lang="en-US" sz="1200" b="1" i="0" u="none" strike="noStrike" cap="none" normalizeH="0" baseline="0" dirty="0" smtClean="0">
                          <a:ln>
                            <a:noFill/>
                          </a:ln>
                          <a:solidFill>
                            <a:schemeClr val="tx1"/>
                          </a:solidFill>
                          <a:effectLst/>
                          <a:latin typeface="Arial" charset="0"/>
                          <a:ea typeface="ＭＳ Ｐゴシック" pitchFamily="-109" charset="-128"/>
                          <a:sym typeface="Arial" charset="0"/>
                        </a:rPr>
                        <a:t>beyond repair</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gridSpan="3">
                  <a:txBody>
                    <a:bodyPr/>
                    <a:lstStyle/>
                    <a:p>
                      <a:pPr marL="3175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charset="0"/>
                          <a:ea typeface="ＭＳ Ｐゴシック" pitchFamily="-109" charset="-128"/>
                          <a:sym typeface="Arial" charset="0"/>
                        </a:rPr>
                        <a:t>Replace with factory replacement types</a:t>
                      </a:r>
                    </a:p>
                  </a:txBody>
                  <a:tcPr marL="0" marR="0" marT="0" marB="0" anchor="ctr" horzOverflow="overflow">
                    <a:lnL w="3175" cap="flat" cmpd="sng" algn="ctr">
                      <a:solidFill>
                        <a:srgbClr val="BFBFBF"/>
                      </a:solidFill>
                      <a:prstDash val="solid"/>
                      <a:round/>
                      <a:headEnd type="none" w="med" len="med"/>
                      <a:tailEnd type="none" w="med" len="med"/>
                    </a:lnL>
                    <a:lnR w="3175" cap="flat" cmpd="sng" algn="ctr">
                      <a:solidFill>
                        <a:srgbClr val="BFBFBF"/>
                      </a:solidFill>
                      <a:prstDash val="solid"/>
                      <a:round/>
                      <a:headEnd type="none" w="med" len="med"/>
                      <a:tailEnd type="none" w="med" len="med"/>
                    </a:lnR>
                    <a:lnT w="3175" cap="flat" cmpd="sng" algn="ctr">
                      <a:solidFill>
                        <a:srgbClr val="BFBFBF"/>
                      </a:solidFill>
                      <a:prstDash val="solid"/>
                      <a:round/>
                      <a:headEnd type="none" w="med" len="med"/>
                      <a:tailEnd type="none" w="med" len="med"/>
                    </a:lnT>
                    <a:lnB w="3175" cap="flat" cmpd="sng" algn="ctr">
                      <a:solidFill>
                        <a:srgbClr val="BFBFB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6"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
          <p:cNvSpPr>
            <a:spLocks noChangeArrowheads="1"/>
          </p:cNvSpPr>
          <p:nvPr/>
        </p:nvSpPr>
        <p:spPr bwMode="auto">
          <a:xfrm>
            <a:off x="533400" y="0"/>
            <a:ext cx="6248400" cy="914400"/>
          </a:xfrm>
          <a:prstGeom prst="rect">
            <a:avLst/>
          </a:prstGeom>
          <a:noFill/>
          <a:ln w="9525">
            <a:noFill/>
            <a:miter lim="800000"/>
            <a:headEnd/>
            <a:tailEnd/>
          </a:ln>
        </p:spPr>
        <p:txBody>
          <a:bodyPr lIns="0" tIns="0" rIns="0" bIns="0" anchor="ctr"/>
          <a:lstStyle/>
          <a:p>
            <a:pPr eaLnBrk="0" hangingPunct="0"/>
            <a:r>
              <a:rPr lang="en-US" sz="2600" b="0" spc="100" dirty="0">
                <a:solidFill>
                  <a:schemeClr val="bg1"/>
                </a:solidFill>
              </a:rPr>
              <a:t>Retrofit Options – Duct Systems</a:t>
            </a:r>
          </a:p>
        </p:txBody>
      </p:sp>
      <p:sp>
        <p:nvSpPr>
          <p:cNvPr id="16387" name="Rectangle 3"/>
          <p:cNvSpPr>
            <a:spLocks/>
          </p:cNvSpPr>
          <p:nvPr/>
        </p:nvSpPr>
        <p:spPr bwMode="auto">
          <a:xfrm>
            <a:off x="5089525" y="1828800"/>
            <a:ext cx="4054475" cy="776288"/>
          </a:xfrm>
          <a:prstGeom prst="rect">
            <a:avLst/>
          </a:prstGeom>
          <a:noFill/>
          <a:ln w="9525">
            <a:noFill/>
            <a:miter lim="800000"/>
            <a:headEnd/>
            <a:tailEnd/>
          </a:ln>
        </p:spPr>
        <p:txBody>
          <a:bodyPr lIns="0" tIns="0" rIns="40638" bIns="0"/>
          <a:lstStyle/>
          <a:p>
            <a:pPr marL="39688" defTabSz="642938">
              <a:spcBef>
                <a:spcPts val="1400"/>
              </a:spcBef>
            </a:pPr>
            <a:endParaRPr lang="en-US" sz="2000" b="0" dirty="0">
              <a:latin typeface="Arial Bold" pitchFamily="34" charset="0"/>
              <a:cs typeface="Arial Bold" pitchFamily="34" charset="0"/>
              <a:sym typeface="Arial Bold" pitchFamily="34" charset="0"/>
            </a:endParaRPr>
          </a:p>
        </p:txBody>
      </p:sp>
      <p:sp>
        <p:nvSpPr>
          <p:cNvPr id="16388" name="Rectangle 13"/>
          <p:cNvSpPr>
            <a:spLocks noGrp="1" noChangeArrowheads="1"/>
          </p:cNvSpPr>
          <p:nvPr>
            <p:ph type="body" sz="half" idx="1"/>
          </p:nvPr>
        </p:nvSpPr>
        <p:spPr>
          <a:xfrm>
            <a:off x="457200" y="1295400"/>
            <a:ext cx="4800600" cy="4343400"/>
          </a:xfrm>
        </p:spPr>
        <p:txBody>
          <a:bodyPr>
            <a:noAutofit/>
          </a:bodyPr>
          <a:lstStyle/>
          <a:p>
            <a:pPr marL="0" indent="0">
              <a:lnSpc>
                <a:spcPct val="110000"/>
              </a:lnSpc>
              <a:buFontTx/>
              <a:buNone/>
            </a:pPr>
            <a:r>
              <a:rPr lang="en-US" dirty="0" smtClean="0"/>
              <a:t>Performance-based duct </a:t>
            </a:r>
            <a:br>
              <a:rPr lang="en-US" dirty="0" smtClean="0"/>
            </a:br>
            <a:r>
              <a:rPr lang="en-US" dirty="0" smtClean="0"/>
              <a:t>treatments include:</a:t>
            </a:r>
          </a:p>
          <a:p>
            <a:pPr marL="274320" lvl="1">
              <a:spcAft>
                <a:spcPts val="0"/>
              </a:spcAft>
              <a:buFont typeface="Arial" pitchFamily="34" charset="0"/>
              <a:buChar char="•"/>
            </a:pPr>
            <a:r>
              <a:rPr lang="en-US" sz="2200" dirty="0" smtClean="0"/>
              <a:t>Visual and diagnostic assessment.</a:t>
            </a:r>
          </a:p>
          <a:p>
            <a:pPr>
              <a:spcAft>
                <a:spcPts val="0"/>
              </a:spcAft>
              <a:buFont typeface="Arial" pitchFamily="34" charset="0"/>
              <a:buChar char="•"/>
            </a:pPr>
            <a:r>
              <a:rPr lang="en-US" sz="2200" dirty="0" smtClean="0"/>
              <a:t>Sealing and repair.</a:t>
            </a:r>
          </a:p>
          <a:p>
            <a:pPr>
              <a:spcAft>
                <a:spcPts val="0"/>
              </a:spcAft>
              <a:buFont typeface="Arial" pitchFamily="34" charset="0"/>
              <a:buChar char="•"/>
            </a:pPr>
            <a:r>
              <a:rPr lang="en-US" sz="2200" dirty="0" smtClean="0"/>
              <a:t>Converting belly return system.</a:t>
            </a:r>
          </a:p>
          <a:p>
            <a:pPr>
              <a:spcAft>
                <a:spcPts val="0"/>
              </a:spcAft>
              <a:buFont typeface="Arial" pitchFamily="34" charset="0"/>
              <a:buChar char="•"/>
            </a:pPr>
            <a:r>
              <a:rPr lang="en-US" sz="2200" dirty="0" smtClean="0"/>
              <a:t>Cleaning.</a:t>
            </a:r>
          </a:p>
          <a:p>
            <a:pPr>
              <a:spcAft>
                <a:spcPts val="0"/>
              </a:spcAft>
              <a:buFont typeface="Arial" pitchFamily="34" charset="0"/>
              <a:buChar char="•"/>
            </a:pPr>
            <a:r>
              <a:rPr lang="en-US" sz="2200" dirty="0" smtClean="0"/>
              <a:t>Removing obstructions.</a:t>
            </a:r>
          </a:p>
          <a:p>
            <a:pPr>
              <a:spcAft>
                <a:spcPts val="0"/>
              </a:spcAft>
              <a:buFont typeface="Arial" pitchFamily="34" charset="0"/>
              <a:buChar char="•"/>
            </a:pPr>
            <a:r>
              <a:rPr lang="en-US" sz="2200" dirty="0" smtClean="0"/>
              <a:t>System balancing.</a:t>
            </a:r>
          </a:p>
          <a:p>
            <a:pPr>
              <a:spcAft>
                <a:spcPts val="0"/>
              </a:spcAft>
              <a:buFont typeface="Arial" pitchFamily="34" charset="0"/>
              <a:buChar char="•"/>
            </a:pPr>
            <a:r>
              <a:rPr lang="en-US" sz="2200" dirty="0" smtClean="0"/>
              <a:t>Replacing damaged registers.</a:t>
            </a:r>
          </a:p>
          <a:p>
            <a:pPr>
              <a:spcAft>
                <a:spcPts val="0"/>
              </a:spcAft>
              <a:buFont typeface="Arial" pitchFamily="34" charset="0"/>
              <a:buChar char="•"/>
            </a:pPr>
            <a:r>
              <a:rPr lang="en-US" sz="2200" dirty="0" smtClean="0"/>
              <a:t>Post-repair diagnostics.</a:t>
            </a:r>
          </a:p>
          <a:p>
            <a:pPr marL="274320" indent="0">
              <a:buFont typeface="Arial" pitchFamily="34" charset="0"/>
              <a:buChar char="•"/>
            </a:pPr>
            <a:endParaRPr lang="en-US" sz="2200" dirty="0" smtClean="0"/>
          </a:p>
        </p:txBody>
      </p:sp>
      <p:pic>
        <p:nvPicPr>
          <p:cNvPr id="16389" name="Picture 14" descr="Photo of mobile home open ended duct."/>
          <p:cNvPicPr>
            <a:picLocks noChangeAspect="1" noChangeArrowheads="1"/>
          </p:cNvPicPr>
          <p:nvPr/>
        </p:nvPicPr>
        <p:blipFill>
          <a:blip r:embed="rId3" cstate="print"/>
          <a:srcRect/>
          <a:stretch>
            <a:fillRect/>
          </a:stretch>
        </p:blipFill>
        <p:spPr bwMode="auto">
          <a:xfrm>
            <a:off x="5410200" y="1143000"/>
            <a:ext cx="3733800" cy="2743200"/>
          </a:xfrm>
          <a:prstGeom prst="rect">
            <a:avLst/>
          </a:prstGeom>
          <a:noFill/>
          <a:ln w="9525">
            <a:noFill/>
            <a:miter lim="800000"/>
            <a:headEnd/>
            <a:tailEnd/>
          </a:ln>
        </p:spPr>
      </p:pic>
      <p:pic>
        <p:nvPicPr>
          <p:cNvPr id="16390" name="Picture 17" descr="Photo of repairing mobile home open ended duct."/>
          <p:cNvPicPr>
            <a:picLocks noChangeAspect="1" noChangeArrowheads="1"/>
          </p:cNvPicPr>
          <p:nvPr/>
        </p:nvPicPr>
        <p:blipFill>
          <a:blip r:embed="rId4" cstate="print"/>
          <a:srcRect t="2721" b="2042"/>
          <a:stretch>
            <a:fillRect/>
          </a:stretch>
        </p:blipFill>
        <p:spPr bwMode="auto">
          <a:xfrm>
            <a:off x="5410200" y="3810000"/>
            <a:ext cx="3733800" cy="2667000"/>
          </a:xfrm>
          <a:prstGeom prst="rect">
            <a:avLst/>
          </a:prstGeom>
          <a:noFill/>
          <a:ln w="9525">
            <a:noFill/>
            <a:miter lim="800000"/>
            <a:headEnd/>
            <a:tailEnd/>
          </a:ln>
        </p:spPr>
      </p:pic>
      <p:sp>
        <p:nvSpPr>
          <p:cNvPr id="16391" name="Text Box 7"/>
          <p:cNvSpPr txBox="1">
            <a:spLocks noChangeArrowheads="1"/>
          </p:cNvSpPr>
          <p:nvPr/>
        </p:nvSpPr>
        <p:spPr bwMode="auto">
          <a:xfrm>
            <a:off x="6362700" y="6172199"/>
            <a:ext cx="2667000" cy="230832"/>
          </a:xfrm>
          <a:prstGeom prst="rect">
            <a:avLst/>
          </a:prstGeom>
          <a:noFill/>
          <a:ln w="9525">
            <a:noFill/>
            <a:miter lim="800000"/>
            <a:headEnd/>
            <a:tailEnd/>
          </a:ln>
        </p:spPr>
        <p:txBody>
          <a:bodyPr>
            <a:spAutoFit/>
          </a:bodyPr>
          <a:lstStyle/>
          <a:p>
            <a:pPr algn="r">
              <a:spcBef>
                <a:spcPct val="50000"/>
              </a:spcBef>
            </a:pPr>
            <a:r>
              <a:rPr lang="en-US" sz="900" b="0" i="1" dirty="0" smtClean="0">
                <a:solidFill>
                  <a:schemeClr val="bg1"/>
                </a:solidFill>
              </a:rPr>
              <a:t>Photos </a:t>
            </a:r>
            <a:r>
              <a:rPr lang="en-US" sz="900" b="0" i="1" dirty="0">
                <a:solidFill>
                  <a:schemeClr val="bg1"/>
                </a:solidFill>
              </a:rPr>
              <a:t>courtesy of Tony Gill</a:t>
            </a:r>
          </a:p>
        </p:txBody>
      </p:sp>
      <p:sp>
        <p:nvSpPr>
          <p:cNvPr id="20" name="Rectangular Callout 19"/>
          <p:cNvSpPr>
            <a:spLocks noChangeArrowheads="1"/>
          </p:cNvSpPr>
          <p:nvPr/>
        </p:nvSpPr>
        <p:spPr bwMode="auto">
          <a:xfrm>
            <a:off x="5791200" y="1371600"/>
            <a:ext cx="1905000" cy="381000"/>
          </a:xfrm>
          <a:prstGeom prst="wedgeRectCallout">
            <a:avLst>
              <a:gd name="adj1" fmla="val 37977"/>
              <a:gd name="adj2" fmla="val 219167"/>
            </a:avLst>
          </a:prstGeom>
          <a:solidFill>
            <a:srgbClr val="FFFFFF">
              <a:alpha val="74901"/>
            </a:srgbClr>
          </a:solidFill>
          <a:ln w="6350">
            <a:noFill/>
            <a:round/>
            <a:headEnd/>
            <a:tailEnd/>
          </a:ln>
          <a:effectLst>
            <a:outerShdw dist="38100" dir="2700000" rotWithShape="0">
              <a:srgbClr val="808080">
                <a:alpha val="42999"/>
              </a:srgbClr>
            </a:outerShdw>
          </a:effectLst>
        </p:spPr>
        <p:txBody>
          <a:bodyPr anchor="ctr"/>
          <a:lstStyle/>
          <a:p>
            <a:pPr marL="39688" algn="ctr">
              <a:defRPr/>
            </a:pPr>
            <a:r>
              <a:rPr lang="en-US" sz="1600" b="0" dirty="0">
                <a:latin typeface="Arial" pitchFamily="28" charset="0"/>
                <a:ea typeface="Arial" pitchFamily="28" charset="0"/>
                <a:cs typeface="Arial" pitchFamily="28" charset="0"/>
                <a:sym typeface="Arial" pitchFamily="28" charset="0"/>
              </a:rPr>
              <a:t>Open ended duct</a:t>
            </a:r>
          </a:p>
        </p:txBody>
      </p:sp>
      <p:sp>
        <p:nvSpPr>
          <p:cNvPr id="21" name="Rectangular Callout 20"/>
          <p:cNvSpPr>
            <a:spLocks noChangeArrowheads="1"/>
          </p:cNvSpPr>
          <p:nvPr/>
        </p:nvSpPr>
        <p:spPr bwMode="auto">
          <a:xfrm>
            <a:off x="5791200" y="4038600"/>
            <a:ext cx="990600" cy="381000"/>
          </a:xfrm>
          <a:prstGeom prst="wedgeRectCallout">
            <a:avLst>
              <a:gd name="adj1" fmla="val 63620"/>
              <a:gd name="adj2" fmla="val 165833"/>
            </a:avLst>
          </a:prstGeom>
          <a:solidFill>
            <a:srgbClr val="FFFFFF">
              <a:alpha val="74901"/>
            </a:srgbClr>
          </a:solidFill>
          <a:ln w="6350">
            <a:noFill/>
            <a:round/>
            <a:headEnd/>
            <a:tailEnd/>
          </a:ln>
          <a:effectLst>
            <a:outerShdw dist="38100" dir="2700000" rotWithShape="0">
              <a:srgbClr val="808080">
                <a:alpha val="42999"/>
              </a:srgbClr>
            </a:outerShdw>
          </a:effectLst>
        </p:spPr>
        <p:txBody>
          <a:bodyPr anchor="ctr"/>
          <a:lstStyle/>
          <a:p>
            <a:pPr marL="39688" algn="ctr">
              <a:defRPr/>
            </a:pPr>
            <a:r>
              <a:rPr lang="en-US" sz="1600" b="0" dirty="0">
                <a:latin typeface="Arial" pitchFamily="28" charset="0"/>
                <a:ea typeface="Arial" pitchFamily="28" charset="0"/>
                <a:cs typeface="Arial" pitchFamily="28" charset="0"/>
                <a:sym typeface="Arial" pitchFamily="28" charset="0"/>
              </a:rPr>
              <a:t>Repair</a:t>
            </a:r>
          </a:p>
        </p:txBody>
      </p:sp>
      <p:sp>
        <p:nvSpPr>
          <p:cNvPr id="16394" name="Rectangle 9"/>
          <p:cNvSpPr>
            <a:spLocks noChangeArrowheads="1"/>
          </p:cNvSpPr>
          <p:nvPr/>
        </p:nvSpPr>
        <p:spPr bwMode="auto">
          <a:xfrm>
            <a:off x="457200" y="5867400"/>
            <a:ext cx="4572000" cy="609600"/>
          </a:xfrm>
          <a:prstGeom prst="rect">
            <a:avLst/>
          </a:prstGeom>
          <a:solidFill>
            <a:srgbClr val="8DC63F"/>
          </a:solidFill>
          <a:ln w="9525">
            <a:noFill/>
            <a:round/>
            <a:headEnd/>
            <a:tailEnd/>
          </a:ln>
        </p:spPr>
        <p:txBody>
          <a:bodyPr/>
          <a:lstStyle/>
          <a:p>
            <a:endParaRPr lang="en-US" dirty="0"/>
          </a:p>
        </p:txBody>
      </p:sp>
      <p:sp>
        <p:nvSpPr>
          <p:cNvPr id="16395" name="Text Box 6"/>
          <p:cNvSpPr txBox="1">
            <a:spLocks/>
          </p:cNvSpPr>
          <p:nvPr/>
        </p:nvSpPr>
        <p:spPr bwMode="auto">
          <a:xfrm>
            <a:off x="914400" y="5986463"/>
            <a:ext cx="3657600" cy="371475"/>
          </a:xfrm>
          <a:prstGeom prst="rect">
            <a:avLst/>
          </a:prstGeom>
          <a:noFill/>
          <a:ln w="9525">
            <a:noFill/>
            <a:miter lim="800000"/>
            <a:headEnd/>
            <a:tailEnd/>
          </a:ln>
        </p:spPr>
        <p:txBody>
          <a:bodyPr lIns="64291" tIns="32146" rIns="64291" bIns="32146">
            <a:spAutoFit/>
          </a:bodyPr>
          <a:lstStyle/>
          <a:p>
            <a:pPr>
              <a:spcBef>
                <a:spcPts val="775"/>
              </a:spcBef>
              <a:buSzPct val="100000"/>
            </a:pPr>
            <a:r>
              <a:rPr lang="en-US" sz="2000" b="0" dirty="0" smtClean="0">
                <a:solidFill>
                  <a:schemeClr val="bg1"/>
                </a:solidFill>
              </a:rPr>
              <a:t>Challenging but very important!</a:t>
            </a:r>
            <a:endParaRPr lang="en-US" sz="2000" b="0" dirty="0">
              <a:solidFill>
                <a:schemeClr val="bg1"/>
              </a:solidFill>
            </a:endParaRPr>
          </a:p>
        </p:txBody>
      </p:sp>
      <p:sp>
        <p:nvSpPr>
          <p:cNvPr id="13"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1" y="1"/>
            <a:ext cx="5562600" cy="914399"/>
          </a:xfrm>
        </p:spPr>
        <p:txBody>
          <a:bodyPr>
            <a:normAutofit/>
          </a:bodyPr>
          <a:lstStyle/>
          <a:p>
            <a:r>
              <a:rPr lang="en-US" sz="2400" dirty="0" smtClean="0"/>
              <a:t>Retrofit Options – Heating Systems</a:t>
            </a:r>
          </a:p>
        </p:txBody>
      </p:sp>
      <p:pic>
        <p:nvPicPr>
          <p:cNvPr id="17412" name="Picture 5" descr="Photo showing a typical heating system retrofit."/>
          <p:cNvPicPr>
            <a:picLocks noGrp="1" noChangeAspect="1" noChangeArrowheads="1"/>
          </p:cNvPicPr>
          <p:nvPr>
            <p:ph sz="half" idx="2"/>
          </p:nvPr>
        </p:nvPicPr>
        <p:blipFill>
          <a:blip r:embed="rId3" cstate="print"/>
          <a:stretch>
            <a:fillRect/>
          </a:stretch>
        </p:blipFill>
        <p:spPr>
          <a:xfrm>
            <a:off x="5711597" y="1143000"/>
            <a:ext cx="3432403" cy="5410200"/>
          </a:xfrm>
        </p:spPr>
      </p:pic>
      <p:sp>
        <p:nvSpPr>
          <p:cNvPr id="17411" name="Rectangle 3"/>
          <p:cNvSpPr>
            <a:spLocks noGrp="1" noChangeArrowheads="1"/>
          </p:cNvSpPr>
          <p:nvPr>
            <p:ph type="body" sz="half" idx="1"/>
          </p:nvPr>
        </p:nvSpPr>
        <p:spPr>
          <a:xfrm>
            <a:off x="457200" y="1447800"/>
            <a:ext cx="4953000" cy="3810000"/>
          </a:xfrm>
        </p:spPr>
        <p:txBody>
          <a:bodyPr>
            <a:noAutofit/>
          </a:bodyPr>
          <a:lstStyle/>
          <a:p>
            <a:pPr>
              <a:buFontTx/>
              <a:buNone/>
            </a:pPr>
            <a:r>
              <a:rPr lang="en-US" dirty="0" smtClean="0"/>
              <a:t>Heating system retrofits include:</a:t>
            </a:r>
          </a:p>
          <a:p>
            <a:pPr>
              <a:spcAft>
                <a:spcPts val="0"/>
              </a:spcAft>
            </a:pPr>
            <a:r>
              <a:rPr lang="en-US" sz="2200" dirty="0" smtClean="0"/>
              <a:t>Visual and diagnostic testing.</a:t>
            </a:r>
          </a:p>
          <a:p>
            <a:pPr>
              <a:spcAft>
                <a:spcPts val="0"/>
              </a:spcAft>
            </a:pPr>
            <a:r>
              <a:rPr lang="en-US" sz="2200" dirty="0" smtClean="0"/>
              <a:t>Cleaning dirty burners.</a:t>
            </a:r>
          </a:p>
          <a:p>
            <a:pPr>
              <a:spcAft>
                <a:spcPts val="0"/>
              </a:spcAft>
            </a:pPr>
            <a:r>
              <a:rPr lang="en-US" sz="2200" dirty="0" smtClean="0"/>
              <a:t>Cleaning and adjusting blowers.</a:t>
            </a:r>
          </a:p>
          <a:p>
            <a:pPr>
              <a:spcAft>
                <a:spcPts val="0"/>
              </a:spcAft>
            </a:pPr>
            <a:r>
              <a:rPr lang="en-US" sz="2200" dirty="0" smtClean="0"/>
              <a:t>Replacing furnace filters.</a:t>
            </a:r>
          </a:p>
          <a:p>
            <a:pPr>
              <a:spcAft>
                <a:spcPts val="0"/>
              </a:spcAft>
            </a:pPr>
            <a:r>
              <a:rPr lang="en-US" sz="2200" dirty="0" smtClean="0"/>
              <a:t>Repairing excessive temperature</a:t>
            </a:r>
            <a:br>
              <a:rPr lang="en-US" sz="2200" dirty="0" smtClean="0"/>
            </a:br>
            <a:r>
              <a:rPr lang="en-US" sz="2200" dirty="0" smtClean="0"/>
              <a:t>rise problems.</a:t>
            </a:r>
          </a:p>
          <a:p>
            <a:pPr>
              <a:spcAft>
                <a:spcPts val="0"/>
              </a:spcAft>
            </a:pPr>
            <a:r>
              <a:rPr lang="en-US" sz="2200" dirty="0" smtClean="0"/>
              <a:t>Adjusting operating temperatures.</a:t>
            </a:r>
          </a:p>
          <a:p>
            <a:pPr>
              <a:spcAft>
                <a:spcPts val="0"/>
              </a:spcAft>
            </a:pPr>
            <a:r>
              <a:rPr lang="en-US" sz="2200" dirty="0" smtClean="0"/>
              <a:t>Replacing unsafe or inefficient furnaces.</a:t>
            </a:r>
          </a:p>
        </p:txBody>
      </p:sp>
      <p:sp>
        <p:nvSpPr>
          <p:cNvPr id="17414" name="Rectangle 9"/>
          <p:cNvSpPr>
            <a:spLocks noChangeArrowheads="1"/>
          </p:cNvSpPr>
          <p:nvPr/>
        </p:nvSpPr>
        <p:spPr bwMode="auto">
          <a:xfrm>
            <a:off x="457200" y="5562600"/>
            <a:ext cx="4572000" cy="914400"/>
          </a:xfrm>
          <a:prstGeom prst="rect">
            <a:avLst/>
          </a:prstGeom>
          <a:solidFill>
            <a:srgbClr val="8DC63F"/>
          </a:solidFill>
          <a:ln w="9525">
            <a:noFill/>
            <a:round/>
            <a:headEnd/>
            <a:tailEnd/>
          </a:ln>
        </p:spPr>
        <p:txBody>
          <a:bodyPr/>
          <a:lstStyle/>
          <a:p>
            <a:endParaRPr lang="en-US" dirty="0"/>
          </a:p>
        </p:txBody>
      </p:sp>
      <p:sp>
        <p:nvSpPr>
          <p:cNvPr id="17415" name="Text Box 6"/>
          <p:cNvSpPr txBox="1">
            <a:spLocks/>
          </p:cNvSpPr>
          <p:nvPr/>
        </p:nvSpPr>
        <p:spPr bwMode="auto">
          <a:xfrm>
            <a:off x="609600" y="5667375"/>
            <a:ext cx="4267200" cy="742028"/>
          </a:xfrm>
          <a:prstGeom prst="rect">
            <a:avLst/>
          </a:prstGeom>
          <a:noFill/>
          <a:ln w="9525">
            <a:noFill/>
            <a:miter lim="800000"/>
            <a:headEnd/>
            <a:tailEnd/>
          </a:ln>
        </p:spPr>
        <p:txBody>
          <a:bodyPr wrap="square" lIns="64291" tIns="32146" rIns="64291" bIns="32146">
            <a:spAutoFit/>
          </a:bodyPr>
          <a:lstStyle/>
          <a:p>
            <a:pPr algn="ctr">
              <a:buSzPct val="100000"/>
            </a:pPr>
            <a:r>
              <a:rPr lang="en-US" sz="2200" b="0" dirty="0">
                <a:solidFill>
                  <a:schemeClr val="bg1"/>
                </a:solidFill>
              </a:rPr>
              <a:t>Should only be attempted by qualified heating </a:t>
            </a:r>
            <a:r>
              <a:rPr lang="en-US" sz="2200" b="0" dirty="0" smtClean="0">
                <a:solidFill>
                  <a:schemeClr val="bg1"/>
                </a:solidFill>
              </a:rPr>
              <a:t>technicians.</a:t>
            </a:r>
            <a:endParaRPr lang="en-US" sz="2200" b="0" dirty="0">
              <a:solidFill>
                <a:schemeClr val="bg1"/>
              </a:solidFill>
            </a:endParaRP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9" name="TextBox 6"/>
          <p:cNvSpPr txBox="1">
            <a:spLocks noChangeArrowheads="1"/>
          </p:cNvSpPr>
          <p:nvPr/>
        </p:nvSpPr>
        <p:spPr bwMode="auto">
          <a:xfrm>
            <a:off x="5791200" y="6248400"/>
            <a:ext cx="3127375" cy="230832"/>
          </a:xfrm>
          <a:prstGeom prst="rect">
            <a:avLst/>
          </a:prstGeom>
          <a:noFill/>
          <a:ln w="9525">
            <a:noFill/>
            <a:miter lim="800000"/>
            <a:headEnd/>
            <a:tailEnd/>
          </a:ln>
        </p:spPr>
        <p:txBody>
          <a:bodyPr>
            <a:spAutoFit/>
          </a:bodyPr>
          <a:lstStyle/>
          <a:p>
            <a:pPr algn="r"/>
            <a:r>
              <a:rPr lang="en-US" sz="900" b="0" i="1" dirty="0" smtClean="0">
                <a:solidFill>
                  <a:schemeClr val="bg1"/>
                </a:solidFill>
              </a:rPr>
              <a:t>Photo courtesy of the U.S. </a:t>
            </a:r>
            <a:r>
              <a:rPr lang="en-US" sz="900" b="0" i="1" dirty="0">
                <a:solidFill>
                  <a:schemeClr val="bg1"/>
                </a:solidFill>
              </a:rPr>
              <a:t>Department of Energy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a:xfrm>
            <a:off x="457201" y="1"/>
            <a:ext cx="5791200" cy="914399"/>
          </a:xfrm>
        </p:spPr>
        <p:txBody>
          <a:bodyPr/>
          <a:lstStyle/>
          <a:p>
            <a:r>
              <a:rPr lang="en-US" dirty="0" smtClean="0"/>
              <a:t>Retrofit Options – Belly Insulation</a:t>
            </a:r>
          </a:p>
        </p:txBody>
      </p:sp>
      <p:sp>
        <p:nvSpPr>
          <p:cNvPr id="18435" name="Rectangle 7"/>
          <p:cNvSpPr>
            <a:spLocks noGrp="1" noChangeArrowheads="1"/>
          </p:cNvSpPr>
          <p:nvPr>
            <p:ph type="body" sz="half" idx="1"/>
          </p:nvPr>
        </p:nvSpPr>
        <p:spPr>
          <a:xfrm>
            <a:off x="457200" y="1447800"/>
            <a:ext cx="4114800" cy="3200400"/>
          </a:xfrm>
        </p:spPr>
        <p:txBody>
          <a:bodyPr>
            <a:noAutofit/>
          </a:bodyPr>
          <a:lstStyle/>
          <a:p>
            <a:pPr>
              <a:spcAft>
                <a:spcPts val="0"/>
              </a:spcAft>
              <a:buFontTx/>
              <a:buNone/>
            </a:pPr>
            <a:r>
              <a:rPr lang="en-US" dirty="0" smtClean="0">
                <a:sym typeface="Arial" pitchFamily="34" charset="0"/>
              </a:rPr>
              <a:t>Re-insulating the mobile</a:t>
            </a:r>
          </a:p>
          <a:p>
            <a:pPr>
              <a:spcAft>
                <a:spcPts val="0"/>
              </a:spcAft>
              <a:buFontTx/>
              <a:buNone/>
            </a:pPr>
            <a:r>
              <a:rPr lang="en-US" dirty="0" smtClean="0">
                <a:sym typeface="Arial" pitchFamily="34" charset="0"/>
              </a:rPr>
              <a:t>home belly is cost-effective.</a:t>
            </a:r>
          </a:p>
          <a:p>
            <a:pPr>
              <a:spcAft>
                <a:spcPts val="0"/>
              </a:spcAft>
            </a:pPr>
            <a:r>
              <a:rPr lang="en-US" sz="2200" dirty="0" smtClean="0">
                <a:sym typeface="Arial" pitchFamily="34" charset="0"/>
              </a:rPr>
              <a:t>Increases thermal performance</a:t>
            </a:r>
          </a:p>
          <a:p>
            <a:pPr>
              <a:spcAft>
                <a:spcPts val="0"/>
              </a:spcAft>
            </a:pPr>
            <a:r>
              <a:rPr lang="en-US" sz="2200" dirty="0" smtClean="0">
                <a:sym typeface="Arial" pitchFamily="34" charset="0"/>
              </a:rPr>
              <a:t>Possible air leakage reductions between 25% and 50%</a:t>
            </a:r>
          </a:p>
          <a:p>
            <a:pPr>
              <a:spcAft>
                <a:spcPts val="0"/>
              </a:spcAft>
            </a:pPr>
            <a:r>
              <a:rPr lang="en-US" sz="2200" dirty="0" smtClean="0">
                <a:sym typeface="Arial" pitchFamily="34" charset="0"/>
              </a:rPr>
              <a:t>Enhanced occupant comfort</a:t>
            </a:r>
          </a:p>
        </p:txBody>
      </p:sp>
      <p:pic>
        <p:nvPicPr>
          <p:cNvPr id="18436" name="Picture 4" descr="Photo of weatherization technicians Re-insulating a mobile&#10;home belly."/>
          <p:cNvPicPr>
            <a:picLocks noGrp="1" noChangeAspect="1" noChangeArrowheads="1"/>
          </p:cNvPicPr>
          <p:nvPr>
            <p:ph sz="half" idx="2"/>
          </p:nvPr>
        </p:nvPicPr>
        <p:blipFill>
          <a:blip r:embed="rId3" cstate="print"/>
          <a:stretch>
            <a:fillRect/>
          </a:stretch>
        </p:blipFill>
        <p:spPr>
          <a:xfrm>
            <a:off x="4480560" y="1219200"/>
            <a:ext cx="4663440" cy="5181600"/>
          </a:xfrm>
        </p:spPr>
      </p:pic>
      <p:sp>
        <p:nvSpPr>
          <p:cNvPr id="18437" name="Text Box 7"/>
          <p:cNvSpPr txBox="1">
            <a:spLocks noChangeArrowheads="1"/>
          </p:cNvSpPr>
          <p:nvPr/>
        </p:nvSpPr>
        <p:spPr bwMode="auto">
          <a:xfrm>
            <a:off x="4648200" y="60198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PA WTC</a:t>
            </a:r>
          </a:p>
        </p:txBody>
      </p:sp>
      <p:sp>
        <p:nvSpPr>
          <p:cNvPr id="18438" name="Rectangle 9"/>
          <p:cNvSpPr>
            <a:spLocks noChangeArrowheads="1"/>
          </p:cNvSpPr>
          <p:nvPr/>
        </p:nvSpPr>
        <p:spPr bwMode="auto">
          <a:xfrm>
            <a:off x="457200" y="5029200"/>
            <a:ext cx="3581400" cy="1371600"/>
          </a:xfrm>
          <a:prstGeom prst="rect">
            <a:avLst/>
          </a:prstGeom>
          <a:solidFill>
            <a:srgbClr val="8DC63F"/>
          </a:solidFill>
          <a:ln w="9525">
            <a:noFill/>
            <a:round/>
            <a:headEnd/>
            <a:tailEnd/>
          </a:ln>
        </p:spPr>
        <p:txBody>
          <a:bodyPr/>
          <a:lstStyle/>
          <a:p>
            <a:endParaRPr lang="en-US" dirty="0"/>
          </a:p>
        </p:txBody>
      </p:sp>
      <p:sp>
        <p:nvSpPr>
          <p:cNvPr id="18439" name="Text Box 6"/>
          <p:cNvSpPr txBox="1">
            <a:spLocks/>
          </p:cNvSpPr>
          <p:nvPr/>
        </p:nvSpPr>
        <p:spPr bwMode="auto">
          <a:xfrm>
            <a:off x="457200" y="5181600"/>
            <a:ext cx="3581400" cy="989013"/>
          </a:xfrm>
          <a:prstGeom prst="rect">
            <a:avLst/>
          </a:prstGeom>
          <a:noFill/>
          <a:ln w="9525">
            <a:noFill/>
            <a:miter lim="800000"/>
            <a:headEnd/>
            <a:tailEnd/>
          </a:ln>
        </p:spPr>
        <p:txBody>
          <a:bodyPr lIns="64291" tIns="32146" rIns="64291" bIns="32146">
            <a:spAutoFit/>
          </a:bodyPr>
          <a:lstStyle/>
          <a:p>
            <a:pPr algn="ctr">
              <a:buSzPct val="100000"/>
            </a:pPr>
            <a:r>
              <a:rPr lang="en-US" sz="2000" b="0" dirty="0">
                <a:solidFill>
                  <a:schemeClr val="bg1"/>
                </a:solidFill>
              </a:rPr>
              <a:t>Very </a:t>
            </a:r>
            <a:r>
              <a:rPr lang="en-US" sz="2000" b="0" dirty="0" smtClean="0">
                <a:solidFill>
                  <a:schemeClr val="bg1"/>
                </a:solidFill>
              </a:rPr>
              <a:t>challenging, </a:t>
            </a:r>
            <a:r>
              <a:rPr lang="en-US" sz="2000" b="0" dirty="0">
                <a:solidFill>
                  <a:schemeClr val="bg1"/>
                </a:solidFill>
              </a:rPr>
              <a:t>but</a:t>
            </a:r>
          </a:p>
          <a:p>
            <a:pPr algn="ctr">
              <a:buSzPct val="100000"/>
            </a:pPr>
            <a:r>
              <a:rPr lang="en-US" sz="2000" b="0" dirty="0">
                <a:solidFill>
                  <a:schemeClr val="bg1"/>
                </a:solidFill>
              </a:rPr>
              <a:t>achievable with the right</a:t>
            </a:r>
          </a:p>
          <a:p>
            <a:pPr algn="ctr">
              <a:buSzPct val="100000"/>
            </a:pPr>
            <a:r>
              <a:rPr lang="en-US" sz="2000" b="0" dirty="0">
                <a:solidFill>
                  <a:schemeClr val="bg1"/>
                </a:solidFill>
              </a:rPr>
              <a:t>tools and good </a:t>
            </a:r>
            <a:r>
              <a:rPr lang="en-US" sz="2000" b="0" dirty="0" smtClean="0">
                <a:solidFill>
                  <a:schemeClr val="bg1"/>
                </a:solidFill>
              </a:rPr>
              <a:t>training.</a:t>
            </a:r>
            <a:endParaRPr lang="en-US" sz="2000" b="0" dirty="0">
              <a:solidFill>
                <a:schemeClr val="bg1"/>
              </a:solidFill>
            </a:endParaRP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Photo of weatherization technicians Re-insulating a mobile&#10;home sidewall."/>
          <p:cNvPicPr>
            <a:picLocks noGrp="1" noChangeAspect="1" noChangeArrowheads="1"/>
          </p:cNvPicPr>
          <p:nvPr>
            <p:ph idx="1"/>
          </p:nvPr>
        </p:nvPicPr>
        <p:blipFill>
          <a:blip r:embed="rId3" cstate="email"/>
          <a:srcRect/>
          <a:stretch>
            <a:fillRect/>
          </a:stretch>
        </p:blipFill>
        <p:spPr>
          <a:xfrm>
            <a:off x="381000" y="1752600"/>
            <a:ext cx="4140200" cy="310515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458" name="Rectangle 10"/>
          <p:cNvSpPr>
            <a:spLocks noGrp="1" noChangeArrowheads="1"/>
          </p:cNvSpPr>
          <p:nvPr>
            <p:ph type="title"/>
          </p:nvPr>
        </p:nvSpPr>
        <p:spPr>
          <a:xfrm>
            <a:off x="457200" y="0"/>
            <a:ext cx="5638800" cy="901700"/>
          </a:xfrm>
        </p:spPr>
        <p:txBody>
          <a:bodyPr>
            <a:normAutofit/>
          </a:bodyPr>
          <a:lstStyle/>
          <a:p>
            <a:r>
              <a:rPr lang="en-US" sz="2400" dirty="0" smtClean="0"/>
              <a:t>Retrofit Options – Sidewall Insulation</a:t>
            </a:r>
          </a:p>
        </p:txBody>
      </p:sp>
      <p:sp>
        <p:nvSpPr>
          <p:cNvPr id="19459" name="Rectangle 8"/>
          <p:cNvSpPr txBox="1">
            <a:spLocks noChangeArrowheads="1"/>
          </p:cNvSpPr>
          <p:nvPr/>
        </p:nvSpPr>
        <p:spPr bwMode="auto">
          <a:xfrm>
            <a:off x="4953000" y="1676400"/>
            <a:ext cx="3733800" cy="3124200"/>
          </a:xfrm>
          <a:prstGeom prst="rect">
            <a:avLst/>
          </a:prstGeom>
          <a:noFill/>
          <a:ln w="9525">
            <a:noFill/>
            <a:miter lim="800000"/>
            <a:headEnd/>
            <a:tailEnd/>
          </a:ln>
        </p:spPr>
        <p:txBody>
          <a:bodyPr lIns="0" tIns="0" rIns="0" bIns="0"/>
          <a:lstStyle/>
          <a:p>
            <a:pPr marL="342900" indent="-342900" eaLnBrk="0" hangingPunct="0">
              <a:buClr>
                <a:srgbClr val="8DC63F"/>
              </a:buClr>
            </a:pPr>
            <a:r>
              <a:rPr lang="en-US" sz="2400" b="0" dirty="0">
                <a:sym typeface="Arial" pitchFamily="34" charset="0"/>
              </a:rPr>
              <a:t>Re-insulating sidewalls</a:t>
            </a:r>
          </a:p>
          <a:p>
            <a:pPr marL="342900" indent="-342900" eaLnBrk="0" hangingPunct="0">
              <a:buClr>
                <a:srgbClr val="8DC63F"/>
              </a:buClr>
            </a:pPr>
            <a:r>
              <a:rPr lang="en-US" sz="2400" b="0" dirty="0">
                <a:sym typeface="Arial" pitchFamily="34" charset="0"/>
              </a:rPr>
              <a:t>is also a very cost-effective</a:t>
            </a:r>
            <a:endParaRPr lang="en-US" sz="2400" b="0" dirty="0" smtClean="0">
              <a:sym typeface="Arial" pitchFamily="34" charset="0"/>
            </a:endParaRPr>
          </a:p>
          <a:p>
            <a:pPr marL="342900" indent="-342900" eaLnBrk="0" hangingPunct="0">
              <a:spcAft>
                <a:spcPts val="600"/>
              </a:spcAft>
              <a:buClr>
                <a:srgbClr val="8DC63F"/>
              </a:buClr>
            </a:pPr>
            <a:r>
              <a:rPr lang="en-US" sz="2400" b="0" dirty="0" smtClean="0">
                <a:sym typeface="Arial" pitchFamily="34" charset="0"/>
              </a:rPr>
              <a:t>retrofit.</a:t>
            </a:r>
          </a:p>
          <a:p>
            <a:pPr marL="342900" indent="-342900" eaLnBrk="0" hangingPunct="0">
              <a:spcBef>
                <a:spcPts val="1200"/>
              </a:spcBef>
              <a:buFontTx/>
              <a:buChar char="•"/>
            </a:pPr>
            <a:r>
              <a:rPr lang="en-US" sz="2200" b="0" dirty="0" smtClean="0">
                <a:sym typeface="Arial" pitchFamily="34" charset="0"/>
              </a:rPr>
              <a:t>Increases </a:t>
            </a:r>
            <a:r>
              <a:rPr lang="en-US" sz="2200" b="0" dirty="0">
                <a:sym typeface="Arial" pitchFamily="34" charset="0"/>
              </a:rPr>
              <a:t>thermal </a:t>
            </a:r>
            <a:r>
              <a:rPr lang="en-US" sz="2200" b="0" dirty="0" smtClean="0">
                <a:sym typeface="Arial" pitchFamily="34" charset="0"/>
              </a:rPr>
              <a:t>performance</a:t>
            </a:r>
          </a:p>
          <a:p>
            <a:pPr marL="342900" indent="-342900" eaLnBrk="0" hangingPunct="0">
              <a:spcBef>
                <a:spcPts val="1200"/>
              </a:spcBef>
              <a:buFontTx/>
              <a:buChar char="•"/>
            </a:pPr>
            <a:r>
              <a:rPr lang="en-US" sz="2200" b="0" dirty="0">
                <a:sym typeface="Arial" pitchFamily="34" charset="0"/>
              </a:rPr>
              <a:t>Reduces air </a:t>
            </a:r>
            <a:r>
              <a:rPr lang="en-US" sz="2200" b="0" dirty="0" smtClean="0">
                <a:sym typeface="Arial" pitchFamily="34" charset="0"/>
              </a:rPr>
              <a:t>leakage</a:t>
            </a:r>
          </a:p>
          <a:p>
            <a:pPr marL="342900" indent="-342900" eaLnBrk="0" hangingPunct="0">
              <a:spcBef>
                <a:spcPts val="1200"/>
              </a:spcBef>
              <a:spcAft>
                <a:spcPts val="600"/>
              </a:spcAft>
              <a:buFontTx/>
              <a:buChar char="•"/>
            </a:pPr>
            <a:r>
              <a:rPr lang="en-US" sz="2200" b="0" dirty="0">
                <a:sym typeface="Arial" pitchFamily="34" charset="0"/>
              </a:rPr>
              <a:t>Reduces </a:t>
            </a:r>
            <a:r>
              <a:rPr lang="en-US" sz="2200" b="0" dirty="0" smtClean="0">
                <a:sym typeface="Arial" pitchFamily="34" charset="0"/>
              </a:rPr>
              <a:t>noise</a:t>
            </a:r>
            <a:endParaRPr lang="en-US" sz="2200" b="0" i="1" dirty="0">
              <a:sym typeface="Arial" pitchFamily="34" charset="0"/>
            </a:endParaRPr>
          </a:p>
        </p:txBody>
      </p:sp>
      <p:sp>
        <p:nvSpPr>
          <p:cNvPr id="19461" name="Text Box 7"/>
          <p:cNvSpPr txBox="1">
            <a:spLocks noChangeArrowheads="1"/>
          </p:cNvSpPr>
          <p:nvPr/>
        </p:nvSpPr>
        <p:spPr bwMode="auto">
          <a:xfrm>
            <a:off x="1143000" y="44958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Tony Gill</a:t>
            </a:r>
          </a:p>
        </p:txBody>
      </p:sp>
      <p:sp>
        <p:nvSpPr>
          <p:cNvPr id="19462" name="Rectangle 9"/>
          <p:cNvSpPr>
            <a:spLocks noChangeArrowheads="1"/>
          </p:cNvSpPr>
          <p:nvPr/>
        </p:nvSpPr>
        <p:spPr bwMode="auto">
          <a:xfrm>
            <a:off x="4953000" y="5029200"/>
            <a:ext cx="3810000" cy="914400"/>
          </a:xfrm>
          <a:prstGeom prst="rect">
            <a:avLst/>
          </a:prstGeom>
          <a:solidFill>
            <a:srgbClr val="8DC63F"/>
          </a:solidFill>
          <a:ln w="9525">
            <a:noFill/>
            <a:round/>
            <a:headEnd/>
            <a:tailEnd/>
          </a:ln>
        </p:spPr>
        <p:txBody>
          <a:bodyPr/>
          <a:lstStyle/>
          <a:p>
            <a:endParaRPr lang="en-US" dirty="0"/>
          </a:p>
        </p:txBody>
      </p:sp>
      <p:sp>
        <p:nvSpPr>
          <p:cNvPr id="19463" name="Text Box 6"/>
          <p:cNvSpPr txBox="1">
            <a:spLocks/>
          </p:cNvSpPr>
          <p:nvPr/>
        </p:nvSpPr>
        <p:spPr bwMode="auto">
          <a:xfrm>
            <a:off x="5257800" y="5133975"/>
            <a:ext cx="3048000" cy="742028"/>
          </a:xfrm>
          <a:prstGeom prst="rect">
            <a:avLst/>
          </a:prstGeom>
          <a:noFill/>
          <a:ln w="9525">
            <a:noFill/>
            <a:miter lim="800000"/>
            <a:headEnd/>
            <a:tailEnd/>
          </a:ln>
        </p:spPr>
        <p:txBody>
          <a:bodyPr lIns="64291" tIns="32146" rIns="64291" bIns="32146">
            <a:spAutoFit/>
          </a:bodyPr>
          <a:lstStyle/>
          <a:p>
            <a:pPr algn="ctr">
              <a:buSzPct val="100000"/>
            </a:pPr>
            <a:r>
              <a:rPr lang="en-US" sz="2200" b="0" dirty="0">
                <a:solidFill>
                  <a:schemeClr val="bg1"/>
                </a:solidFill>
              </a:rPr>
              <a:t>Technically not difficult </a:t>
            </a:r>
          </a:p>
          <a:p>
            <a:pPr algn="ctr">
              <a:buSzPct val="100000"/>
            </a:pPr>
            <a:r>
              <a:rPr lang="en-US" sz="2200" b="0" dirty="0">
                <a:solidFill>
                  <a:schemeClr val="bg1"/>
                </a:solidFill>
              </a:rPr>
              <a:t>or time </a:t>
            </a:r>
            <a:r>
              <a:rPr lang="en-US" sz="2200" b="0" dirty="0" smtClean="0">
                <a:solidFill>
                  <a:schemeClr val="bg1"/>
                </a:solidFill>
              </a:rPr>
              <a:t>consuming.</a:t>
            </a:r>
            <a:endParaRPr lang="en-US" sz="2200" b="0" dirty="0">
              <a:solidFill>
                <a:schemeClr val="bg1"/>
              </a:solidFill>
            </a:endParaRP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ChangeArrowheads="1"/>
          </p:cNvSpPr>
          <p:nvPr/>
        </p:nvSpPr>
        <p:spPr bwMode="auto">
          <a:xfrm>
            <a:off x="457200" y="0"/>
            <a:ext cx="6324600" cy="914400"/>
          </a:xfrm>
          <a:prstGeom prst="rect">
            <a:avLst/>
          </a:prstGeom>
          <a:noFill/>
          <a:ln w="9525">
            <a:noFill/>
            <a:miter lim="800000"/>
            <a:headEnd/>
            <a:tailEnd/>
          </a:ln>
        </p:spPr>
        <p:txBody>
          <a:bodyPr lIns="0" tIns="0" rIns="0" bIns="0" anchor="ctr"/>
          <a:lstStyle/>
          <a:p>
            <a:pPr eaLnBrk="0" hangingPunct="0"/>
            <a:r>
              <a:rPr lang="en-US" sz="2600" b="0" spc="100" dirty="0">
                <a:solidFill>
                  <a:schemeClr val="bg1"/>
                </a:solidFill>
              </a:rPr>
              <a:t>Retrofit Options – Roof Insulation</a:t>
            </a:r>
          </a:p>
        </p:txBody>
      </p:sp>
      <p:sp>
        <p:nvSpPr>
          <p:cNvPr id="20483" name="Rectangle 3"/>
          <p:cNvSpPr>
            <a:spLocks noChangeArrowheads="1"/>
          </p:cNvSpPr>
          <p:nvPr/>
        </p:nvSpPr>
        <p:spPr bwMode="auto">
          <a:xfrm>
            <a:off x="381000" y="1447800"/>
            <a:ext cx="8458200" cy="4876800"/>
          </a:xfrm>
          <a:prstGeom prst="rect">
            <a:avLst/>
          </a:prstGeom>
          <a:noFill/>
          <a:ln w="12700">
            <a:noFill/>
            <a:miter lim="800000"/>
            <a:headEnd/>
            <a:tailEnd/>
          </a:ln>
        </p:spPr>
        <p:txBody>
          <a:bodyPr lIns="91435" tIns="45718" rIns="91435" bIns="45718"/>
          <a:lstStyle/>
          <a:p>
            <a:pPr marL="342900" indent="-342900" defTabSz="642938" eaLnBrk="0" hangingPunct="0">
              <a:buClr>
                <a:srgbClr val="8DC63F"/>
              </a:buClr>
              <a:buSzPct val="100000"/>
            </a:pPr>
            <a:r>
              <a:rPr lang="en-US" sz="2400" b="0" dirty="0">
                <a:sym typeface="Arial" pitchFamily="34" charset="0"/>
              </a:rPr>
              <a:t>Re-insulating roof cavities on mobile homes is cost-</a:t>
            </a:r>
            <a:r>
              <a:rPr lang="en-US" sz="2400" b="0" dirty="0" smtClean="0">
                <a:sym typeface="Arial" pitchFamily="34" charset="0"/>
              </a:rPr>
              <a:t>effective.</a:t>
            </a:r>
          </a:p>
          <a:p>
            <a:pPr marL="342900" indent="-342900" defTabSz="642938" eaLnBrk="0" hangingPunct="0">
              <a:buClr>
                <a:srgbClr val="8DC63F"/>
              </a:buClr>
              <a:buSzPct val="100000"/>
            </a:pPr>
            <a:endParaRPr lang="en-US" sz="2400" b="0" dirty="0">
              <a:sym typeface="Arial" pitchFamily="34" charset="0"/>
            </a:endParaRPr>
          </a:p>
          <a:p>
            <a:pPr marL="342900" indent="-342900" defTabSz="642938">
              <a:spcBef>
                <a:spcPts val="775"/>
              </a:spcBef>
              <a:buSzPct val="100000"/>
              <a:buFont typeface="Arial" pitchFamily="34" charset="0"/>
              <a:buChar char="•"/>
            </a:pPr>
            <a:r>
              <a:rPr lang="en-US" sz="2400" b="0" dirty="0" smtClean="0">
                <a:sym typeface="Arial" pitchFamily="34" charset="0"/>
              </a:rPr>
              <a:t>Increases </a:t>
            </a:r>
            <a:r>
              <a:rPr lang="en-US" sz="2400" b="0" dirty="0">
                <a:sym typeface="Arial" pitchFamily="34" charset="0"/>
              </a:rPr>
              <a:t>thermal </a:t>
            </a:r>
            <a:br>
              <a:rPr lang="en-US" sz="2400" b="0" dirty="0">
                <a:sym typeface="Arial" pitchFamily="34" charset="0"/>
              </a:rPr>
            </a:br>
            <a:r>
              <a:rPr lang="en-US" sz="2400" b="0" dirty="0" smtClean="0">
                <a:sym typeface="Arial" pitchFamily="34" charset="0"/>
              </a:rPr>
              <a:t>performance</a:t>
            </a:r>
          </a:p>
          <a:p>
            <a:pPr marL="342900" indent="-342900" defTabSz="642938">
              <a:spcBef>
                <a:spcPts val="775"/>
              </a:spcBef>
              <a:buSzPct val="100000"/>
              <a:buFont typeface="Arial" pitchFamily="34" charset="0"/>
              <a:buChar char="•"/>
            </a:pPr>
            <a:r>
              <a:rPr lang="en-US" sz="2400" b="0" dirty="0">
                <a:sym typeface="Arial" pitchFamily="34" charset="0"/>
              </a:rPr>
              <a:t>Provides cooling </a:t>
            </a:r>
            <a:r>
              <a:rPr lang="en-US" sz="2400" b="0" dirty="0" smtClean="0">
                <a:sym typeface="Arial" pitchFamily="34" charset="0"/>
              </a:rPr>
              <a:t/>
            </a:r>
            <a:br>
              <a:rPr lang="en-US" sz="2400" b="0" dirty="0" smtClean="0">
                <a:sym typeface="Arial" pitchFamily="34" charset="0"/>
              </a:rPr>
            </a:br>
            <a:r>
              <a:rPr lang="en-US" sz="2400" b="0" dirty="0" smtClean="0">
                <a:sym typeface="Arial" pitchFamily="34" charset="0"/>
              </a:rPr>
              <a:t>savings</a:t>
            </a:r>
          </a:p>
          <a:p>
            <a:pPr marL="342900" indent="-342900" defTabSz="642938">
              <a:spcBef>
                <a:spcPts val="775"/>
              </a:spcBef>
              <a:buSzPct val="100000"/>
              <a:buFont typeface="Arial" pitchFamily="34" charset="0"/>
              <a:buChar char="•"/>
            </a:pPr>
            <a:r>
              <a:rPr lang="en-US" sz="2400" b="0" dirty="0">
                <a:sym typeface="Arial" pitchFamily="34" charset="0"/>
              </a:rPr>
              <a:t>Reduces roof </a:t>
            </a:r>
            <a:r>
              <a:rPr lang="en-US" sz="2400" b="0" dirty="0" smtClean="0">
                <a:sym typeface="Arial" pitchFamily="34" charset="0"/>
              </a:rPr>
              <a:t>rumble</a:t>
            </a:r>
          </a:p>
          <a:p>
            <a:pPr marL="698500" lvl="1" indent="-241300" defTabSz="642938">
              <a:buClr>
                <a:srgbClr val="8FD744"/>
              </a:buClr>
              <a:buSzPct val="100000"/>
              <a:buFont typeface="Lucida Grande"/>
              <a:buChar char="-"/>
            </a:pPr>
            <a:endParaRPr lang="en-US" sz="2400" b="0" dirty="0">
              <a:sym typeface="Arial" pitchFamily="34" charset="0"/>
            </a:endParaRPr>
          </a:p>
        </p:txBody>
      </p:sp>
      <p:pic>
        <p:nvPicPr>
          <p:cNvPr id="9" name="Picture 8" descr="Photo of a mobile home."/>
          <p:cNvPicPr>
            <a:picLocks noChangeAspect="1"/>
          </p:cNvPicPr>
          <p:nvPr/>
        </p:nvPicPr>
        <p:blipFill>
          <a:blip r:embed="rId3" cstate="email"/>
          <a:srcRect/>
          <a:stretch>
            <a:fillRect/>
          </a:stretch>
        </p:blipFill>
        <p:spPr>
          <a:xfrm>
            <a:off x="3886200" y="2209800"/>
            <a:ext cx="4846320" cy="3710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485" name="Rectangle 9"/>
          <p:cNvSpPr>
            <a:spLocks noChangeArrowheads="1"/>
          </p:cNvSpPr>
          <p:nvPr/>
        </p:nvSpPr>
        <p:spPr bwMode="auto">
          <a:xfrm>
            <a:off x="457200" y="4572000"/>
            <a:ext cx="3048000" cy="1600200"/>
          </a:xfrm>
          <a:prstGeom prst="rect">
            <a:avLst/>
          </a:prstGeom>
          <a:solidFill>
            <a:srgbClr val="8DC63F"/>
          </a:solidFill>
          <a:ln w="9525">
            <a:noFill/>
            <a:round/>
            <a:headEnd/>
            <a:tailEnd/>
          </a:ln>
        </p:spPr>
        <p:txBody>
          <a:bodyPr/>
          <a:lstStyle/>
          <a:p>
            <a:endParaRPr lang="en-US" dirty="0"/>
          </a:p>
        </p:txBody>
      </p:sp>
      <p:sp>
        <p:nvSpPr>
          <p:cNvPr id="20486" name="Text Box 6"/>
          <p:cNvSpPr txBox="1">
            <a:spLocks/>
          </p:cNvSpPr>
          <p:nvPr/>
        </p:nvSpPr>
        <p:spPr bwMode="auto">
          <a:xfrm>
            <a:off x="457200" y="4724400"/>
            <a:ext cx="3048000" cy="1295400"/>
          </a:xfrm>
          <a:prstGeom prst="rect">
            <a:avLst/>
          </a:prstGeom>
          <a:noFill/>
          <a:ln w="9525">
            <a:noFill/>
            <a:miter lim="800000"/>
            <a:headEnd/>
            <a:tailEnd/>
          </a:ln>
        </p:spPr>
        <p:txBody>
          <a:bodyPr lIns="64291" tIns="32146" rIns="64291" bIns="32146">
            <a:spAutoFit/>
          </a:bodyPr>
          <a:lstStyle/>
          <a:p>
            <a:pPr algn="ctr">
              <a:buSzPct val="100000"/>
            </a:pPr>
            <a:r>
              <a:rPr lang="en-US" sz="2000" b="0" dirty="0">
                <a:solidFill>
                  <a:schemeClr val="bg1"/>
                </a:solidFill>
              </a:rPr>
              <a:t>Moderately </a:t>
            </a:r>
            <a:r>
              <a:rPr lang="en-US" sz="2000" b="0" dirty="0" smtClean="0">
                <a:solidFill>
                  <a:schemeClr val="bg1"/>
                </a:solidFill>
              </a:rPr>
              <a:t>challenging,</a:t>
            </a:r>
            <a:endParaRPr lang="en-US" sz="2000" b="0" dirty="0">
              <a:solidFill>
                <a:schemeClr val="bg1"/>
              </a:solidFill>
            </a:endParaRPr>
          </a:p>
          <a:p>
            <a:pPr algn="ctr">
              <a:buSzPct val="100000"/>
            </a:pPr>
            <a:r>
              <a:rPr lang="en-US" sz="2000" b="0" dirty="0">
                <a:solidFill>
                  <a:schemeClr val="bg1"/>
                </a:solidFill>
              </a:rPr>
              <a:t>but achievable with </a:t>
            </a:r>
          </a:p>
          <a:p>
            <a:pPr algn="ctr">
              <a:buSzPct val="100000"/>
            </a:pPr>
            <a:r>
              <a:rPr lang="en-US" sz="2000" b="0" dirty="0">
                <a:solidFill>
                  <a:schemeClr val="bg1"/>
                </a:solidFill>
              </a:rPr>
              <a:t>the right tools and </a:t>
            </a:r>
          </a:p>
          <a:p>
            <a:pPr algn="ctr">
              <a:buSzPct val="100000"/>
            </a:pPr>
            <a:r>
              <a:rPr lang="en-US" sz="2000" b="0" dirty="0">
                <a:solidFill>
                  <a:schemeClr val="bg1"/>
                </a:solidFill>
              </a:rPr>
              <a:t>good </a:t>
            </a:r>
            <a:r>
              <a:rPr lang="en-US" sz="2000" b="0" dirty="0" smtClean="0">
                <a:solidFill>
                  <a:schemeClr val="bg1"/>
                </a:solidFill>
              </a:rPr>
              <a:t>training.</a:t>
            </a:r>
            <a:endParaRPr lang="en-US" sz="2000" b="0" dirty="0">
              <a:solidFill>
                <a:schemeClr val="bg1"/>
              </a:solidFill>
            </a:endParaRPr>
          </a:p>
        </p:txBody>
      </p:sp>
      <p:sp>
        <p:nvSpPr>
          <p:cNvPr id="7"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11" name="Text Box 7"/>
          <p:cNvSpPr txBox="1">
            <a:spLocks noChangeArrowheads="1"/>
          </p:cNvSpPr>
          <p:nvPr/>
        </p:nvSpPr>
        <p:spPr bwMode="auto">
          <a:xfrm>
            <a:off x="5715000" y="5638800"/>
            <a:ext cx="2971800" cy="230832"/>
          </a:xfrm>
          <a:prstGeom prst="rect">
            <a:avLst/>
          </a:prstGeom>
          <a:noFill/>
          <a:ln w="9525">
            <a:noFill/>
            <a:miter lim="800000"/>
            <a:headEnd/>
            <a:tailEnd/>
          </a:ln>
        </p:spPr>
        <p:txBody>
          <a:bodyPr wrap="square">
            <a:spAutoFit/>
          </a:bodyPr>
          <a:lstStyle/>
          <a:p>
            <a:pPr algn="r">
              <a:spcBef>
                <a:spcPct val="50000"/>
              </a:spcBef>
            </a:pPr>
            <a:r>
              <a:rPr lang="en-US" sz="900" b="0" i="1" dirty="0">
                <a:solidFill>
                  <a:schemeClr val="bg1"/>
                </a:solidFill>
              </a:rPr>
              <a:t>Photo courtesy</a:t>
            </a:r>
            <a:r>
              <a:rPr lang="en-US" sz="900" b="0" i="1" dirty="0" smtClean="0">
                <a:solidFill>
                  <a:schemeClr val="bg1"/>
                </a:solidFill>
              </a:rPr>
              <a:t> of the U.S. Department of Energy</a:t>
            </a:r>
            <a:endParaRPr lang="en-US" sz="900" b="0" i="1"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ChangeArrowheads="1"/>
          </p:cNvSpPr>
          <p:nvPr/>
        </p:nvSpPr>
        <p:spPr bwMode="auto">
          <a:xfrm>
            <a:off x="381000" y="0"/>
            <a:ext cx="6248400" cy="914400"/>
          </a:xfrm>
          <a:prstGeom prst="rect">
            <a:avLst/>
          </a:prstGeom>
          <a:noFill/>
          <a:ln w="9525">
            <a:noFill/>
            <a:miter lim="800000"/>
            <a:headEnd/>
            <a:tailEnd/>
          </a:ln>
        </p:spPr>
        <p:txBody>
          <a:bodyPr lIns="91435" tIns="45718" rIns="91435" bIns="45718" anchor="ctr"/>
          <a:lstStyle/>
          <a:p>
            <a:r>
              <a:rPr lang="en-US" sz="2600" b="0" spc="100" dirty="0">
                <a:solidFill>
                  <a:schemeClr val="bg1"/>
                </a:solidFill>
              </a:rPr>
              <a:t>Retrofit Options - Other Measures</a:t>
            </a:r>
          </a:p>
        </p:txBody>
      </p:sp>
      <p:sp>
        <p:nvSpPr>
          <p:cNvPr id="21507" name="Rectangle 4"/>
          <p:cNvSpPr>
            <a:spLocks noGrp="1" noChangeArrowheads="1"/>
          </p:cNvSpPr>
          <p:nvPr>
            <p:ph type="body" sz="half" idx="1"/>
          </p:nvPr>
        </p:nvSpPr>
        <p:spPr>
          <a:xfrm>
            <a:off x="304800" y="1600200"/>
            <a:ext cx="4419600" cy="4419600"/>
          </a:xfrm>
        </p:spPr>
        <p:txBody>
          <a:bodyPr>
            <a:noAutofit/>
          </a:bodyPr>
          <a:lstStyle/>
          <a:p>
            <a:pPr>
              <a:spcAft>
                <a:spcPts val="0"/>
              </a:spcAft>
            </a:pPr>
            <a:r>
              <a:rPr lang="en-US" sz="2200" dirty="0" smtClean="0"/>
              <a:t>Window and door replacement</a:t>
            </a:r>
          </a:p>
          <a:p>
            <a:pPr>
              <a:spcAft>
                <a:spcPts val="0"/>
              </a:spcAft>
            </a:pPr>
            <a:r>
              <a:rPr lang="en-US" sz="2200" dirty="0" smtClean="0"/>
              <a:t>Hot water conservation measures</a:t>
            </a:r>
          </a:p>
          <a:p>
            <a:pPr>
              <a:spcAft>
                <a:spcPts val="0"/>
              </a:spcAft>
            </a:pPr>
            <a:r>
              <a:rPr lang="en-US" sz="2200" dirty="0" smtClean="0"/>
              <a:t>Health and safety measures</a:t>
            </a:r>
          </a:p>
          <a:p>
            <a:pPr>
              <a:spcAft>
                <a:spcPts val="0"/>
              </a:spcAft>
            </a:pPr>
            <a:r>
              <a:rPr lang="en-US" sz="2200" dirty="0" smtClean="0"/>
              <a:t>Incidental repairs</a:t>
            </a:r>
          </a:p>
          <a:p>
            <a:pPr>
              <a:spcAft>
                <a:spcPts val="0"/>
              </a:spcAft>
            </a:pPr>
            <a:r>
              <a:rPr lang="en-US" sz="2200" dirty="0" smtClean="0"/>
              <a:t>Standard base load measures</a:t>
            </a:r>
          </a:p>
          <a:p>
            <a:pPr>
              <a:spcAft>
                <a:spcPts val="0"/>
              </a:spcAft>
            </a:pPr>
            <a:r>
              <a:rPr lang="en-US" sz="2200" dirty="0" smtClean="0"/>
              <a:t>Cooling measures for hot </a:t>
            </a:r>
            <a:br>
              <a:rPr lang="en-US" sz="2200" dirty="0" smtClean="0"/>
            </a:br>
            <a:r>
              <a:rPr lang="en-US" sz="2200" dirty="0" smtClean="0"/>
              <a:t>climates, including:</a:t>
            </a:r>
          </a:p>
          <a:p>
            <a:pPr lvl="1">
              <a:spcAft>
                <a:spcPts val="0"/>
              </a:spcAft>
              <a:buFont typeface="Courier New" pitchFamily="49" charset="0"/>
              <a:buChar char="o"/>
            </a:pPr>
            <a:r>
              <a:rPr lang="en-US" sz="2200" dirty="0" smtClean="0"/>
              <a:t>Reflective roof coatings</a:t>
            </a:r>
          </a:p>
          <a:p>
            <a:pPr lvl="1">
              <a:spcAft>
                <a:spcPts val="0"/>
              </a:spcAft>
              <a:buFont typeface="Courier New" pitchFamily="49" charset="0"/>
              <a:buChar char="o"/>
            </a:pPr>
            <a:r>
              <a:rPr lang="en-US" sz="2200" dirty="0" smtClean="0"/>
              <a:t>Shade screens and awnings</a:t>
            </a:r>
          </a:p>
          <a:p>
            <a:pPr lvl="1">
              <a:spcAft>
                <a:spcPts val="0"/>
              </a:spcAft>
              <a:buFont typeface="Courier New" pitchFamily="49" charset="0"/>
              <a:buChar char="o"/>
            </a:pPr>
            <a:r>
              <a:rPr lang="en-US" sz="2200" dirty="0" smtClean="0"/>
              <a:t>Window films</a:t>
            </a:r>
          </a:p>
        </p:txBody>
      </p:sp>
      <p:pic>
        <p:nvPicPr>
          <p:cNvPr id="10" name="Picture 6" descr="Photo of weatherization technician Removing a mobile home window."/>
          <p:cNvPicPr>
            <a:picLocks noGrp="1" noChangeAspect="1" noChangeArrowheads="1"/>
          </p:cNvPicPr>
          <p:nvPr>
            <p:ph sz="half" idx="2"/>
          </p:nvPr>
        </p:nvPicPr>
        <p:blipFill>
          <a:blip r:embed="rId3" cstate="email"/>
          <a:stretch>
            <a:fillRect/>
          </a:stretch>
        </p:blipFill>
        <p:spPr>
          <a:xfrm>
            <a:off x="4814888" y="1656720"/>
            <a:ext cx="4252912" cy="431545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9" name="Text Box 7"/>
          <p:cNvSpPr txBox="1">
            <a:spLocks noChangeArrowheads="1"/>
          </p:cNvSpPr>
          <p:nvPr/>
        </p:nvSpPr>
        <p:spPr bwMode="auto">
          <a:xfrm>
            <a:off x="4766310" y="56388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WV GOEO</a:t>
            </a:r>
          </a:p>
        </p:txBody>
      </p:sp>
      <p:sp>
        <p:nvSpPr>
          <p:cNvPr id="6"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
          <p:cNvSpPr>
            <a:spLocks noGrp="1" noChangeArrowheads="1"/>
          </p:cNvSpPr>
          <p:nvPr>
            <p:ph type="title" idx="4294967295"/>
          </p:nvPr>
        </p:nvSpPr>
        <p:spPr>
          <a:xfrm>
            <a:off x="381000" y="0"/>
            <a:ext cx="5999163" cy="914400"/>
          </a:xfrm>
        </p:spPr>
        <p:txBody>
          <a:bodyPr rIns="116994"/>
          <a:lstStyle/>
          <a:p>
            <a:pPr marL="39688" eaLnBrk="1" hangingPunct="1">
              <a:defRPr/>
            </a:pPr>
            <a:r>
              <a:rPr lang="en-US" spc="100" dirty="0">
                <a:cs typeface="ＭＳ Ｐゴシック" pitchFamily="-107" charset="-128"/>
              </a:rPr>
              <a:t>Sequence of Retrofit Options </a:t>
            </a:r>
          </a:p>
        </p:txBody>
      </p:sp>
      <p:sp>
        <p:nvSpPr>
          <p:cNvPr id="22532" name="Rectangle 2"/>
          <p:cNvSpPr txBox="1">
            <a:spLocks noChangeArrowheads="1"/>
          </p:cNvSpPr>
          <p:nvPr/>
        </p:nvSpPr>
        <p:spPr bwMode="auto">
          <a:xfrm>
            <a:off x="533400" y="1600200"/>
            <a:ext cx="8154988" cy="4524375"/>
          </a:xfrm>
          <a:prstGeom prst="rect">
            <a:avLst/>
          </a:prstGeom>
          <a:noFill/>
          <a:ln w="9525">
            <a:noFill/>
            <a:miter lim="800000"/>
            <a:headEnd/>
            <a:tailEnd/>
          </a:ln>
        </p:spPr>
        <p:txBody>
          <a:bodyPr lIns="0" tIns="0" rIns="116994" bIns="0"/>
          <a:lstStyle/>
          <a:p>
            <a:pPr marL="274320" indent="-228600">
              <a:spcBef>
                <a:spcPts val="600"/>
              </a:spcBef>
              <a:spcAft>
                <a:spcPts val="600"/>
              </a:spcAft>
              <a:buFont typeface="Arial" pitchFamily="34" charset="0"/>
              <a:buChar char="•"/>
            </a:pPr>
            <a:r>
              <a:rPr lang="en-US" sz="2400" b="0" dirty="0" smtClean="0">
                <a:solidFill>
                  <a:srgbClr val="50565C"/>
                </a:solidFill>
                <a:latin typeface="+mn-lt"/>
              </a:rPr>
              <a:t>Perform blower door-guided air sealing.</a:t>
            </a:r>
          </a:p>
          <a:p>
            <a:pPr marL="274320" indent="-228600">
              <a:spcBef>
                <a:spcPts val="600"/>
              </a:spcBef>
              <a:spcAft>
                <a:spcPts val="600"/>
              </a:spcAft>
              <a:buFont typeface="Arial" pitchFamily="34" charset="0"/>
              <a:buChar char="•"/>
            </a:pPr>
            <a:r>
              <a:rPr lang="en-US" sz="2400" b="0" dirty="0" smtClean="0">
                <a:solidFill>
                  <a:srgbClr val="50565C"/>
                </a:solidFill>
                <a:latin typeface="+mn-lt"/>
              </a:rPr>
              <a:t>Diagnose, repair, seal, and improve duct systems.</a:t>
            </a:r>
          </a:p>
          <a:p>
            <a:pPr marL="274320" indent="-228600">
              <a:spcBef>
                <a:spcPts val="600"/>
              </a:spcBef>
              <a:spcAft>
                <a:spcPts val="600"/>
              </a:spcAft>
              <a:buFont typeface="Arial" pitchFamily="34" charset="0"/>
              <a:buChar char="•"/>
            </a:pPr>
            <a:r>
              <a:rPr lang="en-US" sz="2400" b="0" dirty="0" smtClean="0">
                <a:solidFill>
                  <a:srgbClr val="50565C"/>
                </a:solidFill>
                <a:latin typeface="+mn-lt"/>
              </a:rPr>
              <a:t>Diagnose and repair or replace furnace.</a:t>
            </a:r>
          </a:p>
          <a:p>
            <a:pPr marL="274320" indent="-228600">
              <a:spcBef>
                <a:spcPts val="600"/>
              </a:spcBef>
              <a:spcAft>
                <a:spcPts val="600"/>
              </a:spcAft>
              <a:buFont typeface="Arial" pitchFamily="34" charset="0"/>
              <a:buChar char="•"/>
            </a:pPr>
            <a:r>
              <a:rPr lang="en-US" sz="2400" b="0" dirty="0" smtClean="0">
                <a:solidFill>
                  <a:srgbClr val="50565C"/>
                </a:solidFill>
                <a:latin typeface="+mn-lt"/>
              </a:rPr>
              <a:t>Prepare and insulate the belly cavity.</a:t>
            </a:r>
          </a:p>
          <a:p>
            <a:pPr marL="274320" indent="-228600">
              <a:spcBef>
                <a:spcPts val="600"/>
              </a:spcBef>
              <a:spcAft>
                <a:spcPts val="600"/>
              </a:spcAft>
              <a:buFont typeface="Arial" pitchFamily="34" charset="0"/>
              <a:buChar char="•"/>
            </a:pPr>
            <a:r>
              <a:rPr lang="en-US" sz="2400" b="0" dirty="0" smtClean="0">
                <a:solidFill>
                  <a:srgbClr val="50565C"/>
                </a:solidFill>
                <a:latin typeface="+mn-lt"/>
              </a:rPr>
              <a:t>Prepare and insulate walls.</a:t>
            </a:r>
          </a:p>
          <a:p>
            <a:pPr marL="274320" indent="-228600">
              <a:spcBef>
                <a:spcPts val="600"/>
              </a:spcBef>
              <a:spcAft>
                <a:spcPts val="600"/>
              </a:spcAft>
              <a:buFont typeface="Arial" pitchFamily="34" charset="0"/>
              <a:buChar char="•"/>
            </a:pPr>
            <a:r>
              <a:rPr lang="en-US" sz="2400" b="0" dirty="0" smtClean="0">
                <a:solidFill>
                  <a:srgbClr val="50565C"/>
                </a:solidFill>
                <a:latin typeface="+mn-lt"/>
              </a:rPr>
              <a:t>Prepare and insulate roof cavity.</a:t>
            </a:r>
          </a:p>
          <a:p>
            <a:pPr marL="274320" indent="-228600">
              <a:spcBef>
                <a:spcPts val="600"/>
              </a:spcBef>
              <a:spcAft>
                <a:spcPts val="600"/>
              </a:spcAft>
              <a:buFont typeface="Arial" pitchFamily="34" charset="0"/>
              <a:buChar char="•"/>
            </a:pPr>
            <a:r>
              <a:rPr lang="en-US" sz="2400" b="0" dirty="0" smtClean="0">
                <a:solidFill>
                  <a:srgbClr val="50565C"/>
                </a:solidFill>
                <a:latin typeface="+mn-lt"/>
              </a:rPr>
              <a:t>Inspect and apply domestic water heater improvements and standard base load measures.</a:t>
            </a:r>
          </a:p>
          <a:p>
            <a:pPr marL="274320" indent="-228600">
              <a:spcBef>
                <a:spcPts val="600"/>
              </a:spcBef>
              <a:spcAft>
                <a:spcPts val="600"/>
              </a:spcAft>
              <a:buFont typeface="Arial" pitchFamily="34" charset="0"/>
              <a:buChar char="•"/>
            </a:pPr>
            <a:r>
              <a:rPr lang="en-US" sz="2400" b="0" dirty="0" smtClean="0">
                <a:solidFill>
                  <a:srgbClr val="50565C"/>
                </a:solidFill>
                <a:latin typeface="+mn-lt"/>
              </a:rPr>
              <a:t>Inspect and repair or replace windows and doors.</a:t>
            </a:r>
          </a:p>
          <a:p>
            <a:pPr marL="457200" indent="-457200">
              <a:lnSpc>
                <a:spcPct val="90000"/>
              </a:lnSpc>
              <a:spcBef>
                <a:spcPts val="1200"/>
              </a:spcBef>
              <a:spcAft>
                <a:spcPts val="600"/>
              </a:spcAft>
              <a:buFont typeface="Arial" pitchFamily="34" charset="0"/>
              <a:buChar char="•"/>
            </a:pPr>
            <a:endParaRPr lang="en-US" sz="2200" b="0" dirty="0">
              <a:solidFill>
                <a:srgbClr val="404040"/>
              </a:solidFill>
            </a:endParaRPr>
          </a:p>
        </p:txBody>
      </p:sp>
      <p:sp>
        <p:nvSpPr>
          <p:cNvPr id="5"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3"/>
          <p:cNvSpPr>
            <a:spLocks noGrp="1"/>
          </p:cNvSpPr>
          <p:nvPr>
            <p:ph idx="1"/>
          </p:nvPr>
        </p:nvSpPr>
        <p:spPr>
          <a:xfrm>
            <a:off x="457200" y="1600200"/>
            <a:ext cx="8229600" cy="4343400"/>
          </a:xfrm>
        </p:spPr>
        <p:txBody>
          <a:bodyPr/>
          <a:lstStyle/>
          <a:p>
            <a:pPr>
              <a:spcAft>
                <a:spcPts val="600"/>
              </a:spcAft>
            </a:pPr>
            <a:r>
              <a:rPr lang="en-US" sz="2400" dirty="0" smtClean="0"/>
              <a:t>Footprint sketch, dimensions and external features</a:t>
            </a:r>
            <a:r>
              <a:rPr lang="en-US" dirty="0" smtClean="0"/>
              <a:t> </a:t>
            </a:r>
            <a:r>
              <a:rPr lang="en-US" sz="2400" dirty="0" smtClean="0"/>
              <a:t>(additions, porches etc.)</a:t>
            </a:r>
          </a:p>
          <a:p>
            <a:pPr>
              <a:spcAft>
                <a:spcPts val="600"/>
              </a:spcAft>
            </a:pPr>
            <a:r>
              <a:rPr lang="en-US" sz="2400" dirty="0" smtClean="0"/>
              <a:t>Construction era (look for a certification label)</a:t>
            </a:r>
          </a:p>
          <a:p>
            <a:pPr>
              <a:spcAft>
                <a:spcPts val="600"/>
              </a:spcAft>
            </a:pPr>
            <a:r>
              <a:rPr lang="en-US" sz="2400" dirty="0" smtClean="0"/>
              <a:t>Structural integrity and level (windows and doors being out of square)</a:t>
            </a:r>
          </a:p>
          <a:p>
            <a:pPr>
              <a:spcAft>
                <a:spcPts val="600"/>
              </a:spcAft>
            </a:pPr>
            <a:r>
              <a:rPr lang="en-US" sz="2400" dirty="0" smtClean="0"/>
              <a:t>Condition of the siding, windows, doors</a:t>
            </a:r>
          </a:p>
          <a:p>
            <a:pPr>
              <a:spcAft>
                <a:spcPts val="600"/>
              </a:spcAft>
            </a:pPr>
            <a:r>
              <a:rPr lang="en-US" sz="2400" dirty="0" smtClean="0"/>
              <a:t>Drainage, raw sewage, plumbing leaks underneath</a:t>
            </a:r>
          </a:p>
          <a:p>
            <a:pPr>
              <a:spcAft>
                <a:spcPts val="600"/>
              </a:spcAft>
            </a:pPr>
            <a:r>
              <a:rPr lang="en-US" sz="2400" dirty="0" smtClean="0"/>
              <a:t>Other safety hazards</a:t>
            </a:r>
          </a:p>
        </p:txBody>
      </p:sp>
      <p:sp>
        <p:nvSpPr>
          <p:cNvPr id="23554" name="Title 2"/>
          <p:cNvSpPr>
            <a:spLocks noGrp="1"/>
          </p:cNvSpPr>
          <p:nvPr>
            <p:ph type="title"/>
          </p:nvPr>
        </p:nvSpPr>
        <p:spPr/>
        <p:txBody>
          <a:bodyPr/>
          <a:lstStyle/>
          <a:p>
            <a:r>
              <a:rPr lang="en-US" dirty="0" smtClean="0"/>
              <a:t>Exterior Assessment - Overview</a:t>
            </a:r>
          </a:p>
        </p:txBody>
      </p:sp>
      <p:sp>
        <p:nvSpPr>
          <p:cNvPr id="5"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5867400" cy="838200"/>
          </a:xfrm>
        </p:spPr>
        <p:txBody>
          <a:bodyPr/>
          <a:lstStyle/>
          <a:p>
            <a:pPr>
              <a:defRPr/>
            </a:pPr>
            <a:r>
              <a:rPr lang="en-US" spc="100" dirty="0">
                <a:cs typeface="ＭＳ Ｐゴシック" pitchFamily="-107" charset="-128"/>
              </a:rPr>
              <a:t>Learning Objectives</a:t>
            </a:r>
          </a:p>
        </p:txBody>
      </p:sp>
      <p:sp>
        <p:nvSpPr>
          <p:cNvPr id="6147" name="Content Placeholder 2"/>
          <p:cNvSpPr>
            <a:spLocks noGrp="1"/>
          </p:cNvSpPr>
          <p:nvPr>
            <p:ph idx="4294967295"/>
          </p:nvPr>
        </p:nvSpPr>
        <p:spPr>
          <a:xfrm>
            <a:off x="457200" y="1524000"/>
            <a:ext cx="8077200" cy="4648200"/>
          </a:xfrm>
        </p:spPr>
        <p:txBody>
          <a:bodyPr>
            <a:noAutofit/>
          </a:bodyPr>
          <a:lstStyle/>
          <a:p>
            <a:pPr marL="0" indent="0">
              <a:spcAft>
                <a:spcPts val="600"/>
              </a:spcAft>
              <a:buFontTx/>
              <a:buNone/>
            </a:pPr>
            <a:r>
              <a:rPr lang="en-US" sz="2600" dirty="0" smtClean="0">
                <a:solidFill>
                  <a:srgbClr val="000066"/>
                </a:solidFill>
              </a:rPr>
              <a:t>By attending this session, participants will be able to:</a:t>
            </a:r>
            <a:endParaRPr lang="en-US" sz="2600" dirty="0" smtClean="0"/>
          </a:p>
          <a:p>
            <a:pPr lvl="0"/>
            <a:r>
              <a:rPr lang="en-US" dirty="0" smtClean="0"/>
              <a:t>Discuss mobile home characteristics and components.</a:t>
            </a:r>
          </a:p>
          <a:p>
            <a:pPr lvl="0"/>
            <a:r>
              <a:rPr lang="en-US" dirty="0" smtClean="0"/>
              <a:t>Evaluate problems and opportunities.</a:t>
            </a:r>
          </a:p>
          <a:p>
            <a:pPr lvl="0"/>
            <a:r>
              <a:rPr lang="en-US" dirty="0" smtClean="0"/>
              <a:t>Review cost-effective retrofit options.</a:t>
            </a:r>
          </a:p>
          <a:p>
            <a:pPr lvl="0"/>
            <a:r>
              <a:rPr lang="en-US" dirty="0" smtClean="0"/>
              <a:t>Determine health and safety measures.</a:t>
            </a:r>
          </a:p>
          <a:p>
            <a:pPr lvl="0"/>
            <a:r>
              <a:rPr lang="en-US" dirty="0" smtClean="0"/>
              <a:t>Discuss diagnostic approaches to evaluating mobile homes.</a:t>
            </a:r>
          </a:p>
          <a:p>
            <a:pPr lvl="0"/>
            <a:r>
              <a:rPr lang="en-US" dirty="0" smtClean="0"/>
              <a:t>Discuss visual checks and specifications.</a:t>
            </a:r>
          </a:p>
          <a:p>
            <a:pPr lvl="0"/>
            <a:r>
              <a:rPr lang="en-US" dirty="0" smtClean="0"/>
              <a:t>Examine conditions for deferral of service.</a:t>
            </a:r>
          </a:p>
          <a:p>
            <a:pPr>
              <a:spcAft>
                <a:spcPts val="600"/>
              </a:spcAft>
              <a:buNone/>
            </a:pPr>
            <a:endParaRPr lang="en-US" dirty="0" smtClean="0"/>
          </a:p>
        </p:txBody>
      </p:sp>
      <p:sp>
        <p:nvSpPr>
          <p:cNvPr id="6"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3"/>
          <p:cNvSpPr>
            <a:spLocks noGrp="1"/>
          </p:cNvSpPr>
          <p:nvPr>
            <p:ph idx="1"/>
          </p:nvPr>
        </p:nvSpPr>
        <p:spPr>
          <a:xfrm>
            <a:off x="457200" y="1600200"/>
            <a:ext cx="8229600" cy="4267200"/>
          </a:xfrm>
        </p:spPr>
        <p:txBody>
          <a:bodyPr/>
          <a:lstStyle/>
          <a:p>
            <a:pPr>
              <a:spcAft>
                <a:spcPts val="600"/>
              </a:spcAft>
            </a:pPr>
            <a:r>
              <a:rPr lang="en-US" sz="2400" dirty="0" smtClean="0"/>
              <a:t>Condition of the belly and rodent barrier</a:t>
            </a:r>
          </a:p>
          <a:p>
            <a:pPr>
              <a:spcAft>
                <a:spcPts val="600"/>
              </a:spcAft>
            </a:pPr>
            <a:r>
              <a:rPr lang="en-US" sz="2400" dirty="0" smtClean="0"/>
              <a:t>Belly insulation levels</a:t>
            </a:r>
          </a:p>
          <a:p>
            <a:pPr>
              <a:spcAft>
                <a:spcPts val="600"/>
              </a:spcAft>
            </a:pPr>
            <a:r>
              <a:rPr lang="en-US" sz="2400" dirty="0" smtClean="0"/>
              <a:t>Floor joist direction</a:t>
            </a:r>
          </a:p>
          <a:p>
            <a:pPr>
              <a:spcAft>
                <a:spcPts val="600"/>
              </a:spcAft>
            </a:pPr>
            <a:r>
              <a:rPr lang="en-US" sz="2400" dirty="0" smtClean="0"/>
              <a:t>Water damage to side sills</a:t>
            </a:r>
          </a:p>
          <a:p>
            <a:pPr>
              <a:spcAft>
                <a:spcPts val="600"/>
              </a:spcAft>
            </a:pPr>
            <a:r>
              <a:rPr lang="en-US" sz="2400" dirty="0" smtClean="0"/>
              <a:t>Condition of the roof</a:t>
            </a:r>
          </a:p>
          <a:p>
            <a:pPr>
              <a:spcAft>
                <a:spcPts val="600"/>
              </a:spcAft>
            </a:pPr>
            <a:r>
              <a:rPr lang="en-US" sz="2400" dirty="0" smtClean="0"/>
              <a:t>Condition of chimney vent terminations</a:t>
            </a:r>
          </a:p>
          <a:p>
            <a:pPr>
              <a:spcAft>
                <a:spcPts val="600"/>
              </a:spcAft>
            </a:pPr>
            <a:r>
              <a:rPr lang="en-US" sz="2400" dirty="0" smtClean="0"/>
              <a:t>Feasibility of installing belly, wall, and roof insulation</a:t>
            </a:r>
          </a:p>
        </p:txBody>
      </p:sp>
      <p:sp>
        <p:nvSpPr>
          <p:cNvPr id="24578" name="Title 2"/>
          <p:cNvSpPr>
            <a:spLocks noGrp="1"/>
          </p:cNvSpPr>
          <p:nvPr>
            <p:ph type="title"/>
          </p:nvPr>
        </p:nvSpPr>
        <p:spPr/>
        <p:txBody>
          <a:bodyPr/>
          <a:lstStyle/>
          <a:p>
            <a:r>
              <a:rPr lang="en-US" dirty="0" smtClean="0"/>
              <a:t>Exterior Assessment - Overview</a:t>
            </a:r>
          </a:p>
        </p:txBody>
      </p:sp>
      <p:sp>
        <p:nvSpPr>
          <p:cNvPr id="6"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7" descr="Illustration of plan view of mobile home with sample measurements."/>
          <p:cNvPicPr>
            <a:picLocks noChangeAspect="1"/>
          </p:cNvPicPr>
          <p:nvPr/>
        </p:nvPicPr>
        <p:blipFill>
          <a:blip r:embed="rId3" cstate="print"/>
          <a:srcRect/>
          <a:stretch>
            <a:fillRect/>
          </a:stretch>
        </p:blipFill>
        <p:spPr bwMode="auto">
          <a:xfrm>
            <a:off x="296863" y="1295400"/>
            <a:ext cx="8770937" cy="3578225"/>
          </a:xfrm>
          <a:prstGeom prst="rect">
            <a:avLst/>
          </a:prstGeom>
          <a:noFill/>
          <a:ln w="9525">
            <a:noFill/>
            <a:miter lim="800000"/>
            <a:headEnd/>
            <a:tailEnd/>
          </a:ln>
        </p:spPr>
      </p:pic>
      <p:sp>
        <p:nvSpPr>
          <p:cNvPr id="25604" name="Content Placeholder 35"/>
          <p:cNvSpPr>
            <a:spLocks noGrp="1"/>
          </p:cNvSpPr>
          <p:nvPr>
            <p:ph idx="1"/>
          </p:nvPr>
        </p:nvSpPr>
        <p:spPr>
          <a:xfrm>
            <a:off x="1066800" y="5105400"/>
            <a:ext cx="7239000" cy="1295400"/>
          </a:xfrm>
        </p:spPr>
        <p:txBody>
          <a:bodyPr>
            <a:noAutofit/>
          </a:bodyPr>
          <a:lstStyle/>
          <a:p>
            <a:r>
              <a:rPr lang="en-US" dirty="0" smtClean="0"/>
              <a:t>Draw an exterior sketch showing dimensions of the home, additions, porches etc. </a:t>
            </a:r>
          </a:p>
          <a:p>
            <a:r>
              <a:rPr lang="en-US" dirty="0" smtClean="0"/>
              <a:t>Show relative locations of door and windows.</a:t>
            </a:r>
          </a:p>
          <a:p>
            <a:endParaRPr lang="en-US" dirty="0" smtClean="0"/>
          </a:p>
        </p:txBody>
      </p:sp>
      <p:sp>
        <p:nvSpPr>
          <p:cNvPr id="25603" name="Title 4"/>
          <p:cNvSpPr>
            <a:spLocks noGrp="1"/>
          </p:cNvSpPr>
          <p:nvPr>
            <p:ph type="title"/>
          </p:nvPr>
        </p:nvSpPr>
        <p:spPr/>
        <p:txBody>
          <a:bodyPr/>
          <a:lstStyle/>
          <a:p>
            <a:r>
              <a:rPr lang="en-US" dirty="0" smtClean="0"/>
              <a:t>Sketch</a:t>
            </a:r>
          </a:p>
        </p:txBody>
      </p:sp>
      <p:sp>
        <p:nvSpPr>
          <p:cNvPr id="25606" name="TextBox 8"/>
          <p:cNvSpPr txBox="1">
            <a:spLocks noChangeArrowheads="1"/>
          </p:cNvSpPr>
          <p:nvPr/>
        </p:nvSpPr>
        <p:spPr bwMode="auto">
          <a:xfrm>
            <a:off x="-228600" y="3352800"/>
            <a:ext cx="1066799" cy="369332"/>
          </a:xfrm>
          <a:prstGeom prst="rect">
            <a:avLst/>
          </a:prstGeom>
          <a:noFill/>
          <a:ln w="9525">
            <a:noFill/>
            <a:miter lim="800000"/>
            <a:headEnd/>
            <a:tailEnd/>
          </a:ln>
        </p:spPr>
        <p:txBody>
          <a:bodyPr wrap="square">
            <a:spAutoFit/>
          </a:bodyPr>
          <a:lstStyle/>
          <a:p>
            <a:pPr algn="ctr"/>
            <a:r>
              <a:rPr lang="en-US" sz="1800" dirty="0" smtClean="0"/>
              <a:t>12 ft.</a:t>
            </a:r>
            <a:endParaRPr lang="en-US" sz="1800" dirty="0"/>
          </a:p>
        </p:txBody>
      </p:sp>
      <p:sp>
        <p:nvSpPr>
          <p:cNvPr id="25607" name="TextBox 9"/>
          <p:cNvSpPr txBox="1">
            <a:spLocks noChangeArrowheads="1"/>
          </p:cNvSpPr>
          <p:nvPr/>
        </p:nvSpPr>
        <p:spPr bwMode="auto">
          <a:xfrm>
            <a:off x="4191000" y="4572000"/>
            <a:ext cx="838200" cy="369332"/>
          </a:xfrm>
          <a:prstGeom prst="rect">
            <a:avLst/>
          </a:prstGeom>
          <a:noFill/>
          <a:ln w="9525">
            <a:noFill/>
            <a:miter lim="800000"/>
            <a:headEnd/>
            <a:tailEnd/>
          </a:ln>
        </p:spPr>
        <p:txBody>
          <a:bodyPr wrap="square">
            <a:spAutoFit/>
          </a:bodyPr>
          <a:lstStyle/>
          <a:p>
            <a:pPr algn="ctr"/>
            <a:r>
              <a:rPr lang="en-US" sz="1800" dirty="0" smtClean="0"/>
              <a:t>60 ft.</a:t>
            </a:r>
            <a:endParaRPr lang="en-US" sz="1800" dirty="0"/>
          </a:p>
        </p:txBody>
      </p:sp>
      <p:sp>
        <p:nvSpPr>
          <p:cNvPr id="25608" name="TextBox 10"/>
          <p:cNvSpPr txBox="1">
            <a:spLocks noChangeArrowheads="1"/>
          </p:cNvSpPr>
          <p:nvPr/>
        </p:nvSpPr>
        <p:spPr bwMode="auto">
          <a:xfrm>
            <a:off x="5486400" y="1839913"/>
            <a:ext cx="685800" cy="369332"/>
          </a:xfrm>
          <a:prstGeom prst="rect">
            <a:avLst/>
          </a:prstGeom>
          <a:noFill/>
          <a:ln w="9525">
            <a:noFill/>
            <a:miter lim="800000"/>
            <a:headEnd/>
            <a:tailEnd/>
          </a:ln>
        </p:spPr>
        <p:txBody>
          <a:bodyPr wrap="square">
            <a:spAutoFit/>
          </a:bodyPr>
          <a:lstStyle/>
          <a:p>
            <a:pPr algn="ctr"/>
            <a:r>
              <a:rPr lang="en-US" sz="1800" dirty="0" smtClean="0"/>
              <a:t>8 ft.</a:t>
            </a:r>
            <a:endParaRPr lang="en-US" sz="1800" dirty="0"/>
          </a:p>
        </p:txBody>
      </p:sp>
      <p:sp>
        <p:nvSpPr>
          <p:cNvPr id="25609" name="TextBox 11"/>
          <p:cNvSpPr txBox="1">
            <a:spLocks noChangeArrowheads="1"/>
          </p:cNvSpPr>
          <p:nvPr/>
        </p:nvSpPr>
        <p:spPr bwMode="auto">
          <a:xfrm>
            <a:off x="4076700" y="1219200"/>
            <a:ext cx="1028699" cy="369332"/>
          </a:xfrm>
          <a:prstGeom prst="rect">
            <a:avLst/>
          </a:prstGeom>
          <a:noFill/>
          <a:ln w="9525">
            <a:noFill/>
            <a:miter lim="800000"/>
            <a:headEnd/>
            <a:tailEnd/>
          </a:ln>
        </p:spPr>
        <p:txBody>
          <a:bodyPr wrap="square">
            <a:spAutoFit/>
          </a:bodyPr>
          <a:lstStyle/>
          <a:p>
            <a:pPr algn="ctr"/>
            <a:r>
              <a:rPr lang="en-US" sz="1800" dirty="0" smtClean="0"/>
              <a:t>10 ft.</a:t>
            </a:r>
            <a:endParaRPr lang="en-US" sz="1800" dirty="0"/>
          </a:p>
        </p:txBody>
      </p:sp>
      <p:cxnSp>
        <p:nvCxnSpPr>
          <p:cNvPr id="25610" name="Straight Arrow Connector 13"/>
          <p:cNvCxnSpPr>
            <a:cxnSpLocks noChangeShapeType="1"/>
          </p:cNvCxnSpPr>
          <p:nvPr/>
        </p:nvCxnSpPr>
        <p:spPr bwMode="auto">
          <a:xfrm rot="5400000" flipH="1" flipV="1">
            <a:off x="114301" y="2933700"/>
            <a:ext cx="533400" cy="3175"/>
          </a:xfrm>
          <a:prstGeom prst="straightConnector1">
            <a:avLst/>
          </a:prstGeom>
          <a:noFill/>
          <a:ln w="9525">
            <a:solidFill>
              <a:schemeClr val="tx1"/>
            </a:solidFill>
            <a:round/>
            <a:headEnd/>
            <a:tailEnd type="arrow" w="med" len="med"/>
          </a:ln>
        </p:spPr>
      </p:cxnSp>
      <p:cxnSp>
        <p:nvCxnSpPr>
          <p:cNvPr id="25611" name="Straight Arrow Connector 15"/>
          <p:cNvCxnSpPr>
            <a:cxnSpLocks noChangeShapeType="1"/>
          </p:cNvCxnSpPr>
          <p:nvPr/>
        </p:nvCxnSpPr>
        <p:spPr bwMode="auto">
          <a:xfrm rot="5400000">
            <a:off x="38101" y="4152900"/>
            <a:ext cx="685800" cy="3175"/>
          </a:xfrm>
          <a:prstGeom prst="straightConnector1">
            <a:avLst/>
          </a:prstGeom>
          <a:noFill/>
          <a:ln w="9525">
            <a:solidFill>
              <a:schemeClr val="tx1"/>
            </a:solidFill>
            <a:round/>
            <a:headEnd/>
            <a:tailEnd type="arrow" w="med" len="med"/>
          </a:ln>
        </p:spPr>
      </p:cxnSp>
      <p:cxnSp>
        <p:nvCxnSpPr>
          <p:cNvPr id="25612" name="Straight Arrow Connector 19"/>
          <p:cNvCxnSpPr>
            <a:cxnSpLocks noChangeShapeType="1"/>
          </p:cNvCxnSpPr>
          <p:nvPr/>
        </p:nvCxnSpPr>
        <p:spPr bwMode="auto">
          <a:xfrm rot="10800000">
            <a:off x="685800" y="4803775"/>
            <a:ext cx="3505200" cy="1588"/>
          </a:xfrm>
          <a:prstGeom prst="straightConnector1">
            <a:avLst/>
          </a:prstGeom>
          <a:noFill/>
          <a:ln w="9525">
            <a:solidFill>
              <a:schemeClr val="tx1"/>
            </a:solidFill>
            <a:round/>
            <a:headEnd/>
            <a:tailEnd type="arrow" w="med" len="med"/>
          </a:ln>
        </p:spPr>
      </p:cxnSp>
      <p:cxnSp>
        <p:nvCxnSpPr>
          <p:cNvPr id="25613" name="Straight Arrow Connector 32"/>
          <p:cNvCxnSpPr>
            <a:cxnSpLocks noChangeShapeType="1"/>
          </p:cNvCxnSpPr>
          <p:nvPr/>
        </p:nvCxnSpPr>
        <p:spPr bwMode="auto">
          <a:xfrm rot="10800000">
            <a:off x="3810000" y="1403350"/>
            <a:ext cx="533400" cy="1588"/>
          </a:xfrm>
          <a:prstGeom prst="straightConnector1">
            <a:avLst/>
          </a:prstGeom>
          <a:noFill/>
          <a:ln w="9525">
            <a:solidFill>
              <a:schemeClr val="tx1"/>
            </a:solidFill>
            <a:round/>
            <a:headEnd/>
            <a:tailEnd type="arrow" w="med" len="med"/>
          </a:ln>
        </p:spPr>
      </p:cxnSp>
      <p:cxnSp>
        <p:nvCxnSpPr>
          <p:cNvPr id="25614" name="Straight Arrow Connector 35"/>
          <p:cNvCxnSpPr>
            <a:cxnSpLocks noChangeShapeType="1"/>
          </p:cNvCxnSpPr>
          <p:nvPr/>
        </p:nvCxnSpPr>
        <p:spPr bwMode="auto">
          <a:xfrm>
            <a:off x="4876800" y="1403350"/>
            <a:ext cx="609600" cy="1588"/>
          </a:xfrm>
          <a:prstGeom prst="straightConnector1">
            <a:avLst/>
          </a:prstGeom>
          <a:noFill/>
          <a:ln w="9525">
            <a:solidFill>
              <a:schemeClr val="tx1"/>
            </a:solidFill>
            <a:round/>
            <a:headEnd/>
            <a:tailEnd type="arrow" w="med" len="med"/>
          </a:ln>
        </p:spPr>
      </p:cxnSp>
      <p:cxnSp>
        <p:nvCxnSpPr>
          <p:cNvPr id="25615" name="Straight Arrow Connector 41"/>
          <p:cNvCxnSpPr>
            <a:cxnSpLocks noChangeShapeType="1"/>
          </p:cNvCxnSpPr>
          <p:nvPr/>
        </p:nvCxnSpPr>
        <p:spPr bwMode="auto">
          <a:xfrm rot="5400000" flipH="1" flipV="1">
            <a:off x="5562601" y="1712912"/>
            <a:ext cx="228600" cy="3175"/>
          </a:xfrm>
          <a:prstGeom prst="straightConnector1">
            <a:avLst/>
          </a:prstGeom>
          <a:noFill/>
          <a:ln w="9525">
            <a:solidFill>
              <a:schemeClr val="tx1"/>
            </a:solidFill>
            <a:round/>
            <a:headEnd/>
            <a:tailEnd type="arrow" w="med" len="med"/>
          </a:ln>
        </p:spPr>
      </p:cxnSp>
      <p:cxnSp>
        <p:nvCxnSpPr>
          <p:cNvPr id="25616" name="Straight Arrow Connector 45"/>
          <p:cNvCxnSpPr>
            <a:cxnSpLocks noChangeShapeType="1"/>
          </p:cNvCxnSpPr>
          <p:nvPr/>
        </p:nvCxnSpPr>
        <p:spPr bwMode="auto">
          <a:xfrm rot="5400000">
            <a:off x="5524501" y="2360612"/>
            <a:ext cx="304800" cy="3175"/>
          </a:xfrm>
          <a:prstGeom prst="straightConnector1">
            <a:avLst/>
          </a:prstGeom>
          <a:noFill/>
          <a:ln w="9525">
            <a:solidFill>
              <a:schemeClr val="tx1"/>
            </a:solidFill>
            <a:round/>
            <a:headEnd/>
            <a:tailEnd type="arrow" w="med" len="med"/>
          </a:ln>
        </p:spPr>
      </p:cxnSp>
      <p:cxnSp>
        <p:nvCxnSpPr>
          <p:cNvPr id="25617" name="Straight Arrow Connector 19"/>
          <p:cNvCxnSpPr>
            <a:cxnSpLocks noChangeShapeType="1"/>
          </p:cNvCxnSpPr>
          <p:nvPr/>
        </p:nvCxnSpPr>
        <p:spPr bwMode="auto">
          <a:xfrm rot="10800000" flipH="1">
            <a:off x="5105400" y="4803775"/>
            <a:ext cx="3505200" cy="1588"/>
          </a:xfrm>
          <a:prstGeom prst="straightConnector1">
            <a:avLst/>
          </a:prstGeom>
          <a:noFill/>
          <a:ln w="9525">
            <a:solidFill>
              <a:schemeClr val="tx1"/>
            </a:solidFill>
            <a:round/>
            <a:headEnd/>
            <a:tailEnd type="arrow" w="med" len="med"/>
          </a:ln>
        </p:spPr>
      </p:cxnSp>
      <p:sp>
        <p:nvSpPr>
          <p:cNvPr id="1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2" name="Rectangle 1"/>
          <p:cNvSpPr/>
          <p:nvPr/>
        </p:nvSpPr>
        <p:spPr>
          <a:xfrm>
            <a:off x="4883287" y="4910852"/>
            <a:ext cx="3583032" cy="230832"/>
          </a:xfrm>
          <a:prstGeom prst="rect">
            <a:avLst/>
          </a:prstGeom>
        </p:spPr>
        <p:txBody>
          <a:bodyPr wrap="none">
            <a:spAutoFit/>
          </a:bodyPr>
          <a:lstStyle/>
          <a:p>
            <a:r>
              <a:rPr lang="en-US" sz="900" b="0" i="1" dirty="0"/>
              <a:t>G</a:t>
            </a:r>
            <a:r>
              <a:rPr lang="en-US" sz="900" b="0" i="1" dirty="0" smtClean="0"/>
              <a:t>raphic developed for the U.S. DOE WAP Standardized Curricula</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455613" y="0"/>
            <a:ext cx="5564187" cy="914400"/>
          </a:xfrm>
          <a:prstGeom prst="rect">
            <a:avLst/>
          </a:prstGeom>
          <a:noFill/>
          <a:ln w="9525">
            <a:noFill/>
            <a:miter lim="800000"/>
            <a:headEnd/>
            <a:tailEnd/>
          </a:ln>
        </p:spPr>
        <p:txBody>
          <a:bodyPr lIns="0" tIns="0" rIns="116994" bIns="0" anchor="ctr"/>
          <a:lstStyle/>
          <a:p>
            <a:pPr marL="39688"/>
            <a:r>
              <a:rPr lang="en-US" sz="2600" b="0" spc="100" dirty="0">
                <a:solidFill>
                  <a:schemeClr val="bg1"/>
                </a:solidFill>
              </a:rPr>
              <a:t>Determining the Construction Era</a:t>
            </a:r>
            <a:endParaRPr lang="en-US" sz="2600" b="0" spc="100" dirty="0">
              <a:solidFill>
                <a:schemeClr val="bg1"/>
              </a:solidFill>
              <a:latin typeface="Arial Italic" pitchFamily="34" charset="0"/>
              <a:sym typeface="Arial Italic" pitchFamily="34" charset="0"/>
            </a:endParaRPr>
          </a:p>
        </p:txBody>
      </p:sp>
      <p:pic>
        <p:nvPicPr>
          <p:cNvPr id="10" name="Picture 3" descr="Photo of a mobile home HUD data plate."/>
          <p:cNvPicPr>
            <a:picLocks noChangeAspect="1" noChangeArrowheads="1"/>
          </p:cNvPicPr>
          <p:nvPr/>
        </p:nvPicPr>
        <p:blipFill>
          <a:blip r:embed="rId3" cstate="email"/>
          <a:srcRect l="-3893" r="-3257"/>
          <a:stretch>
            <a:fillRect/>
          </a:stretch>
        </p:blipFill>
        <p:spPr bwMode="auto">
          <a:xfrm>
            <a:off x="4648200" y="1314450"/>
            <a:ext cx="4191000" cy="5029200"/>
          </a:xfrm>
          <a:prstGeom prst="rect">
            <a:avLst/>
          </a:prstGeom>
          <a:solidFill>
            <a:schemeClr val="bg1"/>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28" name="Rectangle 6"/>
          <p:cNvSpPr>
            <a:spLocks noChangeArrowheads="1"/>
          </p:cNvSpPr>
          <p:nvPr/>
        </p:nvSpPr>
        <p:spPr bwMode="auto">
          <a:xfrm>
            <a:off x="457200" y="1466850"/>
            <a:ext cx="4038600" cy="2057400"/>
          </a:xfrm>
          <a:prstGeom prst="rect">
            <a:avLst/>
          </a:prstGeom>
          <a:noFill/>
          <a:ln w="9525">
            <a:noFill/>
            <a:miter lim="800000"/>
            <a:headEnd/>
            <a:tailEnd/>
          </a:ln>
        </p:spPr>
        <p:txBody>
          <a:bodyPr/>
          <a:lstStyle/>
          <a:p>
            <a:pPr marL="533400" indent="-533400">
              <a:spcBef>
                <a:spcPts val="1200"/>
              </a:spcBef>
              <a:buClr>
                <a:srgbClr val="8DC63F"/>
              </a:buClr>
            </a:pPr>
            <a:endParaRPr lang="en-US" sz="2000" b="0" dirty="0">
              <a:solidFill>
                <a:srgbClr val="404040"/>
              </a:solidFill>
            </a:endParaRPr>
          </a:p>
        </p:txBody>
      </p:sp>
      <p:pic>
        <p:nvPicPr>
          <p:cNvPr id="12" name="Picture 3" descr="Photo of a mobile home HUD certification label."/>
          <p:cNvPicPr>
            <a:picLocks noChangeAspect="1" noChangeArrowheads="1"/>
          </p:cNvPicPr>
          <p:nvPr/>
        </p:nvPicPr>
        <p:blipFill>
          <a:blip r:embed="rId4" cstate="email"/>
          <a:srcRect/>
          <a:stretch>
            <a:fillRect/>
          </a:stretch>
        </p:blipFill>
        <p:spPr bwMode="auto">
          <a:xfrm>
            <a:off x="457200" y="2762250"/>
            <a:ext cx="3810000" cy="190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630" name="Text Box 9"/>
          <p:cNvSpPr txBox="1">
            <a:spLocks noChangeArrowheads="1"/>
          </p:cNvSpPr>
          <p:nvPr/>
        </p:nvSpPr>
        <p:spPr bwMode="auto">
          <a:xfrm>
            <a:off x="533400" y="5128259"/>
            <a:ext cx="3276600" cy="461665"/>
          </a:xfrm>
          <a:prstGeom prst="rect">
            <a:avLst/>
          </a:prstGeom>
          <a:noFill/>
          <a:ln w="9525">
            <a:noFill/>
            <a:miter lim="800000"/>
            <a:headEnd/>
            <a:tailEnd/>
          </a:ln>
        </p:spPr>
        <p:txBody>
          <a:bodyPr>
            <a:spAutoFit/>
          </a:bodyPr>
          <a:lstStyle/>
          <a:p>
            <a:pPr algn="ctr">
              <a:spcBef>
                <a:spcPct val="50000"/>
              </a:spcBef>
            </a:pPr>
            <a:r>
              <a:rPr lang="en-US" sz="2400" b="0" dirty="0">
                <a:solidFill>
                  <a:srgbClr val="405A6D"/>
                </a:solidFill>
              </a:rPr>
              <a:t>Certification label</a:t>
            </a:r>
          </a:p>
        </p:txBody>
      </p:sp>
      <p:sp>
        <p:nvSpPr>
          <p:cNvPr id="26631" name="Text Box 10"/>
          <p:cNvSpPr txBox="1">
            <a:spLocks noChangeArrowheads="1"/>
          </p:cNvSpPr>
          <p:nvPr/>
        </p:nvSpPr>
        <p:spPr bwMode="auto">
          <a:xfrm>
            <a:off x="304800" y="1390650"/>
            <a:ext cx="4495800" cy="892552"/>
          </a:xfrm>
          <a:prstGeom prst="rect">
            <a:avLst/>
          </a:prstGeom>
          <a:noFill/>
          <a:ln w="9525">
            <a:noFill/>
            <a:miter lim="800000"/>
            <a:headEnd/>
            <a:tailEnd/>
          </a:ln>
        </p:spPr>
        <p:txBody>
          <a:bodyPr>
            <a:spAutoFit/>
          </a:bodyPr>
          <a:lstStyle/>
          <a:p>
            <a:pPr>
              <a:spcBef>
                <a:spcPct val="50000"/>
              </a:spcBef>
            </a:pPr>
            <a:r>
              <a:rPr lang="en-US" sz="2600" b="0" dirty="0">
                <a:solidFill>
                  <a:srgbClr val="000066"/>
                </a:solidFill>
              </a:rPr>
              <a:t>Identifying post-1976 HUD Code (mobile) homes</a:t>
            </a:r>
          </a:p>
        </p:txBody>
      </p:sp>
      <p:sp>
        <p:nvSpPr>
          <p:cNvPr id="26632" name="Text Box 11"/>
          <p:cNvSpPr txBox="1">
            <a:spLocks noChangeArrowheads="1"/>
          </p:cNvSpPr>
          <p:nvPr/>
        </p:nvSpPr>
        <p:spPr bwMode="auto">
          <a:xfrm>
            <a:off x="4800600" y="1295400"/>
            <a:ext cx="2819400" cy="400050"/>
          </a:xfrm>
          <a:prstGeom prst="rect">
            <a:avLst/>
          </a:prstGeom>
          <a:noFill/>
          <a:ln w="9525">
            <a:noFill/>
            <a:miter lim="800000"/>
            <a:headEnd/>
            <a:tailEnd/>
          </a:ln>
        </p:spPr>
        <p:txBody>
          <a:bodyPr>
            <a:spAutoFit/>
          </a:bodyPr>
          <a:lstStyle/>
          <a:p>
            <a:pPr>
              <a:spcBef>
                <a:spcPct val="50000"/>
              </a:spcBef>
            </a:pPr>
            <a:r>
              <a:rPr lang="en-US" sz="2000" dirty="0">
                <a:solidFill>
                  <a:srgbClr val="405A6D"/>
                </a:solidFill>
              </a:rPr>
              <a:t>Data Plate</a:t>
            </a:r>
          </a:p>
        </p:txBody>
      </p:sp>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4198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Discuss mobile home characteristics and components.</a:t>
            </a:r>
            <a:endParaRPr kumimoji="0" lang="en-US" sz="12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Evaluate problems and opportunities.</a:t>
            </a:r>
            <a:endParaRPr kumimoji="0" lang="en-US" sz="12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Review cost-effective retrofit options.</a:t>
            </a:r>
            <a:endParaRPr kumimoji="0" lang="en-US" sz="12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Determine health and safety measures.</a:t>
            </a:r>
            <a:endParaRPr kumimoji="0" lang="en-US" sz="12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Discuss diagnostic approaches to evaluating mobile homes.</a:t>
            </a:r>
            <a:endParaRPr kumimoji="0" lang="en-US" sz="12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Discuss visual checks and specifications.</a:t>
            </a:r>
            <a:endParaRPr kumimoji="0" lang="en-US" sz="1200" b="0" i="0" u="none" strike="noStrike" cap="none" normalizeH="0" baseline="0" dirty="0" smtClean="0">
              <a:ln>
                <a:noFill/>
              </a:ln>
              <a:solidFill>
                <a:schemeClr val="tx1"/>
              </a:solidFill>
              <a:effectLst/>
              <a:latin typeface="Arial" pitchFamily="34" charset="0"/>
              <a:ea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0"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Examine conditions for deferral of service.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2210227" y="4804410"/>
            <a:ext cx="2056973" cy="230832"/>
          </a:xfrm>
          <a:prstGeom prst="rect">
            <a:avLst/>
          </a:prstGeom>
        </p:spPr>
        <p:txBody>
          <a:bodyPr wrap="none">
            <a:spAutoFit/>
          </a:bodyPr>
          <a:lstStyle/>
          <a:p>
            <a:pPr lvl="0"/>
            <a:r>
              <a:rPr lang="en-US" sz="900" b="0" i="1" dirty="0" smtClean="0">
                <a:solidFill>
                  <a:srgbClr val="50565C"/>
                </a:solidFill>
              </a:rPr>
              <a:t>Photos courtesy of Bill Van der Meer</a:t>
            </a:r>
            <a:endParaRPr lang="en-US" sz="900" dirty="0">
              <a:solidFill>
                <a:srgbClr val="50565C"/>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descr="Photo showing features of a level foundation, adequate support piers, a continuous rodent barrier, and a ground vapor retarder.&#10;"/>
          <p:cNvPicPr>
            <a:picLocks noChangeAspect="1"/>
          </p:cNvPicPr>
          <p:nvPr/>
        </p:nvPicPr>
        <p:blipFill>
          <a:blip r:embed="rId3" cstate="print"/>
          <a:srcRect/>
          <a:stretch>
            <a:fillRect/>
          </a:stretch>
        </p:blipFill>
        <p:spPr bwMode="auto">
          <a:xfrm>
            <a:off x="0" y="1143000"/>
            <a:ext cx="9144000" cy="5410200"/>
          </a:xfrm>
          <a:prstGeom prst="rect">
            <a:avLst/>
          </a:prstGeom>
          <a:noFill/>
          <a:ln w="9525">
            <a:noFill/>
            <a:miter lim="800000"/>
            <a:headEnd/>
            <a:tailEnd/>
          </a:ln>
        </p:spPr>
      </p:pic>
      <p:sp>
        <p:nvSpPr>
          <p:cNvPr id="12" name="Rectangular Callout 11"/>
          <p:cNvSpPr>
            <a:spLocks noChangeArrowheads="1"/>
          </p:cNvSpPr>
          <p:nvPr/>
        </p:nvSpPr>
        <p:spPr bwMode="auto">
          <a:xfrm>
            <a:off x="3429000" y="2133600"/>
            <a:ext cx="2819400" cy="533400"/>
          </a:xfrm>
          <a:prstGeom prst="wedgeRectCallout">
            <a:avLst>
              <a:gd name="adj1" fmla="val -48097"/>
              <a:gd name="adj2" fmla="val -178889"/>
            </a:avLst>
          </a:prstGeom>
          <a:solidFill>
            <a:srgbClr val="FFFFFF">
              <a:alpha val="85097"/>
            </a:srgbClr>
          </a:solidFill>
          <a:ln w="6350">
            <a:noFill/>
            <a:round/>
            <a:headEnd/>
            <a:tailEnd/>
          </a:ln>
          <a:effectLst>
            <a:outerShdw dist="38100" dir="2700000" rotWithShape="0">
              <a:srgbClr val="808080">
                <a:alpha val="42999"/>
              </a:srgbClr>
            </a:outerShdw>
          </a:effectLst>
        </p:spPr>
        <p:txBody>
          <a:bodyPr anchor="ctr"/>
          <a:lstStyle/>
          <a:p>
            <a:pPr marL="39688" algn="ctr">
              <a:defRPr/>
            </a:pPr>
            <a:r>
              <a:rPr lang="en-US" sz="2400" b="0" dirty="0">
                <a:latin typeface="Arial" pitchFamily="28" charset="0"/>
                <a:ea typeface="Arial" pitchFamily="28" charset="0"/>
                <a:cs typeface="Arial" pitchFamily="28" charset="0"/>
                <a:sym typeface="Arial" pitchFamily="28" charset="0"/>
              </a:rPr>
              <a:t>Rodent </a:t>
            </a:r>
            <a:r>
              <a:rPr lang="en-US" sz="2400" b="0" dirty="0" smtClean="0">
                <a:latin typeface="Arial" pitchFamily="28" charset="0"/>
                <a:ea typeface="Arial" pitchFamily="28" charset="0"/>
                <a:cs typeface="Arial" pitchFamily="28" charset="0"/>
                <a:sym typeface="Arial" pitchFamily="28" charset="0"/>
              </a:rPr>
              <a:t>barrier</a:t>
            </a:r>
            <a:endParaRPr lang="en-US" sz="2400" b="0" dirty="0">
              <a:latin typeface="Arial" pitchFamily="28" charset="0"/>
              <a:ea typeface="Arial" pitchFamily="28" charset="0"/>
              <a:cs typeface="Arial" pitchFamily="28" charset="0"/>
              <a:sym typeface="Arial" pitchFamily="28" charset="0"/>
            </a:endParaRPr>
          </a:p>
        </p:txBody>
      </p:sp>
      <p:sp>
        <p:nvSpPr>
          <p:cNvPr id="13" name="Rectangular Callout 12"/>
          <p:cNvSpPr>
            <a:spLocks noChangeArrowheads="1"/>
          </p:cNvSpPr>
          <p:nvPr/>
        </p:nvSpPr>
        <p:spPr bwMode="auto">
          <a:xfrm>
            <a:off x="2743200" y="4114800"/>
            <a:ext cx="1981200" cy="533400"/>
          </a:xfrm>
          <a:prstGeom prst="wedgeRectCallout">
            <a:avLst>
              <a:gd name="adj1" fmla="val -117144"/>
              <a:gd name="adj2" fmla="val 16347"/>
            </a:avLst>
          </a:prstGeom>
          <a:solidFill>
            <a:srgbClr val="FFFFFF">
              <a:alpha val="85097"/>
            </a:srgbClr>
          </a:solidFill>
          <a:ln w="6350">
            <a:noFill/>
            <a:round/>
            <a:headEnd/>
            <a:tailEnd/>
          </a:ln>
          <a:effectLst>
            <a:outerShdw dist="38100" dir="2700000" rotWithShape="0">
              <a:srgbClr val="808080">
                <a:alpha val="42999"/>
              </a:srgbClr>
            </a:outerShdw>
          </a:effectLst>
        </p:spPr>
        <p:txBody>
          <a:bodyPr anchor="ctr"/>
          <a:lstStyle/>
          <a:p>
            <a:pPr marL="39688" algn="ctr">
              <a:defRPr/>
            </a:pPr>
            <a:r>
              <a:rPr lang="en-US" sz="2400" b="0" dirty="0">
                <a:latin typeface="Arial" pitchFamily="28" charset="0"/>
                <a:ea typeface="Arial" pitchFamily="28" charset="0"/>
                <a:cs typeface="Arial" pitchFamily="28" charset="0"/>
                <a:sym typeface="Arial" pitchFamily="28" charset="0"/>
              </a:rPr>
              <a:t>Block </a:t>
            </a:r>
            <a:r>
              <a:rPr lang="en-US" sz="2400" b="0" dirty="0" smtClean="0">
                <a:latin typeface="Arial" pitchFamily="28" charset="0"/>
                <a:ea typeface="Arial" pitchFamily="28" charset="0"/>
                <a:cs typeface="Arial" pitchFamily="28" charset="0"/>
                <a:sym typeface="Arial" pitchFamily="28" charset="0"/>
              </a:rPr>
              <a:t>piers</a:t>
            </a:r>
            <a:endParaRPr lang="en-US" sz="2400" b="0" dirty="0">
              <a:latin typeface="Arial" pitchFamily="28" charset="0"/>
              <a:ea typeface="Arial" pitchFamily="28" charset="0"/>
              <a:cs typeface="Arial" pitchFamily="28" charset="0"/>
              <a:sym typeface="Arial" pitchFamily="28" charset="0"/>
            </a:endParaRPr>
          </a:p>
        </p:txBody>
      </p:sp>
      <p:sp>
        <p:nvSpPr>
          <p:cNvPr id="14" name="Rectangular Callout 13"/>
          <p:cNvSpPr>
            <a:spLocks noChangeArrowheads="1"/>
          </p:cNvSpPr>
          <p:nvPr/>
        </p:nvSpPr>
        <p:spPr bwMode="auto">
          <a:xfrm>
            <a:off x="5638800" y="4648200"/>
            <a:ext cx="2895600" cy="914400"/>
          </a:xfrm>
          <a:prstGeom prst="wedgeRectCallout">
            <a:avLst>
              <a:gd name="adj1" fmla="val -68708"/>
              <a:gd name="adj2" fmla="val 97500"/>
            </a:avLst>
          </a:prstGeom>
          <a:solidFill>
            <a:srgbClr val="FFFFFF">
              <a:alpha val="85097"/>
            </a:srgbClr>
          </a:solidFill>
          <a:ln w="6350">
            <a:noFill/>
            <a:round/>
            <a:headEnd/>
            <a:tailEnd/>
          </a:ln>
          <a:effectLst>
            <a:outerShdw dist="38100" dir="2700000" rotWithShape="0">
              <a:srgbClr val="808080">
                <a:alpha val="42999"/>
              </a:srgbClr>
            </a:outerShdw>
          </a:effectLst>
        </p:spPr>
        <p:txBody>
          <a:bodyPr anchor="ctr"/>
          <a:lstStyle/>
          <a:p>
            <a:pPr marL="39688" algn="ctr">
              <a:defRPr/>
            </a:pPr>
            <a:r>
              <a:rPr lang="en-US" sz="2400" b="0" dirty="0">
                <a:latin typeface="Arial" pitchFamily="28" charset="0"/>
                <a:ea typeface="Arial" pitchFamily="28" charset="0"/>
                <a:cs typeface="Arial" pitchFamily="28" charset="0"/>
                <a:sym typeface="Arial" pitchFamily="28" charset="0"/>
              </a:rPr>
              <a:t>Lay down a ground vapor retarder</a:t>
            </a:r>
          </a:p>
        </p:txBody>
      </p:sp>
      <p:sp>
        <p:nvSpPr>
          <p:cNvPr id="27655" name="Rectangle 1"/>
          <p:cNvSpPr>
            <a:spLocks noChangeArrowheads="1"/>
          </p:cNvSpPr>
          <p:nvPr/>
        </p:nvSpPr>
        <p:spPr bwMode="auto">
          <a:xfrm>
            <a:off x="457200" y="0"/>
            <a:ext cx="4191000" cy="914400"/>
          </a:xfrm>
          <a:prstGeom prst="rect">
            <a:avLst/>
          </a:prstGeom>
          <a:noFill/>
          <a:ln w="9525">
            <a:noFill/>
            <a:miter lim="800000"/>
            <a:headEnd/>
            <a:tailEnd/>
          </a:ln>
        </p:spPr>
        <p:txBody>
          <a:bodyPr lIns="0" tIns="0" rIns="116994" bIns="0" anchor="ctr"/>
          <a:lstStyle/>
          <a:p>
            <a:pPr marL="39688"/>
            <a:r>
              <a:rPr lang="en-US" sz="2600" b="0" spc="100" dirty="0">
                <a:solidFill>
                  <a:schemeClr val="bg1"/>
                </a:solidFill>
              </a:rPr>
              <a:t>Belly Retrofit</a:t>
            </a:r>
            <a:endParaRPr lang="en-US" sz="2600" b="0" spc="100" dirty="0">
              <a:solidFill>
                <a:schemeClr val="bg1"/>
              </a:solidFill>
              <a:latin typeface="Arial Italic" pitchFamily="34" charset="0"/>
              <a:sym typeface="Arial Italic" pitchFamily="34" charset="0"/>
            </a:endParaRP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10" name="TextBox 6"/>
          <p:cNvSpPr txBox="1">
            <a:spLocks noChangeArrowheads="1"/>
          </p:cNvSpPr>
          <p:nvPr/>
        </p:nvSpPr>
        <p:spPr bwMode="auto">
          <a:xfrm>
            <a:off x="5791200" y="6172200"/>
            <a:ext cx="3127375" cy="230832"/>
          </a:xfrm>
          <a:prstGeom prst="rect">
            <a:avLst/>
          </a:prstGeom>
          <a:noFill/>
          <a:ln w="9525">
            <a:noFill/>
            <a:miter lim="800000"/>
            <a:headEnd/>
            <a:tailEnd/>
          </a:ln>
        </p:spPr>
        <p:txBody>
          <a:bodyPr>
            <a:spAutoFit/>
          </a:bodyPr>
          <a:lstStyle/>
          <a:p>
            <a:pPr algn="r"/>
            <a:r>
              <a:rPr lang="en-US" sz="900" b="0" i="1" dirty="0" smtClean="0">
                <a:solidFill>
                  <a:schemeClr val="bg1"/>
                </a:solidFill>
              </a:rPr>
              <a:t>Photo courtesy of the U.S. </a:t>
            </a:r>
            <a:r>
              <a:rPr lang="en-US" sz="900" b="0" i="1" dirty="0">
                <a:solidFill>
                  <a:schemeClr val="bg1"/>
                </a:solidFill>
              </a:rPr>
              <a:t>Department of Energy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Photo of severely damaged rodent barrier in mobile home."/>
          <p:cNvPicPr>
            <a:picLocks noChangeAspect="1" noChangeArrowheads="1"/>
          </p:cNvPicPr>
          <p:nvPr/>
        </p:nvPicPr>
        <p:blipFill>
          <a:blip r:embed="rId3" cstate="print"/>
          <a:srcRect/>
          <a:stretch>
            <a:fillRect/>
          </a:stretch>
        </p:blipFill>
        <p:spPr bwMode="auto">
          <a:xfrm>
            <a:off x="0" y="1143000"/>
            <a:ext cx="9144000" cy="5410200"/>
          </a:xfrm>
          <a:prstGeom prst="rect">
            <a:avLst/>
          </a:prstGeom>
          <a:noFill/>
          <a:ln w="9525">
            <a:noFill/>
            <a:miter lim="800000"/>
            <a:headEnd/>
            <a:tailEnd/>
          </a:ln>
        </p:spPr>
      </p:pic>
      <p:sp>
        <p:nvSpPr>
          <p:cNvPr id="28675" name="Text Box 7"/>
          <p:cNvSpPr txBox="1">
            <a:spLocks noChangeArrowheads="1"/>
          </p:cNvSpPr>
          <p:nvPr/>
        </p:nvSpPr>
        <p:spPr bwMode="auto">
          <a:xfrm>
            <a:off x="6477000" y="6172200"/>
            <a:ext cx="2667000" cy="230832"/>
          </a:xfrm>
          <a:prstGeom prst="rect">
            <a:avLst/>
          </a:prstGeom>
          <a:noFill/>
          <a:ln w="9525">
            <a:noFill/>
            <a:miter lim="800000"/>
            <a:headEnd/>
            <a:tailEnd/>
          </a:ln>
        </p:spPr>
        <p:txBody>
          <a:bodyPr>
            <a:spAutoFit/>
          </a:bodyPr>
          <a:lstStyle/>
          <a:p>
            <a:pPr algn="r">
              <a:spcBef>
                <a:spcPct val="50000"/>
              </a:spcBef>
            </a:pPr>
            <a:r>
              <a:rPr lang="en-US" sz="900" b="0" i="1" dirty="0" smtClean="0">
                <a:solidFill>
                  <a:schemeClr val="bg1"/>
                </a:solidFill>
              </a:rPr>
              <a:t>Photo </a:t>
            </a:r>
            <a:r>
              <a:rPr lang="en-US" sz="900" b="0" i="1" dirty="0">
                <a:solidFill>
                  <a:schemeClr val="bg1"/>
                </a:solidFill>
              </a:rPr>
              <a:t>courtesy of PA WTC</a:t>
            </a:r>
          </a:p>
        </p:txBody>
      </p:sp>
      <p:sp>
        <p:nvSpPr>
          <p:cNvPr id="28676" name="Rectangle 2"/>
          <p:cNvSpPr txBox="1">
            <a:spLocks noChangeArrowheads="1"/>
          </p:cNvSpPr>
          <p:nvPr/>
        </p:nvSpPr>
        <p:spPr bwMode="auto">
          <a:xfrm>
            <a:off x="533400" y="0"/>
            <a:ext cx="6248400" cy="914400"/>
          </a:xfrm>
          <a:prstGeom prst="rect">
            <a:avLst/>
          </a:prstGeom>
          <a:noFill/>
          <a:ln w="9525">
            <a:noFill/>
            <a:miter lim="800000"/>
            <a:headEnd/>
            <a:tailEnd/>
          </a:ln>
        </p:spPr>
        <p:txBody>
          <a:bodyPr lIns="0" tIns="0" rIns="0" bIns="0" anchor="ctr"/>
          <a:lstStyle/>
          <a:p>
            <a:pPr eaLnBrk="0" hangingPunct="0"/>
            <a:r>
              <a:rPr lang="en-US" sz="2600" b="0" spc="100" dirty="0">
                <a:solidFill>
                  <a:schemeClr val="bg1"/>
                </a:solidFill>
              </a:rPr>
              <a:t>Replacing the Rodent Barrier</a:t>
            </a:r>
          </a:p>
        </p:txBody>
      </p:sp>
      <p:sp>
        <p:nvSpPr>
          <p:cNvPr id="7" name="Rectangular Callout 6"/>
          <p:cNvSpPr>
            <a:spLocks noChangeArrowheads="1"/>
          </p:cNvSpPr>
          <p:nvPr/>
        </p:nvSpPr>
        <p:spPr bwMode="auto">
          <a:xfrm>
            <a:off x="4572000" y="5105400"/>
            <a:ext cx="4114800" cy="914400"/>
          </a:xfrm>
          <a:prstGeom prst="wedgeRectCallout">
            <a:avLst>
              <a:gd name="adj1" fmla="val -55745"/>
              <a:gd name="adj2" fmla="val -149722"/>
            </a:avLst>
          </a:prstGeom>
          <a:solidFill>
            <a:srgbClr val="FFFFFF">
              <a:alpha val="85097"/>
            </a:srgbClr>
          </a:solidFill>
          <a:ln w="6350">
            <a:noFill/>
            <a:round/>
            <a:headEnd/>
            <a:tailEnd/>
          </a:ln>
          <a:effectLst>
            <a:outerShdw dist="38100" dir="2700000" rotWithShape="0">
              <a:srgbClr val="808080">
                <a:alpha val="42999"/>
              </a:srgbClr>
            </a:outerShdw>
          </a:effectLst>
        </p:spPr>
        <p:txBody>
          <a:bodyPr anchor="ctr"/>
          <a:lstStyle/>
          <a:p>
            <a:pPr marL="39688" algn="ctr">
              <a:defRPr/>
            </a:pPr>
            <a:r>
              <a:rPr lang="en-US" sz="2400" b="0" dirty="0">
                <a:solidFill>
                  <a:srgbClr val="404040"/>
                </a:solidFill>
                <a:cs typeface="Arial" pitchFamily="34" charset="0"/>
                <a:sym typeface="Arial" pitchFamily="34" charset="0"/>
              </a:rPr>
              <a:t>When replacing the rodent barrier is the only option…</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457200" y="0"/>
            <a:ext cx="6019800" cy="838200"/>
          </a:xfrm>
        </p:spPr>
        <p:txBody>
          <a:bodyPr lIns="91440" tIns="45720" rIns="91440" bIns="45720"/>
          <a:lstStyle/>
          <a:p>
            <a:pPr eaLnBrk="1" hangingPunct="1"/>
            <a:r>
              <a:rPr lang="en-US" dirty="0" smtClean="0"/>
              <a:t>Belly or Not </a:t>
            </a:r>
          </a:p>
        </p:txBody>
      </p:sp>
      <p:sp>
        <p:nvSpPr>
          <p:cNvPr id="29699" name="Rectangle 3"/>
          <p:cNvSpPr>
            <a:spLocks noGrp="1" noChangeArrowheads="1"/>
          </p:cNvSpPr>
          <p:nvPr>
            <p:ph idx="4294967295"/>
          </p:nvPr>
        </p:nvSpPr>
        <p:spPr>
          <a:xfrm>
            <a:off x="457200" y="1676400"/>
            <a:ext cx="4191000" cy="3733800"/>
          </a:xfrm>
        </p:spPr>
        <p:txBody>
          <a:bodyPr lIns="91440" tIns="45720" rIns="91440" bIns="45720">
            <a:normAutofit/>
          </a:bodyPr>
          <a:lstStyle/>
          <a:p>
            <a:pPr eaLnBrk="1" hangingPunct="1">
              <a:lnSpc>
                <a:spcPct val="80000"/>
              </a:lnSpc>
              <a:buFontTx/>
              <a:buNone/>
            </a:pPr>
            <a:r>
              <a:rPr lang="en-US" dirty="0" smtClean="0"/>
              <a:t>Factors to consider:</a:t>
            </a:r>
          </a:p>
          <a:p>
            <a:pPr eaLnBrk="1" hangingPunct="1">
              <a:lnSpc>
                <a:spcPct val="80000"/>
              </a:lnSpc>
            </a:pPr>
            <a:r>
              <a:rPr lang="en-US" dirty="0" smtClean="0"/>
              <a:t>Insufficient clearance</a:t>
            </a:r>
          </a:p>
          <a:p>
            <a:pPr eaLnBrk="1" hangingPunct="1">
              <a:lnSpc>
                <a:spcPct val="80000"/>
              </a:lnSpc>
            </a:pPr>
            <a:r>
              <a:rPr lang="en-US" dirty="0" smtClean="0"/>
              <a:t>Significant plumbing leaks.</a:t>
            </a:r>
          </a:p>
          <a:p>
            <a:pPr eaLnBrk="1" hangingPunct="1">
              <a:lnSpc>
                <a:spcPct val="80000"/>
              </a:lnSpc>
            </a:pPr>
            <a:r>
              <a:rPr lang="en-US" dirty="0" smtClean="0"/>
              <a:t>Structural problems</a:t>
            </a:r>
          </a:p>
          <a:p>
            <a:pPr eaLnBrk="1" hangingPunct="1">
              <a:lnSpc>
                <a:spcPct val="80000"/>
              </a:lnSpc>
            </a:pPr>
            <a:r>
              <a:rPr lang="en-US" dirty="0" smtClean="0"/>
              <a:t>Standing water or </a:t>
            </a:r>
            <a:br>
              <a:rPr lang="en-US" dirty="0" smtClean="0"/>
            </a:br>
            <a:r>
              <a:rPr lang="en-US" dirty="0" smtClean="0"/>
              <a:t>open sewage</a:t>
            </a:r>
          </a:p>
          <a:p>
            <a:pPr eaLnBrk="1" hangingPunct="1">
              <a:lnSpc>
                <a:spcPct val="80000"/>
              </a:lnSpc>
            </a:pPr>
            <a:r>
              <a:rPr lang="en-US" dirty="0" smtClean="0"/>
              <a:t>Major obstructions</a:t>
            </a:r>
          </a:p>
          <a:p>
            <a:pPr eaLnBrk="1" hangingPunct="1">
              <a:lnSpc>
                <a:spcPct val="80000"/>
              </a:lnSpc>
            </a:pPr>
            <a:r>
              <a:rPr lang="en-US" dirty="0" smtClean="0"/>
              <a:t>Electrical hazards</a:t>
            </a:r>
          </a:p>
          <a:p>
            <a:pPr eaLnBrk="1" hangingPunct="1">
              <a:lnSpc>
                <a:spcPct val="80000"/>
              </a:lnSpc>
              <a:buFontTx/>
              <a:buNone/>
            </a:pPr>
            <a:endParaRPr lang="en-US" dirty="0" smtClean="0"/>
          </a:p>
          <a:p>
            <a:pPr algn="ctr" eaLnBrk="1" hangingPunct="1">
              <a:lnSpc>
                <a:spcPct val="80000"/>
              </a:lnSpc>
              <a:buFont typeface="Wingdings" pitchFamily="2" charset="2"/>
              <a:buNone/>
            </a:pPr>
            <a:endParaRPr lang="en-US" i="1" dirty="0" smtClean="0"/>
          </a:p>
        </p:txBody>
      </p:sp>
      <p:pic>
        <p:nvPicPr>
          <p:cNvPr id="30724" name="Picture 4" descr="Photo of technician viewing unsafe conditions in a mobile home."/>
          <p:cNvPicPr>
            <a:picLocks noChangeAspect="1" noChangeArrowheads="1"/>
          </p:cNvPicPr>
          <p:nvPr/>
        </p:nvPicPr>
        <p:blipFill>
          <a:blip r:embed="rId3" cstate="email">
            <a:lum bright="8000"/>
          </a:blip>
          <a:srcRect/>
          <a:stretch>
            <a:fillRect/>
          </a:stretch>
        </p:blipFill>
        <p:spPr bwMode="auto">
          <a:xfrm>
            <a:off x="4419600" y="1676400"/>
            <a:ext cx="4343400" cy="32623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701" name="Text Box 5"/>
          <p:cNvSpPr txBox="1">
            <a:spLocks noChangeArrowheads="1"/>
          </p:cNvSpPr>
          <p:nvPr/>
        </p:nvSpPr>
        <p:spPr bwMode="auto">
          <a:xfrm>
            <a:off x="685800" y="5341938"/>
            <a:ext cx="7772400" cy="830997"/>
          </a:xfrm>
          <a:prstGeom prst="rect">
            <a:avLst/>
          </a:prstGeom>
          <a:noFill/>
          <a:ln w="9525">
            <a:noFill/>
            <a:miter lim="800000"/>
            <a:headEnd/>
            <a:tailEnd/>
          </a:ln>
        </p:spPr>
        <p:txBody>
          <a:bodyPr>
            <a:spAutoFit/>
          </a:bodyPr>
          <a:lstStyle/>
          <a:p>
            <a:pPr algn="ctr">
              <a:spcBef>
                <a:spcPts val="1200"/>
              </a:spcBef>
              <a:buClr>
                <a:srgbClr val="8DC63F"/>
              </a:buClr>
              <a:buFont typeface="Wingdings" pitchFamily="2" charset="2"/>
              <a:buNone/>
            </a:pPr>
            <a:r>
              <a:rPr lang="en-US" sz="2400" b="0" i="1" dirty="0" smtClean="0"/>
              <a:t>Health </a:t>
            </a:r>
            <a:r>
              <a:rPr lang="en-US" sz="2400" b="0" i="1" dirty="0"/>
              <a:t>and safety of workers and long-term integrity </a:t>
            </a:r>
            <a:br>
              <a:rPr lang="en-US" sz="2400" b="0" i="1" dirty="0"/>
            </a:br>
            <a:r>
              <a:rPr lang="en-US" sz="2400" b="0" i="1" dirty="0"/>
              <a:t>of the client’s home should be the main concerns.</a:t>
            </a:r>
            <a:endParaRPr lang="en-US" sz="2400" dirty="0"/>
          </a:p>
        </p:txBody>
      </p:sp>
      <p:sp>
        <p:nvSpPr>
          <p:cNvPr id="29702" name="Text Box 7"/>
          <p:cNvSpPr txBox="1">
            <a:spLocks noChangeArrowheads="1"/>
          </p:cNvSpPr>
          <p:nvPr/>
        </p:nvSpPr>
        <p:spPr bwMode="auto">
          <a:xfrm>
            <a:off x="6019800" y="45720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Photos courtesy of WV GOEO</a:t>
            </a:r>
          </a:p>
        </p:txBody>
      </p:sp>
      <p:sp>
        <p:nvSpPr>
          <p:cNvPr id="7"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81000" y="0"/>
            <a:ext cx="6400800" cy="838200"/>
          </a:xfrm>
          <a:prstGeom prst="rect">
            <a:avLst/>
          </a:prstGeom>
          <a:noFill/>
          <a:ln w="9525">
            <a:noFill/>
            <a:miter lim="800000"/>
            <a:headEnd/>
            <a:tailEnd/>
          </a:ln>
        </p:spPr>
        <p:txBody>
          <a:bodyPr anchor="ctr"/>
          <a:lstStyle/>
          <a:p>
            <a:r>
              <a:rPr lang="en-US" sz="2600" b="0" spc="100" dirty="0">
                <a:solidFill>
                  <a:schemeClr val="bg1"/>
                </a:solidFill>
              </a:rPr>
              <a:t>Drainage and Clearance</a:t>
            </a:r>
          </a:p>
        </p:txBody>
      </p:sp>
      <p:pic>
        <p:nvPicPr>
          <p:cNvPr id="9" name="Picture 3" descr="Photo of insufficient clearance beneath mobile home."/>
          <p:cNvPicPr>
            <a:picLocks noChangeAspect="1" noChangeArrowheads="1"/>
          </p:cNvPicPr>
          <p:nvPr/>
        </p:nvPicPr>
        <p:blipFill>
          <a:blip r:embed="rId3" cstate="email"/>
          <a:srcRect/>
          <a:stretch>
            <a:fillRect/>
          </a:stretch>
        </p:blipFill>
        <p:spPr bwMode="auto">
          <a:xfrm>
            <a:off x="4724400" y="1752600"/>
            <a:ext cx="3987800"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3" descr="Photo of standing water beneath mobile home."/>
          <p:cNvPicPr>
            <a:picLocks noChangeAspect="1" noChangeArrowheads="1"/>
          </p:cNvPicPr>
          <p:nvPr/>
        </p:nvPicPr>
        <p:blipFill>
          <a:blip r:embed="rId4" cstate="email">
            <a:lum/>
          </a:blip>
          <a:srcRect/>
          <a:stretch>
            <a:fillRect/>
          </a:stretch>
        </p:blipFill>
        <p:spPr bwMode="auto">
          <a:xfrm>
            <a:off x="381000" y="1752600"/>
            <a:ext cx="4114800" cy="3257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25" name="Text Box 6"/>
          <p:cNvSpPr txBox="1">
            <a:spLocks noChangeArrowheads="1"/>
          </p:cNvSpPr>
          <p:nvPr/>
        </p:nvSpPr>
        <p:spPr bwMode="auto">
          <a:xfrm>
            <a:off x="914400" y="5267325"/>
            <a:ext cx="3048000" cy="492438"/>
          </a:xfrm>
          <a:prstGeom prst="rect">
            <a:avLst/>
          </a:prstGeom>
          <a:noFill/>
          <a:ln w="9525">
            <a:noFill/>
            <a:miter lim="800000"/>
            <a:headEnd/>
            <a:tailEnd/>
          </a:ln>
        </p:spPr>
        <p:txBody>
          <a:bodyPr lIns="91435" tIns="45718" rIns="91435" bIns="45718">
            <a:spAutoFit/>
          </a:bodyPr>
          <a:lstStyle/>
          <a:p>
            <a:pPr algn="ctr">
              <a:spcBef>
                <a:spcPct val="50000"/>
              </a:spcBef>
            </a:pPr>
            <a:r>
              <a:rPr lang="en-US" sz="2600" b="0" dirty="0" smtClean="0">
                <a:solidFill>
                  <a:srgbClr val="000066"/>
                </a:solidFill>
              </a:rPr>
              <a:t>Water problems</a:t>
            </a:r>
            <a:endParaRPr lang="en-US" sz="2600" b="0" dirty="0">
              <a:solidFill>
                <a:srgbClr val="000066"/>
              </a:solidFill>
            </a:endParaRPr>
          </a:p>
        </p:txBody>
      </p:sp>
      <p:sp>
        <p:nvSpPr>
          <p:cNvPr id="30726" name="Text Box 5"/>
          <p:cNvSpPr txBox="1">
            <a:spLocks noChangeArrowheads="1"/>
          </p:cNvSpPr>
          <p:nvPr/>
        </p:nvSpPr>
        <p:spPr bwMode="auto">
          <a:xfrm>
            <a:off x="4724400" y="5267325"/>
            <a:ext cx="4038600" cy="492438"/>
          </a:xfrm>
          <a:prstGeom prst="rect">
            <a:avLst/>
          </a:prstGeom>
          <a:noFill/>
          <a:ln w="9525">
            <a:noFill/>
            <a:miter lim="800000"/>
            <a:headEnd/>
            <a:tailEnd/>
          </a:ln>
        </p:spPr>
        <p:txBody>
          <a:bodyPr lIns="91435" tIns="45718" rIns="91435" bIns="45718">
            <a:spAutoFit/>
          </a:bodyPr>
          <a:lstStyle/>
          <a:p>
            <a:pPr algn="ctr">
              <a:spcBef>
                <a:spcPct val="50000"/>
              </a:spcBef>
            </a:pPr>
            <a:r>
              <a:rPr lang="en-US" sz="2600" b="0" dirty="0" smtClean="0">
                <a:solidFill>
                  <a:srgbClr val="000066"/>
                </a:solidFill>
              </a:rPr>
              <a:t>Insufficient clearance</a:t>
            </a:r>
            <a:endParaRPr lang="en-US" sz="2600" b="0" dirty="0">
              <a:solidFill>
                <a:srgbClr val="000066"/>
              </a:solidFill>
            </a:endParaRPr>
          </a:p>
        </p:txBody>
      </p:sp>
      <p:sp>
        <p:nvSpPr>
          <p:cNvPr id="30727" name="Text Box 7"/>
          <p:cNvSpPr txBox="1">
            <a:spLocks noChangeArrowheads="1"/>
          </p:cNvSpPr>
          <p:nvPr/>
        </p:nvSpPr>
        <p:spPr bwMode="auto">
          <a:xfrm>
            <a:off x="6019800" y="4724400"/>
            <a:ext cx="2667000" cy="230832"/>
          </a:xfrm>
          <a:prstGeom prst="rect">
            <a:avLst/>
          </a:prstGeom>
          <a:noFill/>
          <a:ln w="9525">
            <a:noFill/>
            <a:miter lim="800000"/>
            <a:headEnd/>
            <a:tailEnd/>
          </a:ln>
        </p:spPr>
        <p:txBody>
          <a:bodyPr>
            <a:spAutoFit/>
          </a:bodyPr>
          <a:lstStyle/>
          <a:p>
            <a:pPr algn="r">
              <a:spcBef>
                <a:spcPct val="50000"/>
              </a:spcBef>
            </a:pPr>
            <a:r>
              <a:rPr lang="en-US" sz="900" b="0" i="1" dirty="0" smtClean="0">
                <a:solidFill>
                  <a:schemeClr val="tx2"/>
                </a:solidFill>
              </a:rPr>
              <a:t>Photos </a:t>
            </a:r>
            <a:r>
              <a:rPr lang="en-US" sz="900" b="0" i="1" dirty="0">
                <a:solidFill>
                  <a:schemeClr val="tx2"/>
                </a:solidFill>
              </a:rPr>
              <a:t>courtesy of PA WTC</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57200" y="0"/>
            <a:ext cx="6172200" cy="914400"/>
          </a:xfrm>
        </p:spPr>
        <p:txBody>
          <a:bodyPr lIns="91435" tIns="45718" rIns="91435" bIns="45718">
            <a:normAutofit/>
          </a:bodyPr>
          <a:lstStyle/>
          <a:p>
            <a:pPr eaLnBrk="1" hangingPunct="1"/>
            <a:r>
              <a:rPr lang="en-US" dirty="0" smtClean="0"/>
              <a:t>Check the Belly Cavity</a:t>
            </a:r>
          </a:p>
        </p:txBody>
      </p:sp>
      <p:sp>
        <p:nvSpPr>
          <p:cNvPr id="31748" name="Rectangle 3"/>
          <p:cNvSpPr txBox="1">
            <a:spLocks noChangeArrowheads="1"/>
          </p:cNvSpPr>
          <p:nvPr/>
        </p:nvSpPr>
        <p:spPr bwMode="auto">
          <a:xfrm>
            <a:off x="533400" y="1600200"/>
            <a:ext cx="4191000" cy="4267200"/>
          </a:xfrm>
          <a:prstGeom prst="rect">
            <a:avLst/>
          </a:prstGeom>
          <a:noFill/>
          <a:ln w="9525">
            <a:noFill/>
            <a:miter lim="800000"/>
            <a:headEnd/>
            <a:tailEnd/>
          </a:ln>
        </p:spPr>
        <p:txBody>
          <a:bodyPr lIns="91435" tIns="45718" rIns="91435" bIns="45718"/>
          <a:lstStyle/>
          <a:p>
            <a:pPr marL="273050" indent="-273050">
              <a:spcBef>
                <a:spcPts val="1200"/>
              </a:spcBef>
              <a:buClr>
                <a:srgbClr val="8DC63F"/>
              </a:buClr>
            </a:pPr>
            <a:r>
              <a:rPr lang="en-US" sz="2400" b="0" dirty="0"/>
              <a:t>The auditor should note:</a:t>
            </a:r>
          </a:p>
          <a:p>
            <a:pPr marL="273050" indent="-273050">
              <a:spcBef>
                <a:spcPts val="1200"/>
              </a:spcBef>
              <a:buFontTx/>
              <a:buChar char="•"/>
            </a:pPr>
            <a:r>
              <a:rPr lang="en-US" sz="2400" b="0" dirty="0"/>
              <a:t>Duct location and </a:t>
            </a:r>
            <a:r>
              <a:rPr lang="en-US" sz="2400" b="0" dirty="0" smtClean="0"/>
              <a:t>condition.</a:t>
            </a:r>
          </a:p>
          <a:p>
            <a:pPr marL="273050" indent="-273050">
              <a:spcBef>
                <a:spcPts val="1200"/>
              </a:spcBef>
              <a:buFontTx/>
              <a:buChar char="•"/>
            </a:pPr>
            <a:r>
              <a:rPr lang="en-US" sz="2400" b="0" dirty="0"/>
              <a:t>Return air </a:t>
            </a:r>
            <a:r>
              <a:rPr lang="en-US" sz="2400" b="0" dirty="0" smtClean="0"/>
              <a:t>system.</a:t>
            </a:r>
          </a:p>
          <a:p>
            <a:pPr marL="273050" indent="-273050">
              <a:spcBef>
                <a:spcPts val="1200"/>
              </a:spcBef>
              <a:buFontTx/>
              <a:buChar char="•"/>
            </a:pPr>
            <a:r>
              <a:rPr lang="en-US" sz="2400" b="0" dirty="0"/>
              <a:t>Joist spacing and </a:t>
            </a:r>
            <a:r>
              <a:rPr lang="en-US" sz="2400" b="0" dirty="0" smtClean="0"/>
              <a:t>direction.</a:t>
            </a:r>
          </a:p>
          <a:p>
            <a:pPr marL="273050" indent="-273050">
              <a:spcBef>
                <a:spcPts val="1200"/>
              </a:spcBef>
              <a:buFontTx/>
              <a:buChar char="•"/>
            </a:pPr>
            <a:r>
              <a:rPr lang="en-US" sz="2400" b="0" dirty="0"/>
              <a:t>How much belly repair</a:t>
            </a:r>
            <a:r>
              <a:rPr lang="en-US" sz="2400" b="0" dirty="0" smtClean="0"/>
              <a:t> </a:t>
            </a:r>
            <a:br>
              <a:rPr lang="en-US" sz="2400" b="0" dirty="0" smtClean="0"/>
            </a:br>
            <a:r>
              <a:rPr lang="en-US" sz="2400" b="0" dirty="0"/>
              <a:t>is </a:t>
            </a:r>
            <a:r>
              <a:rPr lang="en-US" sz="2400" b="0" dirty="0" smtClean="0"/>
              <a:t>required.</a:t>
            </a:r>
          </a:p>
          <a:p>
            <a:pPr marL="273050" indent="-273050">
              <a:spcBef>
                <a:spcPts val="1200"/>
              </a:spcBef>
              <a:buFontTx/>
              <a:buChar char="•"/>
            </a:pPr>
            <a:r>
              <a:rPr lang="en-US" sz="2400" b="0" dirty="0"/>
              <a:t>Minor repairable </a:t>
            </a:r>
            <a:br>
              <a:rPr lang="en-US" sz="2400" b="0" dirty="0"/>
            </a:br>
            <a:r>
              <a:rPr lang="en-US" sz="2400" b="0" dirty="0"/>
              <a:t>plumbing </a:t>
            </a:r>
            <a:r>
              <a:rPr lang="en-US" sz="2400" b="0" dirty="0" smtClean="0"/>
              <a:t>leaks.</a:t>
            </a:r>
          </a:p>
          <a:p>
            <a:pPr marL="273050" indent="-273050">
              <a:spcBef>
                <a:spcPts val="1200"/>
              </a:spcBef>
              <a:buFontTx/>
              <a:buChar char="•"/>
            </a:pPr>
            <a:r>
              <a:rPr lang="en-US" sz="2400" b="0" dirty="0"/>
              <a:t>Air leakage </a:t>
            </a:r>
            <a:r>
              <a:rPr lang="en-US" sz="2400" b="0" dirty="0" smtClean="0"/>
              <a:t>sites.</a:t>
            </a:r>
            <a:endParaRPr lang="en-US" sz="2400" b="0" dirty="0"/>
          </a:p>
        </p:txBody>
      </p:sp>
      <p:pic>
        <p:nvPicPr>
          <p:cNvPr id="9" name="Picture 8" descr="Photo of open belly cavity of mobile home."/>
          <p:cNvPicPr>
            <a:picLocks noChangeAspect="1" noChangeArrowheads="1"/>
          </p:cNvPicPr>
          <p:nvPr/>
        </p:nvPicPr>
        <p:blipFill>
          <a:blip r:embed="rId3" cstate="email"/>
          <a:srcRect/>
          <a:stretch>
            <a:fillRect/>
          </a:stretch>
        </p:blipFill>
        <p:spPr bwMode="auto">
          <a:xfrm>
            <a:off x="4572000" y="2209800"/>
            <a:ext cx="4343400" cy="3421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750" name="Text Box 7"/>
          <p:cNvSpPr txBox="1">
            <a:spLocks noChangeArrowheads="1"/>
          </p:cNvSpPr>
          <p:nvPr/>
        </p:nvSpPr>
        <p:spPr bwMode="auto">
          <a:xfrm>
            <a:off x="6248400" y="53340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PA WTC</a:t>
            </a:r>
          </a:p>
        </p:txBody>
      </p:sp>
      <p:sp>
        <p:nvSpPr>
          <p:cNvPr id="7"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457200" y="0"/>
            <a:ext cx="5867400" cy="914400"/>
          </a:xfrm>
        </p:spPr>
        <p:txBody>
          <a:bodyPr/>
          <a:lstStyle/>
          <a:p>
            <a:r>
              <a:rPr lang="en-US" dirty="0" smtClean="0"/>
              <a:t>Joist Spacing and Direction</a:t>
            </a:r>
          </a:p>
        </p:txBody>
      </p:sp>
      <p:pic>
        <p:nvPicPr>
          <p:cNvPr id="32772" name="Picture 2" descr="Illustration of Lengthwise Floor Joist System.&#10;"/>
          <p:cNvPicPr>
            <a:picLocks noChangeAspect="1" noChangeArrowheads="1"/>
          </p:cNvPicPr>
          <p:nvPr/>
        </p:nvPicPr>
        <p:blipFill>
          <a:blip r:embed="rId3" cstate="print"/>
          <a:srcRect/>
          <a:stretch>
            <a:fillRect/>
          </a:stretch>
        </p:blipFill>
        <p:spPr bwMode="auto">
          <a:xfrm>
            <a:off x="457200" y="1349375"/>
            <a:ext cx="5181600" cy="1927225"/>
          </a:xfrm>
          <a:prstGeom prst="rect">
            <a:avLst/>
          </a:prstGeom>
          <a:noFill/>
          <a:ln w="9525">
            <a:noFill/>
            <a:miter lim="800000"/>
            <a:headEnd/>
            <a:tailEnd/>
          </a:ln>
        </p:spPr>
      </p:pic>
      <p:pic>
        <p:nvPicPr>
          <p:cNvPr id="32773" name="Picture 3" descr="Illustration of Crosswise Floor Joist System."/>
          <p:cNvPicPr>
            <a:picLocks noChangeAspect="1" noChangeArrowheads="1"/>
          </p:cNvPicPr>
          <p:nvPr/>
        </p:nvPicPr>
        <p:blipFill>
          <a:blip r:embed="rId4" cstate="print"/>
          <a:srcRect/>
          <a:stretch>
            <a:fillRect/>
          </a:stretch>
        </p:blipFill>
        <p:spPr bwMode="auto">
          <a:xfrm>
            <a:off x="2933700" y="3702050"/>
            <a:ext cx="5408613" cy="2243138"/>
          </a:xfrm>
          <a:prstGeom prst="rect">
            <a:avLst/>
          </a:prstGeom>
          <a:noFill/>
          <a:ln w="9525">
            <a:noFill/>
            <a:miter lim="800000"/>
            <a:headEnd/>
            <a:tailEnd/>
          </a:ln>
        </p:spPr>
      </p:pic>
      <p:sp>
        <p:nvSpPr>
          <p:cNvPr id="22" name="Oval 21"/>
          <p:cNvSpPr>
            <a:spLocks noChangeArrowheads="1"/>
          </p:cNvSpPr>
          <p:nvPr/>
        </p:nvSpPr>
        <p:spPr bwMode="auto">
          <a:xfrm>
            <a:off x="2921000" y="4872038"/>
            <a:ext cx="304800" cy="304800"/>
          </a:xfrm>
          <a:prstGeom prst="ellipse">
            <a:avLst/>
          </a:prstGeom>
          <a:solidFill>
            <a:srgbClr val="FFFFFF"/>
          </a:solidFill>
          <a:ln w="3175">
            <a:solidFill>
              <a:srgbClr val="F58025"/>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chemeClr val="accent6"/>
                </a:solidFill>
                <a:latin typeface="Arial" pitchFamily="28" charset="0"/>
                <a:ea typeface="ＭＳ Ｐゴシック" pitchFamily="28" charset="-128"/>
                <a:cs typeface="ＭＳ Ｐゴシック" pitchFamily="28" charset="-128"/>
              </a:rPr>
              <a:t>2</a:t>
            </a:r>
          </a:p>
        </p:txBody>
      </p:sp>
      <p:sp>
        <p:nvSpPr>
          <p:cNvPr id="32775" name="TextBox 19"/>
          <p:cNvSpPr txBox="1">
            <a:spLocks noChangeArrowheads="1"/>
          </p:cNvSpPr>
          <p:nvPr/>
        </p:nvSpPr>
        <p:spPr bwMode="auto">
          <a:xfrm>
            <a:off x="6324600" y="1828800"/>
            <a:ext cx="2297113" cy="1554272"/>
          </a:xfrm>
          <a:prstGeom prst="rect">
            <a:avLst/>
          </a:prstGeom>
          <a:noFill/>
          <a:ln w="9525">
            <a:noFill/>
            <a:miter lim="800000"/>
            <a:headEnd/>
            <a:tailEnd/>
          </a:ln>
        </p:spPr>
        <p:txBody>
          <a:bodyPr>
            <a:spAutoFit/>
          </a:bodyPr>
          <a:lstStyle/>
          <a:p>
            <a:pPr marL="328613" indent="-328613">
              <a:spcAft>
                <a:spcPts val="600"/>
              </a:spcAft>
              <a:buClr>
                <a:schemeClr val="accent6"/>
              </a:buClr>
              <a:buFont typeface="Arial" pitchFamily="34" charset="0"/>
              <a:buAutoNum type="arabicPeriod"/>
            </a:pPr>
            <a:r>
              <a:rPr lang="en-US" sz="2000" b="0" dirty="0" smtClean="0">
                <a:solidFill>
                  <a:srgbClr val="404040"/>
                </a:solidFill>
              </a:rPr>
              <a:t>Main beam</a:t>
            </a:r>
          </a:p>
          <a:p>
            <a:pPr marL="328613" indent="-328613">
              <a:spcAft>
                <a:spcPts val="600"/>
              </a:spcAft>
              <a:buClr>
                <a:schemeClr val="accent6"/>
              </a:buClr>
              <a:buFont typeface="Arial" pitchFamily="34" charset="0"/>
              <a:buAutoNum type="arabicPeriod"/>
            </a:pPr>
            <a:r>
              <a:rPr lang="en-US" sz="2000" b="0" dirty="0" smtClean="0">
                <a:solidFill>
                  <a:srgbClr val="404040"/>
                </a:solidFill>
              </a:rPr>
              <a:t>Outrigger beam</a:t>
            </a:r>
          </a:p>
          <a:p>
            <a:pPr marL="328613" indent="-328613">
              <a:spcAft>
                <a:spcPts val="600"/>
              </a:spcAft>
              <a:buClr>
                <a:schemeClr val="accent6"/>
              </a:buClr>
              <a:buFont typeface="Arial" pitchFamily="34" charset="0"/>
              <a:buAutoNum type="arabicPeriod"/>
            </a:pPr>
            <a:r>
              <a:rPr lang="en-US" sz="2000" b="0" dirty="0" smtClean="0">
                <a:solidFill>
                  <a:srgbClr val="404040"/>
                </a:solidFill>
              </a:rPr>
              <a:t>Rodent barrier</a:t>
            </a:r>
          </a:p>
          <a:p>
            <a:pPr marL="328613" indent="-328613">
              <a:spcAft>
                <a:spcPts val="600"/>
              </a:spcAft>
              <a:buClr>
                <a:schemeClr val="accent6"/>
              </a:buClr>
              <a:buFont typeface="Arial" pitchFamily="34" charset="0"/>
              <a:buAutoNum type="arabicPeriod"/>
            </a:pPr>
            <a:r>
              <a:rPr lang="en-US" sz="2000" b="0" dirty="0" smtClean="0">
                <a:solidFill>
                  <a:srgbClr val="404040"/>
                </a:solidFill>
              </a:rPr>
              <a:t>Floor joists</a:t>
            </a:r>
            <a:endParaRPr lang="en-US" sz="2000" b="0" dirty="0">
              <a:solidFill>
                <a:srgbClr val="404040"/>
              </a:solidFill>
            </a:endParaRPr>
          </a:p>
        </p:txBody>
      </p:sp>
      <p:sp>
        <p:nvSpPr>
          <p:cNvPr id="32776" name="Line 21"/>
          <p:cNvSpPr>
            <a:spLocks noChangeShapeType="1"/>
          </p:cNvSpPr>
          <p:nvPr/>
        </p:nvSpPr>
        <p:spPr bwMode="auto">
          <a:xfrm flipV="1">
            <a:off x="1274763" y="2409825"/>
            <a:ext cx="203200" cy="790575"/>
          </a:xfrm>
          <a:prstGeom prst="line">
            <a:avLst/>
          </a:prstGeom>
          <a:noFill/>
          <a:ln w="9525">
            <a:solidFill>
              <a:srgbClr val="F58025"/>
            </a:solidFill>
            <a:round/>
            <a:headEnd/>
            <a:tailEnd type="triangle" w="med" len="med"/>
          </a:ln>
        </p:spPr>
        <p:txBody>
          <a:bodyPr/>
          <a:lstStyle/>
          <a:p>
            <a:endParaRPr lang="en-US" dirty="0">
              <a:solidFill>
                <a:schemeClr val="accent6"/>
              </a:solidFill>
            </a:endParaRPr>
          </a:p>
        </p:txBody>
      </p:sp>
      <p:sp>
        <p:nvSpPr>
          <p:cNvPr id="32777" name="Line 22"/>
          <p:cNvSpPr>
            <a:spLocks noChangeShapeType="1"/>
          </p:cNvSpPr>
          <p:nvPr/>
        </p:nvSpPr>
        <p:spPr bwMode="auto">
          <a:xfrm flipH="1" flipV="1">
            <a:off x="989013" y="2409825"/>
            <a:ext cx="266700" cy="790575"/>
          </a:xfrm>
          <a:prstGeom prst="line">
            <a:avLst/>
          </a:prstGeom>
          <a:noFill/>
          <a:ln w="9525">
            <a:solidFill>
              <a:srgbClr val="F58025"/>
            </a:solidFill>
            <a:round/>
            <a:headEnd/>
            <a:tailEnd type="triangle" w="med" len="med"/>
          </a:ln>
        </p:spPr>
        <p:txBody>
          <a:bodyPr/>
          <a:lstStyle/>
          <a:p>
            <a:endParaRPr lang="en-US" dirty="0">
              <a:solidFill>
                <a:schemeClr val="accent6"/>
              </a:solidFill>
            </a:endParaRPr>
          </a:p>
        </p:txBody>
      </p:sp>
      <p:sp>
        <p:nvSpPr>
          <p:cNvPr id="32778" name="Line 23"/>
          <p:cNvSpPr>
            <a:spLocks noChangeShapeType="1"/>
          </p:cNvSpPr>
          <p:nvPr/>
        </p:nvSpPr>
        <p:spPr bwMode="auto">
          <a:xfrm flipH="1">
            <a:off x="6478588" y="3962400"/>
            <a:ext cx="684212" cy="828675"/>
          </a:xfrm>
          <a:prstGeom prst="line">
            <a:avLst/>
          </a:prstGeom>
          <a:noFill/>
          <a:ln w="9525">
            <a:solidFill>
              <a:srgbClr val="F58025"/>
            </a:solidFill>
            <a:round/>
            <a:headEnd/>
            <a:tailEnd type="triangle" w="med" len="med"/>
          </a:ln>
        </p:spPr>
        <p:txBody>
          <a:bodyPr/>
          <a:lstStyle/>
          <a:p>
            <a:endParaRPr lang="en-US" dirty="0">
              <a:solidFill>
                <a:schemeClr val="accent6"/>
              </a:solidFill>
            </a:endParaRPr>
          </a:p>
        </p:txBody>
      </p:sp>
      <p:sp>
        <p:nvSpPr>
          <p:cNvPr id="32779" name="Line 24"/>
          <p:cNvSpPr>
            <a:spLocks noChangeShapeType="1"/>
          </p:cNvSpPr>
          <p:nvPr/>
        </p:nvSpPr>
        <p:spPr bwMode="auto">
          <a:xfrm flipV="1">
            <a:off x="3225800" y="4872038"/>
            <a:ext cx="823913" cy="152400"/>
          </a:xfrm>
          <a:prstGeom prst="line">
            <a:avLst/>
          </a:prstGeom>
          <a:noFill/>
          <a:ln w="9525">
            <a:solidFill>
              <a:srgbClr val="F58025"/>
            </a:solidFill>
            <a:round/>
            <a:headEnd/>
            <a:tailEnd type="triangle" w="med" len="med"/>
          </a:ln>
        </p:spPr>
        <p:txBody>
          <a:bodyPr/>
          <a:lstStyle/>
          <a:p>
            <a:endParaRPr lang="en-US" dirty="0">
              <a:solidFill>
                <a:schemeClr val="accent6"/>
              </a:solidFill>
            </a:endParaRPr>
          </a:p>
        </p:txBody>
      </p:sp>
      <p:sp>
        <p:nvSpPr>
          <p:cNvPr id="32780" name="Line 25"/>
          <p:cNvSpPr>
            <a:spLocks noChangeShapeType="1"/>
          </p:cNvSpPr>
          <p:nvPr/>
        </p:nvSpPr>
        <p:spPr bwMode="auto">
          <a:xfrm flipH="1">
            <a:off x="4427538" y="3702050"/>
            <a:ext cx="974725" cy="1276350"/>
          </a:xfrm>
          <a:prstGeom prst="line">
            <a:avLst/>
          </a:prstGeom>
          <a:noFill/>
          <a:ln w="9525">
            <a:solidFill>
              <a:srgbClr val="F58025"/>
            </a:solidFill>
            <a:round/>
            <a:headEnd/>
            <a:tailEnd type="triangle" w="med" len="med"/>
          </a:ln>
        </p:spPr>
        <p:txBody>
          <a:bodyPr/>
          <a:lstStyle/>
          <a:p>
            <a:endParaRPr lang="en-US" dirty="0">
              <a:solidFill>
                <a:schemeClr val="accent6"/>
              </a:solidFill>
            </a:endParaRPr>
          </a:p>
        </p:txBody>
      </p:sp>
      <p:sp>
        <p:nvSpPr>
          <p:cNvPr id="32781" name="Line 26"/>
          <p:cNvSpPr>
            <a:spLocks noChangeShapeType="1"/>
          </p:cNvSpPr>
          <p:nvPr/>
        </p:nvSpPr>
        <p:spPr bwMode="auto">
          <a:xfrm flipH="1" flipV="1">
            <a:off x="4627563" y="2409825"/>
            <a:ext cx="774700" cy="1095375"/>
          </a:xfrm>
          <a:prstGeom prst="line">
            <a:avLst/>
          </a:prstGeom>
          <a:noFill/>
          <a:ln w="9525">
            <a:solidFill>
              <a:srgbClr val="F58025"/>
            </a:solidFill>
            <a:round/>
            <a:headEnd/>
            <a:tailEnd type="triangle" w="med" len="med"/>
          </a:ln>
        </p:spPr>
        <p:txBody>
          <a:bodyPr/>
          <a:lstStyle/>
          <a:p>
            <a:endParaRPr lang="en-US" dirty="0">
              <a:solidFill>
                <a:schemeClr val="accent6"/>
              </a:solidFill>
            </a:endParaRPr>
          </a:p>
        </p:txBody>
      </p:sp>
      <p:sp>
        <p:nvSpPr>
          <p:cNvPr id="31" name="Oval 18"/>
          <p:cNvSpPr>
            <a:spLocks noChangeArrowheads="1"/>
          </p:cNvSpPr>
          <p:nvPr/>
        </p:nvSpPr>
        <p:spPr bwMode="auto">
          <a:xfrm>
            <a:off x="7051675" y="3736975"/>
            <a:ext cx="304800" cy="304800"/>
          </a:xfrm>
          <a:prstGeom prst="ellipse">
            <a:avLst/>
          </a:prstGeom>
          <a:solidFill>
            <a:srgbClr val="FFFFFF"/>
          </a:solidFill>
          <a:ln w="3175">
            <a:solidFill>
              <a:srgbClr val="F58025"/>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chemeClr val="accent6"/>
                </a:solidFill>
                <a:latin typeface="Arial" pitchFamily="28" charset="0"/>
                <a:ea typeface="ＭＳ Ｐゴシック" pitchFamily="28" charset="-128"/>
                <a:cs typeface="ＭＳ Ｐゴシック" pitchFamily="28" charset="-128"/>
              </a:rPr>
              <a:t>3</a:t>
            </a:r>
          </a:p>
        </p:txBody>
      </p:sp>
      <p:sp>
        <p:nvSpPr>
          <p:cNvPr id="32783" name="Text Box 29"/>
          <p:cNvSpPr txBox="1">
            <a:spLocks noChangeArrowheads="1"/>
          </p:cNvSpPr>
          <p:nvPr/>
        </p:nvSpPr>
        <p:spPr bwMode="auto">
          <a:xfrm>
            <a:off x="3581400" y="5715000"/>
            <a:ext cx="4319588" cy="461963"/>
          </a:xfrm>
          <a:prstGeom prst="rect">
            <a:avLst/>
          </a:prstGeom>
          <a:noFill/>
          <a:ln w="15875">
            <a:noFill/>
            <a:miter lim="800000"/>
            <a:headEnd/>
            <a:tailEnd/>
          </a:ln>
        </p:spPr>
        <p:txBody>
          <a:bodyPr>
            <a:spAutoFit/>
          </a:bodyPr>
          <a:lstStyle/>
          <a:p>
            <a:pPr algn="ctr">
              <a:spcBef>
                <a:spcPct val="50000"/>
              </a:spcBef>
            </a:pPr>
            <a:r>
              <a:rPr lang="en-US" sz="2400" b="0" dirty="0">
                <a:solidFill>
                  <a:srgbClr val="404040"/>
                </a:solidFill>
              </a:rPr>
              <a:t>Crosswise Floor Joist System</a:t>
            </a:r>
          </a:p>
        </p:txBody>
      </p:sp>
      <p:sp>
        <p:nvSpPr>
          <p:cNvPr id="32784" name="Text Box 30"/>
          <p:cNvSpPr txBox="1">
            <a:spLocks noChangeArrowheads="1"/>
          </p:cNvSpPr>
          <p:nvPr/>
        </p:nvSpPr>
        <p:spPr bwMode="auto">
          <a:xfrm>
            <a:off x="1541463" y="3055938"/>
            <a:ext cx="3470275" cy="830262"/>
          </a:xfrm>
          <a:prstGeom prst="rect">
            <a:avLst/>
          </a:prstGeom>
          <a:noFill/>
          <a:ln w="15875">
            <a:noFill/>
            <a:miter lim="800000"/>
            <a:headEnd/>
            <a:tailEnd/>
          </a:ln>
        </p:spPr>
        <p:txBody>
          <a:bodyPr>
            <a:spAutoFit/>
          </a:bodyPr>
          <a:lstStyle/>
          <a:p>
            <a:pPr algn="ctr">
              <a:spcBef>
                <a:spcPct val="50000"/>
              </a:spcBef>
            </a:pPr>
            <a:r>
              <a:rPr lang="en-US" sz="2400" b="0" dirty="0">
                <a:solidFill>
                  <a:srgbClr val="404040"/>
                </a:solidFill>
              </a:rPr>
              <a:t>Lengthwise Floor </a:t>
            </a:r>
            <a:br>
              <a:rPr lang="en-US" sz="2400" b="0" dirty="0">
                <a:solidFill>
                  <a:srgbClr val="404040"/>
                </a:solidFill>
              </a:rPr>
            </a:br>
            <a:r>
              <a:rPr lang="en-US" sz="2400" b="0" dirty="0">
                <a:solidFill>
                  <a:srgbClr val="404040"/>
                </a:solidFill>
              </a:rPr>
              <a:t>Joist System</a:t>
            </a:r>
          </a:p>
        </p:txBody>
      </p:sp>
      <p:sp>
        <p:nvSpPr>
          <p:cNvPr id="34" name="Oval 33"/>
          <p:cNvSpPr>
            <a:spLocks noChangeArrowheads="1"/>
          </p:cNvSpPr>
          <p:nvPr/>
        </p:nvSpPr>
        <p:spPr bwMode="auto">
          <a:xfrm>
            <a:off x="1122363" y="3124200"/>
            <a:ext cx="304800" cy="304800"/>
          </a:xfrm>
          <a:prstGeom prst="ellipse">
            <a:avLst/>
          </a:prstGeom>
          <a:solidFill>
            <a:srgbClr val="FFFFFF"/>
          </a:solidFill>
          <a:ln w="3175">
            <a:solidFill>
              <a:srgbClr val="F58025"/>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chemeClr val="accent6"/>
                </a:solidFill>
                <a:latin typeface="Arial" pitchFamily="28" charset="0"/>
                <a:ea typeface="ＭＳ Ｐゴシック" pitchFamily="28" charset="-128"/>
                <a:cs typeface="ＭＳ Ｐゴシック" pitchFamily="28" charset="-128"/>
              </a:rPr>
              <a:t>4</a:t>
            </a:r>
          </a:p>
        </p:txBody>
      </p:sp>
      <p:sp>
        <p:nvSpPr>
          <p:cNvPr id="35" name="Oval 34"/>
          <p:cNvSpPr>
            <a:spLocks noChangeArrowheads="1"/>
          </p:cNvSpPr>
          <p:nvPr/>
        </p:nvSpPr>
        <p:spPr bwMode="auto">
          <a:xfrm>
            <a:off x="5354638" y="3432175"/>
            <a:ext cx="304800" cy="304800"/>
          </a:xfrm>
          <a:prstGeom prst="ellipse">
            <a:avLst/>
          </a:prstGeom>
          <a:solidFill>
            <a:srgbClr val="FFFFFF"/>
          </a:solidFill>
          <a:ln w="3175">
            <a:solidFill>
              <a:srgbClr val="F58025"/>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chemeClr val="accent6"/>
                </a:solidFill>
                <a:latin typeface="Arial" pitchFamily="28" charset="0"/>
                <a:ea typeface="ＭＳ Ｐゴシック" pitchFamily="28" charset="-128"/>
                <a:cs typeface="ＭＳ Ｐゴシック" pitchFamily="28" charset="-128"/>
              </a:rPr>
              <a:t>1</a:t>
            </a:r>
          </a:p>
        </p:txBody>
      </p:sp>
      <p:sp>
        <p:nvSpPr>
          <p:cNvPr id="1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2" name="Rectangle 1"/>
          <p:cNvSpPr/>
          <p:nvPr/>
        </p:nvSpPr>
        <p:spPr>
          <a:xfrm>
            <a:off x="5070475" y="6176963"/>
            <a:ext cx="4572000" cy="230832"/>
          </a:xfrm>
          <a:prstGeom prst="rect">
            <a:avLst/>
          </a:prstGeom>
        </p:spPr>
        <p:txBody>
          <a:bodyPr>
            <a:spAutoFit/>
          </a:bodyPr>
          <a:lstStyle/>
          <a:p>
            <a:r>
              <a:rPr lang="en-US" sz="900" b="0" i="1" dirty="0" smtClean="0"/>
              <a:t>Graphics </a:t>
            </a:r>
            <a:r>
              <a:rPr lang="en-US" sz="900" b="0" i="1" dirty="0"/>
              <a:t>developed for the U.S. DOE WAP Standardized </a:t>
            </a:r>
            <a:r>
              <a:rPr lang="en-US" sz="900" b="0" i="1" dirty="0" smtClean="0"/>
              <a:t>Curricula</a:t>
            </a:r>
            <a:endParaRPr lang="en-US" sz="9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hoto of unsafe mobile home conditions."/>
          <p:cNvPicPr>
            <a:picLocks noChangeAspect="1" noChangeArrowheads="1"/>
          </p:cNvPicPr>
          <p:nvPr/>
        </p:nvPicPr>
        <p:blipFill>
          <a:blip r:embed="rId3" cstate="print"/>
          <a:srcRect/>
          <a:stretch>
            <a:fillRect/>
          </a:stretch>
        </p:blipFill>
        <p:spPr bwMode="auto">
          <a:xfrm>
            <a:off x="0" y="1143000"/>
            <a:ext cx="9144000" cy="5410200"/>
          </a:xfrm>
          <a:prstGeom prst="rect">
            <a:avLst/>
          </a:prstGeom>
          <a:noFill/>
          <a:ln w="9525">
            <a:noFill/>
            <a:miter lim="800000"/>
            <a:headEnd/>
            <a:tailEnd/>
          </a:ln>
        </p:spPr>
      </p:pic>
      <p:sp>
        <p:nvSpPr>
          <p:cNvPr id="33795" name="Text Box 7"/>
          <p:cNvSpPr txBox="1">
            <a:spLocks noChangeArrowheads="1"/>
          </p:cNvSpPr>
          <p:nvPr/>
        </p:nvSpPr>
        <p:spPr bwMode="auto">
          <a:xfrm>
            <a:off x="6477000" y="60960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PA WTC</a:t>
            </a:r>
          </a:p>
        </p:txBody>
      </p:sp>
      <p:sp>
        <p:nvSpPr>
          <p:cNvPr id="16" name="Rectangular Callout 15"/>
          <p:cNvSpPr>
            <a:spLocks noChangeArrowheads="1"/>
          </p:cNvSpPr>
          <p:nvPr/>
        </p:nvSpPr>
        <p:spPr bwMode="auto">
          <a:xfrm>
            <a:off x="4191000" y="1600200"/>
            <a:ext cx="2819400" cy="533400"/>
          </a:xfrm>
          <a:prstGeom prst="wedgeRectCallout">
            <a:avLst>
              <a:gd name="adj1" fmla="val -59356"/>
              <a:gd name="adj2" fmla="val 161583"/>
            </a:avLst>
          </a:prstGeom>
          <a:solidFill>
            <a:srgbClr val="FFFFFF">
              <a:alpha val="85097"/>
            </a:srgbClr>
          </a:solidFill>
          <a:ln w="6350">
            <a:noFill/>
            <a:round/>
            <a:headEnd/>
            <a:tailEnd/>
          </a:ln>
          <a:effectLst>
            <a:outerShdw dist="38100" dir="2700000" rotWithShape="0">
              <a:srgbClr val="808080">
                <a:alpha val="42999"/>
              </a:srgbClr>
            </a:outerShdw>
          </a:effectLst>
        </p:spPr>
        <p:txBody>
          <a:bodyPr anchor="ctr"/>
          <a:lstStyle/>
          <a:p>
            <a:pPr marL="39688" algn="ctr">
              <a:defRPr/>
            </a:pPr>
            <a:r>
              <a:rPr lang="en-US" sz="2400" b="0" dirty="0" smtClean="0">
                <a:solidFill>
                  <a:srgbClr val="404040"/>
                </a:solidFill>
                <a:latin typeface="Arial" pitchFamily="28" charset="0"/>
                <a:ea typeface="Arial" pitchFamily="28" charset="0"/>
                <a:cs typeface="Arial" pitchFamily="28" charset="0"/>
                <a:sym typeface="Arial" pitchFamily="28" charset="0"/>
              </a:rPr>
              <a:t>Unsafe chimney</a:t>
            </a:r>
            <a:endParaRPr lang="en-US" sz="2400" b="0" dirty="0">
              <a:solidFill>
                <a:srgbClr val="404040"/>
              </a:solidFill>
              <a:latin typeface="Arial" pitchFamily="28" charset="0"/>
              <a:ea typeface="Arial" pitchFamily="28" charset="0"/>
              <a:cs typeface="Arial" pitchFamily="28" charset="0"/>
              <a:sym typeface="Arial" pitchFamily="28" charset="0"/>
            </a:endParaRPr>
          </a:p>
        </p:txBody>
      </p:sp>
      <p:sp>
        <p:nvSpPr>
          <p:cNvPr id="17" name="Rectangular Callout 16"/>
          <p:cNvSpPr>
            <a:spLocks noChangeArrowheads="1"/>
          </p:cNvSpPr>
          <p:nvPr/>
        </p:nvSpPr>
        <p:spPr bwMode="auto">
          <a:xfrm>
            <a:off x="5257800" y="4419600"/>
            <a:ext cx="2362200" cy="533400"/>
          </a:xfrm>
          <a:prstGeom prst="wedgeRectCallout">
            <a:avLst>
              <a:gd name="adj1" fmla="val -972"/>
              <a:gd name="adj2" fmla="val 161588"/>
            </a:avLst>
          </a:prstGeom>
          <a:solidFill>
            <a:srgbClr val="FFFFFF">
              <a:alpha val="85097"/>
            </a:srgbClr>
          </a:solidFill>
          <a:ln w="6350">
            <a:noFill/>
            <a:round/>
            <a:headEnd/>
            <a:tailEnd/>
          </a:ln>
          <a:effectLst>
            <a:outerShdw dist="38100" dir="2700000" rotWithShape="0">
              <a:srgbClr val="808080">
                <a:alpha val="42999"/>
              </a:srgbClr>
            </a:outerShdw>
          </a:effectLst>
        </p:spPr>
        <p:txBody>
          <a:bodyPr anchor="ctr"/>
          <a:lstStyle/>
          <a:p>
            <a:pPr marL="39688" algn="ctr">
              <a:defRPr/>
            </a:pPr>
            <a:r>
              <a:rPr lang="en-US" sz="2400" b="0" dirty="0" smtClean="0">
                <a:solidFill>
                  <a:srgbClr val="404040"/>
                </a:solidFill>
                <a:latin typeface="Arial" pitchFamily="28" charset="0"/>
                <a:ea typeface="Arial" pitchFamily="28" charset="0"/>
                <a:cs typeface="Arial" pitchFamily="28" charset="0"/>
                <a:sym typeface="Arial" pitchFamily="28" charset="0"/>
              </a:rPr>
              <a:t>Raw sewage</a:t>
            </a:r>
            <a:endParaRPr lang="en-US" sz="2400" b="0" dirty="0">
              <a:solidFill>
                <a:srgbClr val="404040"/>
              </a:solidFill>
              <a:latin typeface="Arial" pitchFamily="28" charset="0"/>
              <a:ea typeface="Arial" pitchFamily="28" charset="0"/>
              <a:cs typeface="Arial" pitchFamily="28" charset="0"/>
              <a:sym typeface="Arial" pitchFamily="28" charset="0"/>
            </a:endParaRPr>
          </a:p>
        </p:txBody>
      </p:sp>
      <p:sp>
        <p:nvSpPr>
          <p:cNvPr id="33798" name="Rectangle 10"/>
          <p:cNvSpPr>
            <a:spLocks noGrp="1" noChangeArrowheads="1"/>
          </p:cNvSpPr>
          <p:nvPr>
            <p:ph type="title"/>
          </p:nvPr>
        </p:nvSpPr>
        <p:spPr>
          <a:xfrm>
            <a:off x="381000" y="0"/>
            <a:ext cx="6400800" cy="838200"/>
          </a:xfrm>
        </p:spPr>
        <p:txBody>
          <a:bodyPr lIns="91435" tIns="45718" rIns="91435" bIns="45718"/>
          <a:lstStyle/>
          <a:p>
            <a:r>
              <a:rPr lang="en-US" dirty="0" smtClean="0"/>
              <a:t>Safety Hazards</a:t>
            </a:r>
          </a:p>
        </p:txBody>
      </p:sp>
      <p:sp>
        <p:nvSpPr>
          <p:cNvPr id="18" name="Rectangular Callout 17"/>
          <p:cNvSpPr>
            <a:spLocks noChangeArrowheads="1"/>
          </p:cNvSpPr>
          <p:nvPr/>
        </p:nvSpPr>
        <p:spPr bwMode="auto">
          <a:xfrm>
            <a:off x="1066800" y="4343400"/>
            <a:ext cx="2057400" cy="914400"/>
          </a:xfrm>
          <a:prstGeom prst="wedgeRectCallout">
            <a:avLst>
              <a:gd name="adj1" fmla="val 99343"/>
              <a:gd name="adj2" fmla="val 56028"/>
            </a:avLst>
          </a:prstGeom>
          <a:solidFill>
            <a:srgbClr val="FFFFFF">
              <a:alpha val="85097"/>
            </a:srgbClr>
          </a:solidFill>
          <a:ln w="6350">
            <a:noFill/>
            <a:round/>
            <a:headEnd/>
            <a:tailEnd/>
          </a:ln>
          <a:effectLst>
            <a:outerShdw dist="38100" dir="2700000" rotWithShape="0">
              <a:srgbClr val="808080">
                <a:alpha val="42999"/>
              </a:srgbClr>
            </a:outerShdw>
          </a:effectLst>
        </p:spPr>
        <p:txBody>
          <a:bodyPr anchor="ctr"/>
          <a:lstStyle/>
          <a:p>
            <a:pPr marL="39688" algn="ctr">
              <a:defRPr/>
            </a:pPr>
            <a:r>
              <a:rPr lang="en-US" sz="2400" b="0" dirty="0" smtClean="0">
                <a:solidFill>
                  <a:srgbClr val="404040"/>
                </a:solidFill>
                <a:latin typeface="Arial" pitchFamily="28" charset="0"/>
                <a:ea typeface="Arial" pitchFamily="28" charset="0"/>
                <a:cs typeface="Arial" pitchFamily="28" charset="0"/>
                <a:sym typeface="Arial" pitchFamily="28" charset="0"/>
              </a:rPr>
              <a:t>Temporary foundation</a:t>
            </a:r>
            <a:endParaRPr lang="en-US" sz="2400" b="0" dirty="0">
              <a:solidFill>
                <a:srgbClr val="404040"/>
              </a:solidFill>
              <a:latin typeface="Arial" pitchFamily="28" charset="0"/>
              <a:ea typeface="Arial" pitchFamily="28" charset="0"/>
              <a:cs typeface="Arial" pitchFamily="28" charset="0"/>
              <a:sym typeface="Arial" pitchFamily="28" charset="0"/>
            </a:endParaRPr>
          </a:p>
        </p:txBody>
      </p:sp>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0"/>
            <a:ext cx="5867400" cy="914400"/>
          </a:xfrm>
        </p:spPr>
        <p:txBody>
          <a:bodyPr rIns="116994"/>
          <a:lstStyle/>
          <a:p>
            <a:pPr marL="39688" eaLnBrk="1" hangingPunct="1"/>
            <a:r>
              <a:rPr lang="en-US" dirty="0" smtClean="0"/>
              <a:t>Background</a:t>
            </a:r>
          </a:p>
        </p:txBody>
      </p:sp>
      <p:sp>
        <p:nvSpPr>
          <p:cNvPr id="7172" name="Rectangle 5"/>
          <p:cNvSpPr txBox="1">
            <a:spLocks noChangeArrowheads="1"/>
          </p:cNvSpPr>
          <p:nvPr/>
        </p:nvSpPr>
        <p:spPr bwMode="auto">
          <a:xfrm>
            <a:off x="5334000" y="1600200"/>
            <a:ext cx="3581400" cy="2971800"/>
          </a:xfrm>
          <a:prstGeom prst="rect">
            <a:avLst/>
          </a:prstGeom>
          <a:noFill/>
          <a:ln w="9525">
            <a:noFill/>
            <a:miter lim="800000"/>
            <a:headEnd/>
            <a:tailEnd/>
          </a:ln>
        </p:spPr>
        <p:txBody>
          <a:bodyPr lIns="0" tIns="0" rIns="0" bIns="0"/>
          <a:lstStyle/>
          <a:p>
            <a:pPr marL="274320" indent="-228600">
              <a:spcBef>
                <a:spcPts val="600"/>
              </a:spcBef>
              <a:spcAft>
                <a:spcPts val="600"/>
              </a:spcAft>
              <a:buFontTx/>
              <a:buChar char="•"/>
            </a:pPr>
            <a:r>
              <a:rPr lang="en-US" sz="2400" b="0" dirty="0"/>
              <a:t>Mobile homes comprise </a:t>
            </a:r>
            <a:br>
              <a:rPr lang="en-US" sz="2400" b="0" dirty="0"/>
            </a:br>
            <a:r>
              <a:rPr lang="en-US" sz="2400" b="0" dirty="0"/>
              <a:t>at least 25% of the households that qualify for </a:t>
            </a:r>
            <a:r>
              <a:rPr lang="en-US" sz="2400" b="0" dirty="0" smtClean="0"/>
              <a:t>weatherization </a:t>
            </a:r>
            <a:r>
              <a:rPr lang="en-US" sz="2400" b="0" dirty="0"/>
              <a:t>nationwide.</a:t>
            </a:r>
          </a:p>
          <a:p>
            <a:pPr marL="274320" indent="-228600">
              <a:spcBef>
                <a:spcPts val="600"/>
              </a:spcBef>
              <a:spcAft>
                <a:spcPts val="600"/>
              </a:spcAft>
              <a:buFontTx/>
              <a:buChar char="•"/>
            </a:pPr>
            <a:r>
              <a:rPr lang="en-US" sz="2400" b="0" dirty="0"/>
              <a:t>Advances in </a:t>
            </a:r>
            <a:r>
              <a:rPr lang="en-US" sz="2400" b="0" dirty="0" smtClean="0"/>
              <a:t>weatherization </a:t>
            </a:r>
            <a:r>
              <a:rPr lang="en-US" sz="2400" b="0" dirty="0"/>
              <a:t>materials and retrofit techniques open up </a:t>
            </a:r>
            <a:r>
              <a:rPr lang="en-US" sz="2400" b="0" dirty="0" smtClean="0"/>
              <a:t>huge opportunities </a:t>
            </a:r>
            <a:r>
              <a:rPr lang="en-US" sz="2400" b="0" dirty="0"/>
              <a:t>for </a:t>
            </a:r>
            <a:r>
              <a:rPr lang="en-US" sz="2400" b="0" dirty="0" smtClean="0"/>
              <a:t/>
            </a:r>
            <a:br>
              <a:rPr lang="en-US" sz="2400" b="0" dirty="0" smtClean="0"/>
            </a:br>
            <a:r>
              <a:rPr lang="en-US" sz="2400" b="0" dirty="0" smtClean="0"/>
              <a:t>energy </a:t>
            </a:r>
            <a:r>
              <a:rPr lang="en-US" sz="2400" b="0" dirty="0"/>
              <a:t>savings.</a:t>
            </a:r>
          </a:p>
        </p:txBody>
      </p:sp>
      <p:sp>
        <p:nvSpPr>
          <p:cNvPr id="8" name="Rectangle 4" descr="Photo of a mobile home."/>
          <p:cNvSpPr>
            <a:spLocks noChangeAspect="1"/>
          </p:cNvSpPr>
          <p:nvPr/>
        </p:nvSpPr>
        <p:spPr bwMode="auto">
          <a:xfrm>
            <a:off x="457200" y="2019300"/>
            <a:ext cx="4648200" cy="3200400"/>
          </a:xfrm>
          <a:prstGeom prst="rect">
            <a:avLst/>
          </a:prstGeom>
          <a:blipFill dpi="0" rotWithShape="0">
            <a:blip r:embed="rId3" cstate="email"/>
            <a:srcRect/>
            <a:stretch>
              <a:fillRect/>
            </a:stretch>
          </a:blipFill>
          <a:ln w="88900">
            <a:solidFill>
              <a:schemeClr val="bg1"/>
            </a:solidFill>
            <a:round/>
            <a:headEnd/>
            <a:tailEnd/>
          </a:ln>
          <a:effectLst>
            <a:outerShdw blurRad="63500" dist="38100" dir="2700000" algn="br" rotWithShape="0">
              <a:srgbClr val="000000">
                <a:alpha val="42998"/>
              </a:srgbClr>
            </a:outerShdw>
          </a:effectLst>
        </p:spPr>
        <p:txBody>
          <a:bodyPr lIns="0" tIns="0" rIns="0" bIns="0"/>
          <a:lstStyle/>
          <a:p>
            <a:pPr>
              <a:defRPr/>
            </a:pPr>
            <a:endParaRPr lang="en-US" dirty="0">
              <a:latin typeface="Arial" pitchFamily="28" charset="0"/>
              <a:ea typeface="ＭＳ Ｐゴシック" pitchFamily="28" charset="-128"/>
              <a:cs typeface="ＭＳ Ｐゴシック" pitchFamily="28" charset="-128"/>
            </a:endParaRPr>
          </a:p>
        </p:txBody>
      </p:sp>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6" name="TextBox 6"/>
          <p:cNvSpPr txBox="1">
            <a:spLocks noChangeArrowheads="1"/>
          </p:cNvSpPr>
          <p:nvPr/>
        </p:nvSpPr>
        <p:spPr bwMode="auto">
          <a:xfrm>
            <a:off x="1828800" y="4946496"/>
            <a:ext cx="3127375" cy="230832"/>
          </a:xfrm>
          <a:prstGeom prst="rect">
            <a:avLst/>
          </a:prstGeom>
          <a:noFill/>
          <a:ln w="9525">
            <a:noFill/>
            <a:miter lim="800000"/>
            <a:headEnd/>
            <a:tailEnd/>
          </a:ln>
        </p:spPr>
        <p:txBody>
          <a:bodyPr>
            <a:spAutoFit/>
          </a:bodyPr>
          <a:lstStyle/>
          <a:p>
            <a:pPr algn="r"/>
            <a:r>
              <a:rPr lang="en-US" sz="900" b="0" i="1" dirty="0" smtClean="0">
                <a:solidFill>
                  <a:schemeClr val="bg1"/>
                </a:solidFill>
              </a:rPr>
              <a:t>Photo courtesy of the U.S. </a:t>
            </a:r>
            <a:r>
              <a:rPr lang="en-US" sz="900" b="0" i="1" dirty="0">
                <a:solidFill>
                  <a:schemeClr val="bg1"/>
                </a:solidFill>
              </a:rPr>
              <a:t>Department of Energy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title"/>
          </p:nvPr>
        </p:nvSpPr>
        <p:spPr/>
        <p:txBody>
          <a:bodyPr/>
          <a:lstStyle/>
          <a:p>
            <a:r>
              <a:rPr lang="en-US" dirty="0" smtClean="0"/>
              <a:t>Plan to re-route dryer vent to outside!</a:t>
            </a:r>
          </a:p>
        </p:txBody>
      </p:sp>
      <p:pic>
        <p:nvPicPr>
          <p:cNvPr id="34819" name="Picture 3" descr="Photo of open dryer vent in the crawl space of mobile home."/>
          <p:cNvPicPr>
            <a:picLocks noChangeAspect="1" noChangeArrowheads="1"/>
          </p:cNvPicPr>
          <p:nvPr/>
        </p:nvPicPr>
        <p:blipFill>
          <a:blip r:embed="rId3" cstate="print"/>
          <a:srcRect/>
          <a:stretch>
            <a:fillRect/>
          </a:stretch>
        </p:blipFill>
        <p:spPr bwMode="auto">
          <a:xfrm>
            <a:off x="0" y="1143000"/>
            <a:ext cx="9144000" cy="5410200"/>
          </a:xfrm>
          <a:prstGeom prst="rect">
            <a:avLst/>
          </a:prstGeom>
          <a:noFill/>
          <a:ln w="9525">
            <a:noFill/>
            <a:miter lim="800000"/>
            <a:headEnd/>
            <a:tailEnd/>
          </a:ln>
        </p:spPr>
      </p:pic>
      <p:sp>
        <p:nvSpPr>
          <p:cNvPr id="34820" name="Text Box 7"/>
          <p:cNvSpPr txBox="1">
            <a:spLocks noChangeArrowheads="1"/>
          </p:cNvSpPr>
          <p:nvPr/>
        </p:nvSpPr>
        <p:spPr bwMode="auto">
          <a:xfrm>
            <a:off x="6477000" y="6322368"/>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WV GOEO</a:t>
            </a:r>
          </a:p>
        </p:txBody>
      </p:sp>
      <p:sp>
        <p:nvSpPr>
          <p:cNvPr id="6"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Photo of mobile home roof jack and vent assembly."/>
          <p:cNvPicPr>
            <a:picLocks noChangeAspect="1" noChangeArrowheads="1"/>
          </p:cNvPicPr>
          <p:nvPr/>
        </p:nvPicPr>
        <p:blipFill>
          <a:blip r:embed="rId3" cstate="email"/>
          <a:srcRect/>
          <a:stretch>
            <a:fillRect/>
          </a:stretch>
        </p:blipFill>
        <p:spPr bwMode="auto">
          <a:xfrm>
            <a:off x="1003188" y="1371600"/>
            <a:ext cx="7150212" cy="4855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843" name="Rectangle 2"/>
          <p:cNvSpPr>
            <a:spLocks noChangeArrowheads="1"/>
          </p:cNvSpPr>
          <p:nvPr/>
        </p:nvSpPr>
        <p:spPr bwMode="auto">
          <a:xfrm>
            <a:off x="533400" y="0"/>
            <a:ext cx="6400800" cy="914400"/>
          </a:xfrm>
          <a:prstGeom prst="rect">
            <a:avLst/>
          </a:prstGeom>
          <a:noFill/>
          <a:ln w="9525">
            <a:noFill/>
            <a:miter lim="800000"/>
            <a:headEnd/>
            <a:tailEnd/>
          </a:ln>
        </p:spPr>
        <p:txBody>
          <a:bodyPr lIns="0" tIns="0" rIns="0" bIns="0" anchor="ctr"/>
          <a:lstStyle/>
          <a:p>
            <a:r>
              <a:rPr lang="en-US" sz="2600" b="0" spc="100" dirty="0">
                <a:solidFill>
                  <a:schemeClr val="bg1"/>
                </a:solidFill>
              </a:rPr>
              <a:t>Roof and Chimney Terminations</a:t>
            </a:r>
          </a:p>
        </p:txBody>
      </p:sp>
      <p:sp>
        <p:nvSpPr>
          <p:cNvPr id="35844" name="Text Box 7"/>
          <p:cNvSpPr txBox="1">
            <a:spLocks noChangeArrowheads="1"/>
          </p:cNvSpPr>
          <p:nvPr/>
        </p:nvSpPr>
        <p:spPr bwMode="auto">
          <a:xfrm>
            <a:off x="5410200" y="57912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PA WTC</a:t>
            </a:r>
          </a:p>
        </p:txBody>
      </p:sp>
      <p:sp>
        <p:nvSpPr>
          <p:cNvPr id="5"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2" descr="Photo of inside of mobile home wall cavity."/>
          <p:cNvPicPr>
            <a:picLocks noChangeAspect="1" noChangeArrowheads="1"/>
          </p:cNvPicPr>
          <p:nvPr/>
        </p:nvPicPr>
        <p:blipFill>
          <a:blip r:embed="rId3" cstate="email"/>
          <a:srcRect/>
          <a:stretch>
            <a:fillRect/>
          </a:stretch>
        </p:blipFill>
        <p:spPr bwMode="auto">
          <a:xfrm>
            <a:off x="4724400" y="1676400"/>
            <a:ext cx="40386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68" name="Rectangle 2"/>
          <p:cNvSpPr>
            <a:spLocks noChangeArrowheads="1"/>
          </p:cNvSpPr>
          <p:nvPr/>
        </p:nvSpPr>
        <p:spPr bwMode="auto">
          <a:xfrm>
            <a:off x="457200" y="0"/>
            <a:ext cx="6477000" cy="838200"/>
          </a:xfrm>
          <a:prstGeom prst="rect">
            <a:avLst/>
          </a:prstGeom>
          <a:noFill/>
          <a:ln w="9525">
            <a:noFill/>
            <a:miter lim="800000"/>
            <a:headEnd/>
            <a:tailEnd/>
          </a:ln>
        </p:spPr>
        <p:txBody>
          <a:bodyPr lIns="0" tIns="0" rIns="0" bIns="0" anchor="ctr"/>
          <a:lstStyle/>
          <a:p>
            <a:r>
              <a:rPr lang="en-US" sz="2600" b="0" spc="100" dirty="0">
                <a:solidFill>
                  <a:schemeClr val="bg1"/>
                </a:solidFill>
              </a:rPr>
              <a:t>Sidewalls</a:t>
            </a:r>
          </a:p>
        </p:txBody>
      </p:sp>
      <p:pic>
        <p:nvPicPr>
          <p:cNvPr id="37892" name="Picture 2" descr="Photo of technician removing screws from the bottom of a mobile home wall panel."/>
          <p:cNvPicPr>
            <a:picLocks noChangeAspect="1" noChangeArrowheads="1"/>
          </p:cNvPicPr>
          <p:nvPr/>
        </p:nvPicPr>
        <p:blipFill>
          <a:blip r:embed="rId4" cstate="email"/>
          <a:srcRect/>
          <a:stretch>
            <a:fillRect/>
          </a:stretch>
        </p:blipFill>
        <p:spPr bwMode="auto">
          <a:xfrm>
            <a:off x="457200" y="1676400"/>
            <a:ext cx="38862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70" name="Title 5"/>
          <p:cNvSpPr txBox="1">
            <a:spLocks/>
          </p:cNvSpPr>
          <p:nvPr/>
        </p:nvSpPr>
        <p:spPr bwMode="auto">
          <a:xfrm>
            <a:off x="457200" y="838200"/>
            <a:ext cx="6324600" cy="304800"/>
          </a:xfrm>
          <a:prstGeom prst="rect">
            <a:avLst/>
          </a:prstGeom>
          <a:noFill/>
          <a:ln w="9525">
            <a:noFill/>
            <a:miter lim="800000"/>
            <a:headEnd/>
            <a:tailEnd/>
          </a:ln>
        </p:spPr>
        <p:txBody>
          <a:bodyPr lIns="0" tIns="0" rIns="0" bIns="0" anchor="ctr"/>
          <a:lstStyle/>
          <a:p>
            <a:pPr eaLnBrk="0" hangingPunct="0"/>
            <a:endParaRPr lang="en-US" sz="1400" b="0" dirty="0">
              <a:solidFill>
                <a:schemeClr val="bg1"/>
              </a:solidFill>
            </a:endParaRPr>
          </a:p>
        </p:txBody>
      </p:sp>
      <p:sp>
        <p:nvSpPr>
          <p:cNvPr id="36871" name="Text Box 3"/>
          <p:cNvSpPr txBox="1">
            <a:spLocks noChangeArrowheads="1"/>
          </p:cNvSpPr>
          <p:nvPr/>
        </p:nvSpPr>
        <p:spPr bwMode="auto">
          <a:xfrm>
            <a:off x="4724400" y="4953000"/>
            <a:ext cx="4038600" cy="1569660"/>
          </a:xfrm>
          <a:prstGeom prst="rect">
            <a:avLst/>
          </a:prstGeom>
          <a:noFill/>
          <a:ln w="9525">
            <a:noFill/>
            <a:miter lim="800000"/>
            <a:headEnd/>
            <a:tailEnd/>
          </a:ln>
        </p:spPr>
        <p:txBody>
          <a:bodyPr>
            <a:spAutoFit/>
          </a:bodyPr>
          <a:lstStyle/>
          <a:p>
            <a:pPr algn="ctr">
              <a:spcBef>
                <a:spcPct val="50000"/>
              </a:spcBef>
            </a:pPr>
            <a:r>
              <a:rPr lang="en-US" sz="2400" b="0" dirty="0"/>
              <a:t>Take a peek inside the wall cavity to estimate the thickness of existing insulation.</a:t>
            </a:r>
          </a:p>
        </p:txBody>
      </p:sp>
      <p:sp>
        <p:nvSpPr>
          <p:cNvPr id="36872" name="Text Box 7"/>
          <p:cNvSpPr txBox="1">
            <a:spLocks noChangeArrowheads="1"/>
          </p:cNvSpPr>
          <p:nvPr/>
        </p:nvSpPr>
        <p:spPr bwMode="auto">
          <a:xfrm>
            <a:off x="6019800" y="4451196"/>
            <a:ext cx="2667000" cy="230832"/>
          </a:xfrm>
          <a:prstGeom prst="rect">
            <a:avLst/>
          </a:prstGeom>
          <a:noFill/>
          <a:ln w="9525">
            <a:noFill/>
            <a:miter lim="800000"/>
            <a:headEnd/>
            <a:tailEnd/>
          </a:ln>
        </p:spPr>
        <p:txBody>
          <a:bodyPr>
            <a:spAutoFit/>
          </a:bodyPr>
          <a:lstStyle/>
          <a:p>
            <a:pPr algn="r">
              <a:spcBef>
                <a:spcPct val="50000"/>
              </a:spcBef>
            </a:pPr>
            <a:r>
              <a:rPr lang="en-US" sz="900" b="0" i="1" dirty="0"/>
              <a:t>Photos courtesy of WV GOEO</a:t>
            </a:r>
          </a:p>
        </p:txBody>
      </p:sp>
      <p:sp>
        <p:nvSpPr>
          <p:cNvPr id="36873" name="Text Box 3"/>
          <p:cNvSpPr txBox="1">
            <a:spLocks noChangeArrowheads="1"/>
          </p:cNvSpPr>
          <p:nvPr/>
        </p:nvSpPr>
        <p:spPr bwMode="auto">
          <a:xfrm>
            <a:off x="381000" y="4953000"/>
            <a:ext cx="4038600" cy="830997"/>
          </a:xfrm>
          <a:prstGeom prst="rect">
            <a:avLst/>
          </a:prstGeom>
          <a:noFill/>
          <a:ln w="9525">
            <a:noFill/>
            <a:miter lim="800000"/>
            <a:headEnd/>
            <a:tailEnd/>
          </a:ln>
        </p:spPr>
        <p:txBody>
          <a:bodyPr>
            <a:spAutoFit/>
          </a:bodyPr>
          <a:lstStyle/>
          <a:p>
            <a:pPr algn="ctr">
              <a:spcBef>
                <a:spcPct val="50000"/>
              </a:spcBef>
            </a:pPr>
            <a:r>
              <a:rPr lang="en-US" sz="2400" b="0" dirty="0"/>
              <a:t>Remove screws from the bottom of a wall panel.</a:t>
            </a:r>
          </a:p>
        </p:txBody>
      </p:sp>
      <p:sp>
        <p:nvSpPr>
          <p:cNvPr id="10"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idx="4294967295"/>
          </p:nvPr>
        </p:nvSpPr>
        <p:spPr>
          <a:xfrm>
            <a:off x="457200" y="0"/>
            <a:ext cx="5791200" cy="838200"/>
          </a:xfrm>
        </p:spPr>
        <p:txBody>
          <a:bodyPr lIns="91435" tIns="45718" rIns="91435" bIns="45718"/>
          <a:lstStyle/>
          <a:p>
            <a:pPr eaLnBrk="1" hangingPunct="1"/>
            <a:r>
              <a:rPr lang="en-US" dirty="0" smtClean="0"/>
              <a:t>Doors</a:t>
            </a:r>
          </a:p>
        </p:txBody>
      </p:sp>
      <p:pic>
        <p:nvPicPr>
          <p:cNvPr id="81925" name="Picture 5" descr="Photo of a badly worn wooden door."/>
          <p:cNvPicPr>
            <a:picLocks noChangeAspect="1" noChangeArrowheads="1"/>
          </p:cNvPicPr>
          <p:nvPr/>
        </p:nvPicPr>
        <p:blipFill>
          <a:blip r:embed="rId3" cstate="email"/>
          <a:srcRect/>
          <a:stretch>
            <a:fillRect/>
          </a:stretch>
        </p:blipFill>
        <p:spPr bwMode="auto">
          <a:xfrm>
            <a:off x="5105400" y="1535797"/>
            <a:ext cx="3149632" cy="3798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893" name="Text Box 8"/>
          <p:cNvSpPr txBox="1">
            <a:spLocks noChangeArrowheads="1"/>
          </p:cNvSpPr>
          <p:nvPr/>
        </p:nvSpPr>
        <p:spPr bwMode="auto">
          <a:xfrm>
            <a:off x="4800600" y="5540375"/>
            <a:ext cx="3733800" cy="830997"/>
          </a:xfrm>
          <a:prstGeom prst="rect">
            <a:avLst/>
          </a:prstGeom>
          <a:noFill/>
          <a:ln w="9525">
            <a:noFill/>
            <a:miter lim="800000"/>
            <a:headEnd/>
            <a:tailEnd/>
          </a:ln>
        </p:spPr>
        <p:txBody>
          <a:bodyPr>
            <a:spAutoFit/>
          </a:bodyPr>
          <a:lstStyle/>
          <a:p>
            <a:pPr algn="ctr">
              <a:spcBef>
                <a:spcPct val="50000"/>
              </a:spcBef>
            </a:pPr>
            <a:r>
              <a:rPr lang="en-US" sz="2400" b="0" dirty="0"/>
              <a:t>A good candidate for </a:t>
            </a:r>
            <a:r>
              <a:rPr lang="en-US" sz="2400" b="0" dirty="0" smtClean="0"/>
              <a:t>replacement.</a:t>
            </a:r>
            <a:endParaRPr lang="en-US" sz="2400" b="0" dirty="0"/>
          </a:p>
        </p:txBody>
      </p:sp>
      <p:pic>
        <p:nvPicPr>
          <p:cNvPr id="38919" name="Picture 5" descr="Photo of a A DHWT closet door in need of replacement."/>
          <p:cNvPicPr>
            <a:picLocks noChangeAspect="1" noChangeArrowheads="1"/>
          </p:cNvPicPr>
          <p:nvPr/>
        </p:nvPicPr>
        <p:blipFill>
          <a:blip r:embed="rId4" cstate="email"/>
          <a:srcRect/>
          <a:stretch>
            <a:fillRect/>
          </a:stretch>
        </p:blipFill>
        <p:spPr bwMode="auto">
          <a:xfrm>
            <a:off x="762000" y="1524000"/>
            <a:ext cx="3298825"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895" name="Text Box 8"/>
          <p:cNvSpPr txBox="1">
            <a:spLocks noChangeArrowheads="1"/>
          </p:cNvSpPr>
          <p:nvPr/>
        </p:nvSpPr>
        <p:spPr bwMode="auto">
          <a:xfrm>
            <a:off x="457200" y="5540375"/>
            <a:ext cx="3886200" cy="830997"/>
          </a:xfrm>
          <a:prstGeom prst="rect">
            <a:avLst/>
          </a:prstGeom>
          <a:noFill/>
          <a:ln w="9525">
            <a:noFill/>
            <a:miter lim="800000"/>
            <a:headEnd/>
            <a:tailEnd/>
          </a:ln>
        </p:spPr>
        <p:txBody>
          <a:bodyPr>
            <a:spAutoFit/>
          </a:bodyPr>
          <a:lstStyle/>
          <a:p>
            <a:pPr algn="ctr">
              <a:spcBef>
                <a:spcPct val="50000"/>
              </a:spcBef>
            </a:pPr>
            <a:r>
              <a:rPr lang="en-US" sz="2400" b="0" dirty="0"/>
              <a:t>A DHWT closet door in </a:t>
            </a:r>
            <a:br>
              <a:rPr lang="en-US" sz="2400" b="0" dirty="0"/>
            </a:br>
            <a:r>
              <a:rPr lang="en-US" sz="2400" b="0" dirty="0"/>
              <a:t>need of </a:t>
            </a:r>
            <a:r>
              <a:rPr lang="en-US" sz="2400" b="0" dirty="0" smtClean="0"/>
              <a:t>replacement.</a:t>
            </a:r>
            <a:endParaRPr lang="en-US" sz="2400" b="0" dirty="0"/>
          </a:p>
        </p:txBody>
      </p:sp>
      <p:sp>
        <p:nvSpPr>
          <p:cNvPr id="37896" name="Text Box 7"/>
          <p:cNvSpPr txBox="1">
            <a:spLocks noChangeArrowheads="1"/>
          </p:cNvSpPr>
          <p:nvPr/>
        </p:nvSpPr>
        <p:spPr bwMode="auto">
          <a:xfrm>
            <a:off x="1371600" y="50292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PA WTC</a:t>
            </a:r>
          </a:p>
        </p:txBody>
      </p:sp>
      <p:sp>
        <p:nvSpPr>
          <p:cNvPr id="37897" name="Text Box 7"/>
          <p:cNvSpPr txBox="1">
            <a:spLocks noChangeArrowheads="1"/>
          </p:cNvSpPr>
          <p:nvPr/>
        </p:nvSpPr>
        <p:spPr bwMode="auto">
          <a:xfrm>
            <a:off x="5562600" y="50292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WV GOEO</a:t>
            </a:r>
          </a:p>
        </p:txBody>
      </p:sp>
      <p:sp>
        <p:nvSpPr>
          <p:cNvPr id="10"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4" descr="Photo of a Jalousie window."/>
          <p:cNvPicPr>
            <a:picLocks noChangeAspect="1" noChangeArrowheads="1"/>
          </p:cNvPicPr>
          <p:nvPr/>
        </p:nvPicPr>
        <p:blipFill>
          <a:blip r:embed="rId3" cstate="email"/>
          <a:srcRect/>
          <a:stretch>
            <a:fillRect/>
          </a:stretch>
        </p:blipFill>
        <p:spPr bwMode="auto">
          <a:xfrm>
            <a:off x="5257800" y="1752600"/>
            <a:ext cx="3414294" cy="2985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916" name="Text Box 6"/>
          <p:cNvSpPr txBox="1">
            <a:spLocks noChangeArrowheads="1"/>
          </p:cNvSpPr>
          <p:nvPr/>
        </p:nvSpPr>
        <p:spPr bwMode="auto">
          <a:xfrm>
            <a:off x="990600" y="5257800"/>
            <a:ext cx="7162800" cy="830993"/>
          </a:xfrm>
          <a:prstGeom prst="rect">
            <a:avLst/>
          </a:prstGeom>
          <a:noFill/>
          <a:ln w="9525">
            <a:noFill/>
            <a:miter lim="800000"/>
            <a:headEnd/>
            <a:tailEnd/>
          </a:ln>
        </p:spPr>
        <p:txBody>
          <a:bodyPr lIns="91435" tIns="45718" rIns="91435" bIns="45718">
            <a:spAutoFit/>
          </a:bodyPr>
          <a:lstStyle/>
          <a:p>
            <a:pPr algn="ctr" defTabSz="912813">
              <a:spcBef>
                <a:spcPct val="50000"/>
              </a:spcBef>
            </a:pPr>
            <a:r>
              <a:rPr lang="en-US" sz="2400" b="0" dirty="0"/>
              <a:t>Jalousie </a:t>
            </a:r>
            <a:r>
              <a:rPr lang="en-US" sz="2400" b="0" dirty="0" smtClean="0"/>
              <a:t>windows </a:t>
            </a:r>
            <a:br>
              <a:rPr lang="en-US" sz="2400" b="0" dirty="0" smtClean="0"/>
            </a:br>
            <a:r>
              <a:rPr lang="en-US" sz="2400" b="0" i="1" dirty="0" smtClean="0"/>
              <a:t>(some </a:t>
            </a:r>
            <a:r>
              <a:rPr lang="en-US" sz="2400" b="0" i="1" dirty="0"/>
              <a:t>are not worth </a:t>
            </a:r>
            <a:r>
              <a:rPr lang="en-US" sz="2400" b="0" i="1" dirty="0" smtClean="0"/>
              <a:t>fixing)</a:t>
            </a:r>
            <a:endParaRPr lang="en-US" sz="2400" b="0" i="1" dirty="0"/>
          </a:p>
        </p:txBody>
      </p:sp>
      <p:sp>
        <p:nvSpPr>
          <p:cNvPr id="38917" name="Rectangle 2"/>
          <p:cNvSpPr txBox="1">
            <a:spLocks noChangeArrowheads="1"/>
          </p:cNvSpPr>
          <p:nvPr/>
        </p:nvSpPr>
        <p:spPr bwMode="auto">
          <a:xfrm>
            <a:off x="381000" y="0"/>
            <a:ext cx="6248400" cy="838200"/>
          </a:xfrm>
          <a:prstGeom prst="rect">
            <a:avLst/>
          </a:prstGeom>
          <a:noFill/>
          <a:ln w="9525">
            <a:noFill/>
            <a:miter lim="800000"/>
            <a:headEnd/>
            <a:tailEnd/>
          </a:ln>
        </p:spPr>
        <p:txBody>
          <a:bodyPr lIns="91435" tIns="45718" rIns="91435" bIns="45718" anchor="ctr"/>
          <a:lstStyle/>
          <a:p>
            <a:r>
              <a:rPr lang="en-US" sz="2600" b="0" spc="100" dirty="0">
                <a:solidFill>
                  <a:schemeClr val="bg1"/>
                </a:solidFill>
              </a:rPr>
              <a:t>Windows</a:t>
            </a:r>
          </a:p>
        </p:txBody>
      </p:sp>
      <p:pic>
        <p:nvPicPr>
          <p:cNvPr id="39943" name="Picture 9" descr="Photo of a damaged Jalousie window."/>
          <p:cNvPicPr>
            <a:picLocks noChangeAspect="1" noChangeArrowheads="1"/>
          </p:cNvPicPr>
          <p:nvPr/>
        </p:nvPicPr>
        <p:blipFill>
          <a:blip r:embed="rId4" cstate="email"/>
          <a:srcRect/>
          <a:stretch>
            <a:fillRect/>
          </a:stretch>
        </p:blipFill>
        <p:spPr bwMode="auto">
          <a:xfrm>
            <a:off x="457200" y="1752600"/>
            <a:ext cx="4495800"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919" name="Text Box 7"/>
          <p:cNvSpPr txBox="1">
            <a:spLocks noChangeArrowheads="1"/>
          </p:cNvSpPr>
          <p:nvPr/>
        </p:nvSpPr>
        <p:spPr bwMode="auto">
          <a:xfrm>
            <a:off x="5943600" y="44196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tx2"/>
                </a:solidFill>
              </a:rPr>
              <a:t>Photos courtesy of PA WTC</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3"/>
          <p:cNvSpPr>
            <a:spLocks noGrp="1"/>
          </p:cNvSpPr>
          <p:nvPr>
            <p:ph idx="1"/>
          </p:nvPr>
        </p:nvSpPr>
        <p:spPr/>
        <p:txBody>
          <a:bodyPr>
            <a:normAutofit/>
          </a:bodyPr>
          <a:lstStyle/>
          <a:p>
            <a:pPr marL="0" indent="0">
              <a:buNone/>
            </a:pPr>
            <a:r>
              <a:rPr lang="en-US" dirty="0" smtClean="0"/>
              <a:t>Create a sketch of the interior showing layout of rooms, </a:t>
            </a:r>
            <a:br>
              <a:rPr lang="en-US" dirty="0" smtClean="0"/>
            </a:br>
            <a:r>
              <a:rPr lang="en-US" dirty="0" smtClean="0"/>
              <a:t>furnace and register locations.</a:t>
            </a:r>
            <a:br>
              <a:rPr lang="en-US" dirty="0" smtClean="0"/>
            </a:br>
            <a:r>
              <a:rPr lang="en-US" dirty="0" smtClean="0"/>
              <a:t/>
            </a:r>
            <a:br>
              <a:rPr lang="en-US" dirty="0" smtClean="0"/>
            </a:br>
            <a:r>
              <a:rPr lang="en-US" dirty="0" smtClean="0"/>
              <a:t>Note:</a:t>
            </a:r>
          </a:p>
          <a:p>
            <a:pPr>
              <a:spcAft>
                <a:spcPts val="1200"/>
              </a:spcAft>
            </a:pPr>
            <a:r>
              <a:rPr lang="en-US" dirty="0" smtClean="0"/>
              <a:t>Water damage to ceiling, walls, and floors.</a:t>
            </a:r>
          </a:p>
          <a:p>
            <a:pPr>
              <a:spcAft>
                <a:spcPts val="1200"/>
              </a:spcAft>
            </a:pPr>
            <a:r>
              <a:rPr lang="en-US" dirty="0" smtClean="0"/>
              <a:t>Presence of mold.</a:t>
            </a:r>
          </a:p>
          <a:p>
            <a:pPr>
              <a:spcAft>
                <a:spcPts val="1200"/>
              </a:spcAft>
            </a:pPr>
            <a:r>
              <a:rPr lang="en-US" dirty="0" smtClean="0"/>
              <a:t>Interior plumbing leaks.</a:t>
            </a:r>
          </a:p>
          <a:p>
            <a:pPr>
              <a:spcAft>
                <a:spcPts val="1200"/>
              </a:spcAft>
            </a:pPr>
            <a:r>
              <a:rPr lang="en-US" dirty="0" smtClean="0"/>
              <a:t>Open combustion appliances (space heaters, water heaters, gas cook stoves).</a:t>
            </a:r>
          </a:p>
        </p:txBody>
      </p:sp>
      <p:sp>
        <p:nvSpPr>
          <p:cNvPr id="39938" name="Title 2"/>
          <p:cNvSpPr>
            <a:spLocks noGrp="1"/>
          </p:cNvSpPr>
          <p:nvPr>
            <p:ph type="title"/>
          </p:nvPr>
        </p:nvSpPr>
        <p:spPr/>
        <p:txBody>
          <a:bodyPr/>
          <a:lstStyle/>
          <a:p>
            <a:r>
              <a:rPr lang="en-US" dirty="0" smtClean="0"/>
              <a:t>Interior Assessment - Overview</a:t>
            </a:r>
          </a:p>
        </p:txBody>
      </p:sp>
      <p:sp>
        <p:nvSpPr>
          <p:cNvPr id="5"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3"/>
          <p:cNvSpPr>
            <a:spLocks noGrp="1"/>
          </p:cNvSpPr>
          <p:nvPr>
            <p:ph idx="1"/>
          </p:nvPr>
        </p:nvSpPr>
        <p:spPr>
          <a:xfrm>
            <a:off x="457200" y="1600200"/>
            <a:ext cx="8229600" cy="4419600"/>
          </a:xfrm>
        </p:spPr>
        <p:txBody>
          <a:bodyPr/>
          <a:lstStyle/>
          <a:p>
            <a:pPr>
              <a:spcAft>
                <a:spcPts val="600"/>
              </a:spcAft>
            </a:pPr>
            <a:r>
              <a:rPr lang="en-US" sz="2400" dirty="0" smtClean="0"/>
              <a:t>Type of return system</a:t>
            </a:r>
          </a:p>
          <a:p>
            <a:pPr>
              <a:spcAft>
                <a:spcPts val="600"/>
              </a:spcAft>
            </a:pPr>
            <a:r>
              <a:rPr lang="en-US" sz="2400" dirty="0" smtClean="0"/>
              <a:t>Condition of registers, boots, and ducts</a:t>
            </a:r>
          </a:p>
          <a:p>
            <a:pPr>
              <a:spcAft>
                <a:spcPts val="600"/>
              </a:spcAft>
            </a:pPr>
            <a:r>
              <a:rPr lang="en-US" sz="2400" dirty="0" smtClean="0"/>
              <a:t>Furnace vent pipes and clearance to combustibles</a:t>
            </a:r>
          </a:p>
          <a:p>
            <a:pPr>
              <a:spcAft>
                <a:spcPts val="600"/>
              </a:spcAft>
            </a:pPr>
            <a:r>
              <a:rPr lang="en-US" sz="2400" dirty="0" smtClean="0"/>
              <a:t>Electrical safety issues</a:t>
            </a:r>
          </a:p>
          <a:p>
            <a:pPr>
              <a:spcAft>
                <a:spcPts val="600"/>
              </a:spcAft>
            </a:pPr>
            <a:r>
              <a:rPr lang="en-US" sz="2400" dirty="0" smtClean="0"/>
              <a:t>Operation of mechanical exhaust ventilation</a:t>
            </a:r>
            <a:br>
              <a:rPr lang="en-US" sz="2400" dirty="0" smtClean="0"/>
            </a:br>
            <a:r>
              <a:rPr lang="en-US" sz="2400" dirty="0" smtClean="0"/>
              <a:t>where applicable</a:t>
            </a:r>
          </a:p>
          <a:p>
            <a:pPr>
              <a:spcAft>
                <a:spcPts val="600"/>
              </a:spcAft>
            </a:pPr>
            <a:r>
              <a:rPr lang="en-US" sz="2400" dirty="0" smtClean="0"/>
              <a:t>Dryer venting</a:t>
            </a:r>
          </a:p>
        </p:txBody>
      </p:sp>
      <p:sp>
        <p:nvSpPr>
          <p:cNvPr id="40962" name="Title 2"/>
          <p:cNvSpPr>
            <a:spLocks noGrp="1"/>
          </p:cNvSpPr>
          <p:nvPr>
            <p:ph type="title"/>
          </p:nvPr>
        </p:nvSpPr>
        <p:spPr/>
        <p:txBody>
          <a:bodyPr/>
          <a:lstStyle/>
          <a:p>
            <a:r>
              <a:rPr lang="en-US" dirty="0" smtClean="0"/>
              <a:t>Interior Assessment - Overview</a:t>
            </a:r>
          </a:p>
        </p:txBody>
      </p:sp>
      <p:sp>
        <p:nvSpPr>
          <p:cNvPr id="5"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
          <p:cNvSpPr txBox="1">
            <a:spLocks/>
          </p:cNvSpPr>
          <p:nvPr/>
        </p:nvSpPr>
        <p:spPr>
          <a:xfrm>
            <a:off x="457200" y="0"/>
            <a:ext cx="6400800" cy="914400"/>
          </a:xfrm>
          <a:prstGeom prst="rect">
            <a:avLst/>
          </a:prstGeom>
        </p:spPr>
        <p:txBody>
          <a:bodyPr anchor="ctr"/>
          <a:lstStyle/>
          <a:p>
            <a:pPr eaLnBrk="0" hangingPunct="0">
              <a:defRPr/>
            </a:pPr>
            <a:r>
              <a:rPr lang="en-US" sz="2600" b="0" kern="0" spc="100" dirty="0">
                <a:solidFill>
                  <a:schemeClr val="bg1"/>
                </a:solidFill>
                <a:latin typeface="+mj-lt"/>
                <a:ea typeface="+mj-ea"/>
                <a:cs typeface="+mj-cs"/>
              </a:rPr>
              <a:t>Interior Sketch</a:t>
            </a:r>
          </a:p>
        </p:txBody>
      </p:sp>
      <p:grpSp>
        <p:nvGrpSpPr>
          <p:cNvPr id="41987" name="Group 42" descr="Simple interior sketch of a mobile home."/>
          <p:cNvGrpSpPr>
            <a:grpSpLocks/>
          </p:cNvGrpSpPr>
          <p:nvPr/>
        </p:nvGrpSpPr>
        <p:grpSpPr bwMode="auto">
          <a:xfrm>
            <a:off x="228600" y="1600200"/>
            <a:ext cx="8615363" cy="4451350"/>
            <a:chOff x="228600" y="1600200"/>
            <a:chExt cx="8615516" cy="4451350"/>
          </a:xfrm>
        </p:grpSpPr>
        <p:pic>
          <p:nvPicPr>
            <p:cNvPr id="41989" name="Picture 40" descr="Auditor_MobileHome_Floorplan_37_InteriorLayout.png"/>
            <p:cNvPicPr>
              <a:picLocks noChangeAspect="1"/>
            </p:cNvPicPr>
            <p:nvPr/>
          </p:nvPicPr>
          <p:blipFill>
            <a:blip r:embed="rId3" cstate="print"/>
            <a:srcRect/>
            <a:stretch>
              <a:fillRect/>
            </a:stretch>
          </p:blipFill>
          <p:spPr bwMode="auto">
            <a:xfrm>
              <a:off x="228600" y="1600200"/>
              <a:ext cx="8615516" cy="4451350"/>
            </a:xfrm>
            <a:prstGeom prst="rect">
              <a:avLst/>
            </a:prstGeom>
            <a:noFill/>
            <a:ln w="9525">
              <a:noFill/>
              <a:miter lim="800000"/>
              <a:headEnd/>
              <a:tailEnd/>
            </a:ln>
          </p:spPr>
        </p:pic>
        <p:sp>
          <p:nvSpPr>
            <p:cNvPr id="41990" name="TextBox 26"/>
            <p:cNvSpPr txBox="1">
              <a:spLocks noChangeArrowheads="1"/>
            </p:cNvSpPr>
            <p:nvPr/>
          </p:nvSpPr>
          <p:spPr bwMode="auto">
            <a:xfrm>
              <a:off x="3581400" y="3429000"/>
              <a:ext cx="762000" cy="276999"/>
            </a:xfrm>
            <a:prstGeom prst="rect">
              <a:avLst/>
            </a:prstGeom>
            <a:noFill/>
            <a:ln w="9525">
              <a:noFill/>
              <a:miter lim="800000"/>
              <a:headEnd/>
              <a:tailEnd/>
            </a:ln>
          </p:spPr>
          <p:txBody>
            <a:bodyPr>
              <a:spAutoFit/>
            </a:bodyPr>
            <a:lstStyle/>
            <a:p>
              <a:pPr algn="ctr"/>
              <a:r>
                <a:rPr lang="en-US" sz="1200" b="0" dirty="0">
                  <a:solidFill>
                    <a:schemeClr val="bg1"/>
                  </a:solidFill>
                </a:rPr>
                <a:t>Furnace</a:t>
              </a:r>
            </a:p>
          </p:txBody>
        </p:sp>
        <p:sp>
          <p:nvSpPr>
            <p:cNvPr id="41991" name="TextBox 32"/>
            <p:cNvSpPr txBox="1">
              <a:spLocks noChangeArrowheads="1"/>
            </p:cNvSpPr>
            <p:nvPr/>
          </p:nvSpPr>
          <p:spPr bwMode="auto">
            <a:xfrm>
              <a:off x="2133600" y="5181600"/>
              <a:ext cx="1143000" cy="400110"/>
            </a:xfrm>
            <a:prstGeom prst="rect">
              <a:avLst/>
            </a:prstGeom>
            <a:noFill/>
            <a:ln w="9525">
              <a:noFill/>
              <a:miter lim="800000"/>
              <a:headEnd/>
              <a:tailEnd/>
            </a:ln>
          </p:spPr>
          <p:txBody>
            <a:bodyPr>
              <a:spAutoFit/>
            </a:bodyPr>
            <a:lstStyle/>
            <a:p>
              <a:pPr algn="ctr"/>
              <a:r>
                <a:rPr lang="en-US" sz="1000" b="0" dirty="0">
                  <a:solidFill>
                    <a:schemeClr val="bg1"/>
                  </a:solidFill>
                </a:rPr>
                <a:t>Hot</a:t>
              </a:r>
              <a:br>
                <a:rPr lang="en-US" sz="1000" b="0" dirty="0">
                  <a:solidFill>
                    <a:schemeClr val="bg1"/>
                  </a:solidFill>
                </a:rPr>
              </a:br>
              <a:r>
                <a:rPr lang="en-US" sz="1000" b="0" dirty="0">
                  <a:solidFill>
                    <a:schemeClr val="bg1"/>
                  </a:solidFill>
                </a:rPr>
                <a:t>Water</a:t>
              </a:r>
            </a:p>
          </p:txBody>
        </p:sp>
        <p:sp>
          <p:nvSpPr>
            <p:cNvPr id="41992" name="TextBox 33"/>
            <p:cNvSpPr txBox="1">
              <a:spLocks noChangeArrowheads="1"/>
            </p:cNvSpPr>
            <p:nvPr/>
          </p:nvSpPr>
          <p:spPr bwMode="auto">
            <a:xfrm>
              <a:off x="4114800" y="4648200"/>
              <a:ext cx="1143000" cy="323165"/>
            </a:xfrm>
            <a:prstGeom prst="rect">
              <a:avLst/>
            </a:prstGeom>
            <a:noFill/>
            <a:ln w="9525">
              <a:noFill/>
              <a:miter lim="800000"/>
              <a:headEnd/>
              <a:tailEnd/>
            </a:ln>
          </p:spPr>
          <p:txBody>
            <a:bodyPr>
              <a:spAutoFit/>
            </a:bodyPr>
            <a:lstStyle/>
            <a:p>
              <a:pPr algn="ctr"/>
              <a:r>
                <a:rPr lang="en-US" sz="1500" b="0" dirty="0"/>
                <a:t>Bedroom</a:t>
              </a:r>
            </a:p>
          </p:txBody>
        </p:sp>
        <p:sp>
          <p:nvSpPr>
            <p:cNvPr id="41993" name="TextBox 34"/>
            <p:cNvSpPr txBox="1">
              <a:spLocks noChangeArrowheads="1"/>
            </p:cNvSpPr>
            <p:nvPr/>
          </p:nvSpPr>
          <p:spPr bwMode="auto">
            <a:xfrm>
              <a:off x="533400" y="4114800"/>
              <a:ext cx="1447800" cy="553998"/>
            </a:xfrm>
            <a:prstGeom prst="rect">
              <a:avLst/>
            </a:prstGeom>
            <a:noFill/>
            <a:ln w="9525">
              <a:noFill/>
              <a:miter lim="800000"/>
              <a:headEnd/>
              <a:tailEnd/>
            </a:ln>
          </p:spPr>
          <p:txBody>
            <a:bodyPr>
              <a:spAutoFit/>
            </a:bodyPr>
            <a:lstStyle/>
            <a:p>
              <a:pPr algn="ctr"/>
              <a:r>
                <a:rPr lang="en-US" sz="1500" b="0" dirty="0"/>
                <a:t> Master Bedroom</a:t>
              </a:r>
            </a:p>
          </p:txBody>
        </p:sp>
        <p:sp>
          <p:nvSpPr>
            <p:cNvPr id="41994" name="TextBox 35"/>
            <p:cNvSpPr txBox="1">
              <a:spLocks noChangeArrowheads="1"/>
            </p:cNvSpPr>
            <p:nvPr/>
          </p:nvSpPr>
          <p:spPr bwMode="auto">
            <a:xfrm>
              <a:off x="6553200" y="4572000"/>
              <a:ext cx="1524000" cy="323165"/>
            </a:xfrm>
            <a:prstGeom prst="rect">
              <a:avLst/>
            </a:prstGeom>
            <a:noFill/>
            <a:ln w="9525">
              <a:noFill/>
              <a:miter lim="800000"/>
              <a:headEnd/>
              <a:tailEnd/>
            </a:ln>
          </p:spPr>
          <p:txBody>
            <a:bodyPr>
              <a:spAutoFit/>
            </a:bodyPr>
            <a:lstStyle/>
            <a:p>
              <a:pPr algn="ctr"/>
              <a:r>
                <a:rPr lang="en-US" sz="1500" b="0" dirty="0"/>
                <a:t>Living Room</a:t>
              </a:r>
            </a:p>
          </p:txBody>
        </p:sp>
        <p:sp>
          <p:nvSpPr>
            <p:cNvPr id="41995" name="TextBox 36"/>
            <p:cNvSpPr txBox="1">
              <a:spLocks noChangeArrowheads="1"/>
            </p:cNvSpPr>
            <p:nvPr/>
          </p:nvSpPr>
          <p:spPr bwMode="auto">
            <a:xfrm>
              <a:off x="6705600" y="2286000"/>
              <a:ext cx="1143000" cy="323165"/>
            </a:xfrm>
            <a:prstGeom prst="rect">
              <a:avLst/>
            </a:prstGeom>
            <a:noFill/>
            <a:ln w="9525">
              <a:noFill/>
              <a:miter lim="800000"/>
              <a:headEnd/>
              <a:tailEnd/>
            </a:ln>
          </p:spPr>
          <p:txBody>
            <a:bodyPr>
              <a:spAutoFit/>
            </a:bodyPr>
            <a:lstStyle/>
            <a:p>
              <a:pPr algn="ctr"/>
              <a:r>
                <a:rPr lang="en-US" sz="1500" b="0" dirty="0"/>
                <a:t>Kitchen</a:t>
              </a:r>
            </a:p>
          </p:txBody>
        </p:sp>
        <p:sp>
          <p:nvSpPr>
            <p:cNvPr id="41996" name="TextBox 38"/>
            <p:cNvSpPr txBox="1">
              <a:spLocks noChangeArrowheads="1"/>
            </p:cNvSpPr>
            <p:nvPr/>
          </p:nvSpPr>
          <p:spPr bwMode="auto">
            <a:xfrm rot="-5400000">
              <a:off x="8001000" y="2277190"/>
              <a:ext cx="685800" cy="246221"/>
            </a:xfrm>
            <a:prstGeom prst="rect">
              <a:avLst/>
            </a:prstGeom>
            <a:noFill/>
            <a:ln w="9525">
              <a:noFill/>
              <a:miter lim="800000"/>
              <a:headEnd/>
              <a:tailEnd/>
            </a:ln>
          </p:spPr>
          <p:txBody>
            <a:bodyPr>
              <a:spAutoFit/>
            </a:bodyPr>
            <a:lstStyle/>
            <a:p>
              <a:r>
                <a:rPr lang="en-US" sz="1000" b="0" dirty="0">
                  <a:solidFill>
                    <a:srgbClr val="FFFFFF"/>
                  </a:solidFill>
                </a:rPr>
                <a:t>Range</a:t>
              </a:r>
            </a:p>
          </p:txBody>
        </p:sp>
        <p:sp>
          <p:nvSpPr>
            <p:cNvPr id="41997" name="TextBox 26"/>
            <p:cNvSpPr txBox="1">
              <a:spLocks noChangeArrowheads="1"/>
            </p:cNvSpPr>
            <p:nvPr/>
          </p:nvSpPr>
          <p:spPr bwMode="auto">
            <a:xfrm>
              <a:off x="6019800" y="2971800"/>
              <a:ext cx="533400" cy="246221"/>
            </a:xfrm>
            <a:prstGeom prst="rect">
              <a:avLst/>
            </a:prstGeom>
            <a:noFill/>
            <a:ln w="9525">
              <a:noFill/>
              <a:miter lim="800000"/>
              <a:headEnd/>
              <a:tailEnd/>
            </a:ln>
          </p:spPr>
          <p:txBody>
            <a:bodyPr>
              <a:spAutoFit/>
            </a:bodyPr>
            <a:lstStyle/>
            <a:p>
              <a:pPr algn="ctr"/>
              <a:r>
                <a:rPr lang="en-US" sz="1000" b="0" dirty="0">
                  <a:solidFill>
                    <a:schemeClr val="bg1"/>
                  </a:solidFill>
                </a:rPr>
                <a:t>Dryer</a:t>
              </a:r>
            </a:p>
          </p:txBody>
        </p:sp>
      </p:grpSp>
      <p:sp>
        <p:nvSpPr>
          <p:cNvPr id="14"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2" name="Rectangle 1"/>
          <p:cNvSpPr/>
          <p:nvPr/>
        </p:nvSpPr>
        <p:spPr>
          <a:xfrm>
            <a:off x="5257711" y="5936134"/>
            <a:ext cx="4572000" cy="230832"/>
          </a:xfrm>
          <a:prstGeom prst="rect">
            <a:avLst/>
          </a:prstGeom>
        </p:spPr>
        <p:txBody>
          <a:bodyPr>
            <a:spAutoFit/>
          </a:bodyPr>
          <a:lstStyle/>
          <a:p>
            <a:r>
              <a:rPr lang="en-US" sz="900" b="0" i="1" dirty="0"/>
              <a:t>Graphic developed for the U.S. DOE WAP Standardized </a:t>
            </a:r>
            <a:r>
              <a:rPr lang="en-US" sz="900" b="0" i="1" dirty="0" smtClean="0"/>
              <a:t>Curricula</a:t>
            </a:r>
            <a:endParaRPr lang="en-US" sz="9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hoto of warped mobille home ceiling."/>
          <p:cNvPicPr>
            <a:picLocks noChangeAspect="1" noChangeArrowheads="1"/>
          </p:cNvPicPr>
          <p:nvPr/>
        </p:nvPicPr>
        <p:blipFill>
          <a:blip r:embed="rId3" cstate="email">
            <a:lum bright="16000"/>
          </a:blip>
          <a:srcRect/>
          <a:stretch>
            <a:fillRect/>
          </a:stretch>
        </p:blipFill>
        <p:spPr bwMode="auto">
          <a:xfrm>
            <a:off x="457200" y="1752600"/>
            <a:ext cx="3733800" cy="335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6" descr="Photo of water-damaged mobille home ceiling."/>
          <p:cNvPicPr>
            <a:picLocks noChangeAspect="1" noChangeArrowheads="1"/>
          </p:cNvPicPr>
          <p:nvPr/>
        </p:nvPicPr>
        <p:blipFill>
          <a:blip r:embed="rId4" cstate="email"/>
          <a:srcRect/>
          <a:stretch>
            <a:fillRect/>
          </a:stretch>
        </p:blipFill>
        <p:spPr bwMode="auto">
          <a:xfrm>
            <a:off x="4495800" y="1752600"/>
            <a:ext cx="4191000" cy="3346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3013" name="Text Box 7"/>
          <p:cNvSpPr txBox="1">
            <a:spLocks noChangeArrowheads="1"/>
          </p:cNvSpPr>
          <p:nvPr/>
        </p:nvSpPr>
        <p:spPr bwMode="auto">
          <a:xfrm>
            <a:off x="0" y="5410200"/>
            <a:ext cx="9144000" cy="492443"/>
          </a:xfrm>
          <a:prstGeom prst="rect">
            <a:avLst/>
          </a:prstGeom>
          <a:noFill/>
          <a:ln w="9525">
            <a:noFill/>
            <a:miter lim="800000"/>
            <a:headEnd/>
            <a:tailEnd/>
          </a:ln>
        </p:spPr>
        <p:txBody>
          <a:bodyPr>
            <a:spAutoFit/>
          </a:bodyPr>
          <a:lstStyle/>
          <a:p>
            <a:pPr algn="ctr">
              <a:spcBef>
                <a:spcPct val="50000"/>
              </a:spcBef>
            </a:pPr>
            <a:r>
              <a:rPr lang="en-US" sz="2600" b="0" dirty="0">
                <a:solidFill>
                  <a:srgbClr val="000066"/>
                </a:solidFill>
              </a:rPr>
              <a:t>Inspect ceilings for </a:t>
            </a:r>
            <a:r>
              <a:rPr lang="en-US" sz="2600" b="0" dirty="0" smtClean="0">
                <a:solidFill>
                  <a:srgbClr val="000066"/>
                </a:solidFill>
              </a:rPr>
              <a:t>weaknesses</a:t>
            </a:r>
            <a:endParaRPr lang="en-US" sz="2600" b="0" dirty="0">
              <a:solidFill>
                <a:srgbClr val="000066"/>
              </a:solidFill>
            </a:endParaRPr>
          </a:p>
        </p:txBody>
      </p:sp>
      <p:sp>
        <p:nvSpPr>
          <p:cNvPr id="43014" name="Text Box 7"/>
          <p:cNvSpPr txBox="1">
            <a:spLocks noChangeArrowheads="1"/>
          </p:cNvSpPr>
          <p:nvPr/>
        </p:nvSpPr>
        <p:spPr bwMode="auto">
          <a:xfrm>
            <a:off x="6019800" y="48006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Photos courtesy of PA WTC</a:t>
            </a:r>
          </a:p>
        </p:txBody>
      </p:sp>
      <p:sp>
        <p:nvSpPr>
          <p:cNvPr id="10"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11" name="Title 10"/>
          <p:cNvSpPr>
            <a:spLocks noGrp="1"/>
          </p:cNvSpPr>
          <p:nvPr>
            <p:ph type="title"/>
          </p:nvPr>
        </p:nvSpPr>
        <p:spPr>
          <a:xfrm>
            <a:off x="533400" y="0"/>
            <a:ext cx="5308600" cy="901700"/>
          </a:xfrm>
        </p:spPr>
        <p:txBody>
          <a:bodyPr/>
          <a:lstStyle/>
          <a:p>
            <a:r>
              <a:rPr lang="en-US" dirty="0" smtClean="0"/>
              <a:t>Ceilings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p:txBody>
          <a:bodyPr/>
          <a:lstStyle/>
          <a:p>
            <a:r>
              <a:rPr lang="en-US" dirty="0" smtClean="0"/>
              <a:t>Blower Door Test</a:t>
            </a:r>
          </a:p>
        </p:txBody>
      </p:sp>
      <p:pic>
        <p:nvPicPr>
          <p:cNvPr id="44036" name="Picture 27" descr="Illustration of blower door test."/>
          <p:cNvPicPr>
            <a:picLocks noChangeAspect="1"/>
          </p:cNvPicPr>
          <p:nvPr/>
        </p:nvPicPr>
        <p:blipFill>
          <a:blip r:embed="rId3" cstate="print"/>
          <a:srcRect/>
          <a:stretch>
            <a:fillRect/>
          </a:stretch>
        </p:blipFill>
        <p:spPr bwMode="auto">
          <a:xfrm>
            <a:off x="0" y="1143000"/>
            <a:ext cx="4343400" cy="5334000"/>
          </a:xfrm>
          <a:prstGeom prst="rect">
            <a:avLst/>
          </a:prstGeom>
          <a:noFill/>
          <a:ln w="9525">
            <a:noFill/>
            <a:miter lim="800000"/>
            <a:headEnd/>
            <a:tailEnd/>
          </a:ln>
        </p:spPr>
      </p:pic>
      <p:sp>
        <p:nvSpPr>
          <p:cNvPr id="6"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44037" name="Rectangle 3"/>
          <p:cNvSpPr>
            <a:spLocks noGrp="1" noChangeArrowheads="1"/>
          </p:cNvSpPr>
          <p:nvPr>
            <p:ph idx="1"/>
          </p:nvPr>
        </p:nvSpPr>
        <p:spPr>
          <a:xfrm>
            <a:off x="3505200" y="1905000"/>
            <a:ext cx="5105400" cy="2743200"/>
          </a:xfrm>
        </p:spPr>
        <p:txBody>
          <a:bodyPr>
            <a:normAutofit/>
          </a:bodyPr>
          <a:lstStyle/>
          <a:p>
            <a:pPr marL="400050" indent="-285750">
              <a:spcAft>
                <a:spcPts val="600"/>
              </a:spcAft>
              <a:buFontTx/>
              <a:buNone/>
            </a:pPr>
            <a:r>
              <a:rPr lang="en-US" dirty="0" smtClean="0"/>
              <a:t>Conduct a blower door test to:</a:t>
            </a:r>
          </a:p>
          <a:p>
            <a:pPr marL="400050" lvl="1">
              <a:spcAft>
                <a:spcPts val="600"/>
              </a:spcAft>
              <a:buFont typeface="Arial"/>
              <a:buChar char="•"/>
            </a:pPr>
            <a:r>
              <a:rPr lang="en-US" sz="2400" dirty="0" smtClean="0"/>
              <a:t>Determine the air leakage </a:t>
            </a:r>
            <a:br>
              <a:rPr lang="en-US" sz="2400" dirty="0" smtClean="0"/>
            </a:br>
            <a:r>
              <a:rPr lang="en-US" sz="2400" dirty="0" smtClean="0"/>
              <a:t>rate of the house at CFM</a:t>
            </a:r>
            <a:r>
              <a:rPr lang="en-US" sz="2400" baseline="-25000" dirty="0" smtClean="0"/>
              <a:t>50.</a:t>
            </a:r>
          </a:p>
          <a:p>
            <a:pPr marL="400050" lvl="1">
              <a:spcAft>
                <a:spcPts val="600"/>
              </a:spcAft>
              <a:buFont typeface="Arial"/>
              <a:buChar char="•"/>
            </a:pPr>
            <a:r>
              <a:rPr lang="en-US" sz="2400" dirty="0" smtClean="0"/>
              <a:t>Locate air leaks.</a:t>
            </a:r>
          </a:p>
        </p:txBody>
      </p:sp>
      <p:sp>
        <p:nvSpPr>
          <p:cNvPr id="2" name="Rectangle 1"/>
          <p:cNvSpPr/>
          <p:nvPr/>
        </p:nvSpPr>
        <p:spPr>
          <a:xfrm>
            <a:off x="2567914" y="6172200"/>
            <a:ext cx="3550972" cy="230832"/>
          </a:xfrm>
          <a:prstGeom prst="rect">
            <a:avLst/>
          </a:prstGeom>
        </p:spPr>
        <p:txBody>
          <a:bodyPr wrap="none">
            <a:spAutoFit/>
          </a:bodyPr>
          <a:lstStyle/>
          <a:p>
            <a:pPr lvl="0"/>
            <a:r>
              <a:rPr lang="en-US" sz="900" b="0" i="1" dirty="0">
                <a:solidFill>
                  <a:srgbClr val="50565C"/>
                </a:solidFill>
              </a:rPr>
              <a:t>Graphic developed for the U.S. DOE WAP Standardized Curricula</a:t>
            </a:r>
            <a:endParaRPr lang="en-US" sz="900" dirty="0">
              <a:solidFill>
                <a:srgbClr val="50565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1"/>
          <p:cNvSpPr>
            <a:spLocks noGrp="1" noChangeArrowheads="1"/>
          </p:cNvSpPr>
          <p:nvPr>
            <p:ph type="title" idx="4294967295"/>
          </p:nvPr>
        </p:nvSpPr>
        <p:spPr>
          <a:xfrm>
            <a:off x="457200" y="0"/>
            <a:ext cx="6170613" cy="914400"/>
          </a:xfrm>
        </p:spPr>
        <p:txBody>
          <a:bodyPr rIns="116994">
            <a:normAutofit/>
          </a:bodyPr>
          <a:lstStyle/>
          <a:p>
            <a:pPr marL="39688" eaLnBrk="1" hangingPunct="1"/>
            <a:r>
              <a:rPr lang="en-US" sz="2400" dirty="0" smtClean="0">
                <a:cs typeface="Arial Bold" pitchFamily="34" charset="0"/>
                <a:sym typeface="Arial Bold" pitchFamily="34" charset="0"/>
              </a:rPr>
              <a:t>Some Mobile Home Characteristics</a:t>
            </a:r>
            <a:endParaRPr lang="en-US" sz="2400" dirty="0" smtClean="0">
              <a:sym typeface="Arial Bold" pitchFamily="34" charset="0"/>
            </a:endParaRPr>
          </a:p>
        </p:txBody>
      </p:sp>
      <p:sp>
        <p:nvSpPr>
          <p:cNvPr id="8195" name="Rectangle 2"/>
          <p:cNvSpPr>
            <a:spLocks noGrp="1" noChangeArrowheads="1"/>
          </p:cNvSpPr>
          <p:nvPr>
            <p:ph type="body" idx="4294967295"/>
          </p:nvPr>
        </p:nvSpPr>
        <p:spPr>
          <a:xfrm>
            <a:off x="533400" y="1524000"/>
            <a:ext cx="7543800" cy="4497388"/>
          </a:xfrm>
        </p:spPr>
        <p:txBody>
          <a:bodyPr rIns="116994"/>
          <a:lstStyle/>
          <a:p>
            <a:pPr eaLnBrk="1" hangingPunct="1">
              <a:spcAft>
                <a:spcPts val="1200"/>
              </a:spcAft>
            </a:pPr>
            <a:r>
              <a:rPr lang="en-US" sz="2400" dirty="0" smtClean="0"/>
              <a:t>Wooden frame bolted to a steel chassis</a:t>
            </a:r>
          </a:p>
          <a:p>
            <a:pPr eaLnBrk="1" hangingPunct="1">
              <a:spcAft>
                <a:spcPts val="1200"/>
              </a:spcAft>
            </a:pPr>
            <a:r>
              <a:rPr lang="en-US" sz="2400" dirty="0" smtClean="0"/>
              <a:t>Constructed in long, narrow segments in a factory; delivered and completed on site</a:t>
            </a:r>
          </a:p>
          <a:p>
            <a:pPr eaLnBrk="1" hangingPunct="1">
              <a:spcAft>
                <a:spcPts val="1200"/>
              </a:spcAft>
            </a:pPr>
            <a:r>
              <a:rPr lang="en-US" sz="2400" dirty="0" smtClean="0"/>
              <a:t>Shallow roof cavities</a:t>
            </a:r>
          </a:p>
          <a:p>
            <a:pPr eaLnBrk="1" hangingPunct="1">
              <a:spcAft>
                <a:spcPts val="1200"/>
              </a:spcAft>
            </a:pPr>
            <a:r>
              <a:rPr lang="en-US" sz="2400" dirty="0" smtClean="0"/>
              <a:t>Interior panels provide structural rigidity</a:t>
            </a:r>
          </a:p>
          <a:p>
            <a:pPr eaLnBrk="1" hangingPunct="1">
              <a:spcAft>
                <a:spcPts val="1200"/>
              </a:spcAft>
            </a:pPr>
            <a:r>
              <a:rPr lang="en-US" sz="2400" dirty="0" smtClean="0"/>
              <a:t>Single framing for door and window openings</a:t>
            </a:r>
          </a:p>
          <a:p>
            <a:pPr eaLnBrk="1" hangingPunct="1">
              <a:spcAft>
                <a:spcPts val="1200"/>
              </a:spcAft>
            </a:pPr>
            <a:r>
              <a:rPr lang="en-US" sz="2400" dirty="0" smtClean="0"/>
              <a:t>Sealed combustion heating systems</a:t>
            </a:r>
          </a:p>
        </p:txBody>
      </p:sp>
      <p:sp>
        <p:nvSpPr>
          <p:cNvPr id="5"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Photo of mobile home chimney."/>
          <p:cNvPicPr>
            <a:picLocks noChangeAspect="1" noChangeArrowheads="1"/>
          </p:cNvPicPr>
          <p:nvPr/>
        </p:nvPicPr>
        <p:blipFill>
          <a:blip r:embed="rId3" cstate="email"/>
          <a:srcRect/>
          <a:stretch>
            <a:fillRect/>
          </a:stretch>
        </p:blipFill>
        <p:spPr bwMode="auto">
          <a:xfrm>
            <a:off x="457200" y="1524000"/>
            <a:ext cx="320040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059" name="Text Box 5"/>
          <p:cNvSpPr txBox="1">
            <a:spLocks noChangeArrowheads="1"/>
          </p:cNvSpPr>
          <p:nvPr/>
        </p:nvSpPr>
        <p:spPr bwMode="auto">
          <a:xfrm>
            <a:off x="5334000" y="1600200"/>
            <a:ext cx="2819400" cy="884238"/>
          </a:xfrm>
          <a:prstGeom prst="rect">
            <a:avLst/>
          </a:prstGeom>
          <a:noFill/>
          <a:ln w="9525">
            <a:noFill/>
            <a:miter lim="800000"/>
            <a:headEnd/>
            <a:tailEnd/>
          </a:ln>
        </p:spPr>
        <p:txBody>
          <a:bodyPr>
            <a:spAutoFit/>
          </a:bodyPr>
          <a:lstStyle/>
          <a:p>
            <a:pPr algn="ctr">
              <a:spcBef>
                <a:spcPct val="50000"/>
              </a:spcBef>
            </a:pPr>
            <a:r>
              <a:rPr lang="en-US" sz="2400" b="0" dirty="0"/>
              <a:t>Locate and seal all attic penetrations</a:t>
            </a:r>
            <a:r>
              <a:rPr lang="en-US" b="0" dirty="0"/>
              <a:t>.</a:t>
            </a:r>
          </a:p>
        </p:txBody>
      </p:sp>
      <p:pic>
        <p:nvPicPr>
          <p:cNvPr id="46084" name="Picture 6" descr="Photo of mobile home roof cavity."/>
          <p:cNvPicPr>
            <a:picLocks noChangeAspect="1" noChangeArrowheads="1"/>
          </p:cNvPicPr>
          <p:nvPr/>
        </p:nvPicPr>
        <p:blipFill>
          <a:blip r:embed="rId4" cstate="email"/>
          <a:srcRect/>
          <a:stretch>
            <a:fillRect/>
          </a:stretch>
        </p:blipFill>
        <p:spPr bwMode="auto">
          <a:xfrm>
            <a:off x="3970868" y="1524000"/>
            <a:ext cx="4715932"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5062" name="Text Box 7"/>
          <p:cNvSpPr txBox="1">
            <a:spLocks noChangeArrowheads="1"/>
          </p:cNvSpPr>
          <p:nvPr/>
        </p:nvSpPr>
        <p:spPr bwMode="auto">
          <a:xfrm>
            <a:off x="5943600" y="5773579"/>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Photos courtesy of PA WTC</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9" name="Title 8"/>
          <p:cNvSpPr>
            <a:spLocks noGrp="1"/>
          </p:cNvSpPr>
          <p:nvPr>
            <p:ph type="title"/>
          </p:nvPr>
        </p:nvSpPr>
        <p:spPr>
          <a:xfrm>
            <a:off x="457200" y="0"/>
            <a:ext cx="5308600" cy="914400"/>
          </a:xfrm>
        </p:spPr>
        <p:txBody>
          <a:bodyPr/>
          <a:lstStyle/>
          <a:p>
            <a:r>
              <a:rPr lang="en-US" dirty="0" smtClean="0"/>
              <a:t>Ceiling Air Leakage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Photo of belly plumbing cavities."/>
          <p:cNvPicPr>
            <a:picLocks noChangeAspect="1" noChangeArrowheads="1"/>
          </p:cNvPicPr>
          <p:nvPr/>
        </p:nvPicPr>
        <p:blipFill>
          <a:blip r:embed="rId3" cstate="email"/>
          <a:srcRect/>
          <a:stretch>
            <a:fillRect/>
          </a:stretch>
        </p:blipFill>
        <p:spPr bwMode="auto">
          <a:xfrm>
            <a:off x="4876800" y="1828800"/>
            <a:ext cx="3810000" cy="3084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6083" name="Text Box 6"/>
          <p:cNvSpPr txBox="1">
            <a:spLocks noChangeArrowheads="1"/>
          </p:cNvSpPr>
          <p:nvPr/>
        </p:nvSpPr>
        <p:spPr bwMode="auto">
          <a:xfrm>
            <a:off x="4876800" y="5181600"/>
            <a:ext cx="3810000" cy="830993"/>
          </a:xfrm>
          <a:prstGeom prst="rect">
            <a:avLst/>
          </a:prstGeom>
          <a:noFill/>
          <a:ln w="9525">
            <a:noFill/>
            <a:miter lim="800000"/>
            <a:headEnd/>
            <a:tailEnd/>
          </a:ln>
        </p:spPr>
        <p:txBody>
          <a:bodyPr lIns="91435" tIns="45718" rIns="91435" bIns="45718">
            <a:spAutoFit/>
          </a:bodyPr>
          <a:lstStyle/>
          <a:p>
            <a:pPr algn="ctr">
              <a:spcBef>
                <a:spcPct val="50000"/>
              </a:spcBef>
            </a:pPr>
            <a:r>
              <a:rPr lang="en-US" sz="2400" b="0" dirty="0"/>
              <a:t>…and from the belly cavity.</a:t>
            </a:r>
          </a:p>
        </p:txBody>
      </p:sp>
      <p:sp>
        <p:nvSpPr>
          <p:cNvPr id="46084" name="Text Box 7"/>
          <p:cNvSpPr txBox="1">
            <a:spLocks noChangeArrowheads="1"/>
          </p:cNvSpPr>
          <p:nvPr/>
        </p:nvSpPr>
        <p:spPr bwMode="auto">
          <a:xfrm>
            <a:off x="457200" y="5181600"/>
            <a:ext cx="4114800" cy="830993"/>
          </a:xfrm>
          <a:prstGeom prst="rect">
            <a:avLst/>
          </a:prstGeom>
          <a:noFill/>
          <a:ln w="9525">
            <a:noFill/>
            <a:miter lim="800000"/>
            <a:headEnd/>
            <a:tailEnd/>
          </a:ln>
        </p:spPr>
        <p:txBody>
          <a:bodyPr lIns="91435" tIns="45718" rIns="91435" bIns="45718">
            <a:spAutoFit/>
          </a:bodyPr>
          <a:lstStyle/>
          <a:p>
            <a:pPr algn="ctr">
              <a:spcBef>
                <a:spcPct val="50000"/>
              </a:spcBef>
            </a:pPr>
            <a:r>
              <a:rPr lang="en-US" sz="2400" b="0" dirty="0"/>
              <a:t>Seal plumbing penetrations</a:t>
            </a:r>
            <a:br>
              <a:rPr lang="en-US" sz="2400" b="0" dirty="0"/>
            </a:br>
            <a:r>
              <a:rPr lang="en-US" sz="2400" b="0" dirty="0"/>
              <a:t>from the top…</a:t>
            </a:r>
          </a:p>
        </p:txBody>
      </p:sp>
      <p:sp>
        <p:nvSpPr>
          <p:cNvPr id="46085" name="Title 1"/>
          <p:cNvSpPr>
            <a:spLocks/>
          </p:cNvSpPr>
          <p:nvPr/>
        </p:nvSpPr>
        <p:spPr bwMode="auto">
          <a:xfrm>
            <a:off x="533400" y="0"/>
            <a:ext cx="6324600" cy="914400"/>
          </a:xfrm>
          <a:prstGeom prst="rect">
            <a:avLst/>
          </a:prstGeom>
          <a:noFill/>
          <a:ln w="9525">
            <a:noFill/>
            <a:miter lim="800000"/>
            <a:headEnd/>
            <a:tailEnd/>
          </a:ln>
        </p:spPr>
        <p:txBody>
          <a:bodyPr lIns="0" tIns="0" rIns="0" bIns="0" anchor="ctr"/>
          <a:lstStyle/>
          <a:p>
            <a:pPr eaLnBrk="0" hangingPunct="0"/>
            <a:r>
              <a:rPr lang="en-US" sz="2600" b="0" spc="100" dirty="0" smtClean="0">
                <a:solidFill>
                  <a:schemeClr val="bg1"/>
                </a:solidFill>
              </a:rPr>
              <a:t>Interior Air Leakage</a:t>
            </a:r>
            <a:endParaRPr lang="en-US" sz="2600" b="0" spc="100" dirty="0">
              <a:solidFill>
                <a:schemeClr val="bg1"/>
              </a:solidFill>
            </a:endParaRPr>
          </a:p>
        </p:txBody>
      </p:sp>
      <p:pic>
        <p:nvPicPr>
          <p:cNvPr id="47112" name="Picture 4" descr="Photo of open plumbing cavities."/>
          <p:cNvPicPr>
            <a:picLocks noChangeAspect="1" noChangeArrowheads="1"/>
          </p:cNvPicPr>
          <p:nvPr/>
        </p:nvPicPr>
        <p:blipFill>
          <a:blip r:embed="rId4" cstate="email"/>
          <a:srcRect/>
          <a:stretch>
            <a:fillRect/>
          </a:stretch>
        </p:blipFill>
        <p:spPr bwMode="auto">
          <a:xfrm>
            <a:off x="457200" y="1828800"/>
            <a:ext cx="4114800" cy="308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9" name="Text Box 7"/>
          <p:cNvSpPr txBox="1">
            <a:spLocks noChangeArrowheads="1"/>
          </p:cNvSpPr>
          <p:nvPr/>
        </p:nvSpPr>
        <p:spPr bwMode="auto">
          <a:xfrm>
            <a:off x="6019800" y="46482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Photos courtesy of PA WTC</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body" sz="half" idx="1"/>
          </p:nvPr>
        </p:nvSpPr>
        <p:spPr>
          <a:xfrm>
            <a:off x="533400" y="1371600"/>
            <a:ext cx="4648200" cy="4800600"/>
          </a:xfrm>
        </p:spPr>
        <p:txBody>
          <a:bodyPr>
            <a:noAutofit/>
          </a:bodyPr>
          <a:lstStyle/>
          <a:p>
            <a:pPr>
              <a:spcAft>
                <a:spcPts val="600"/>
              </a:spcAft>
              <a:buFontTx/>
              <a:buNone/>
            </a:pPr>
            <a:endParaRPr lang="en-US" dirty="0" smtClean="0"/>
          </a:p>
          <a:p>
            <a:pPr>
              <a:spcAft>
                <a:spcPts val="600"/>
              </a:spcAft>
              <a:buFontTx/>
              <a:buNone/>
            </a:pPr>
            <a:endParaRPr lang="en-US" dirty="0"/>
          </a:p>
          <a:p>
            <a:pPr>
              <a:spcAft>
                <a:spcPts val="600"/>
              </a:spcAft>
              <a:buFontTx/>
              <a:buNone/>
            </a:pPr>
            <a:r>
              <a:rPr lang="en-US" dirty="0" smtClean="0"/>
              <a:t>Problems caused by:</a:t>
            </a:r>
          </a:p>
          <a:p>
            <a:pPr marL="365760" indent="-365760">
              <a:buFont typeface="Arial" pitchFamily="34" charset="0"/>
              <a:buChar char="•"/>
            </a:pPr>
            <a:r>
              <a:rPr lang="en-US" sz="2000" dirty="0" smtClean="0"/>
              <a:t>Poor thermal characteristics</a:t>
            </a:r>
          </a:p>
          <a:p>
            <a:pPr marL="365760" indent="-365760">
              <a:buFont typeface="Arial" pitchFamily="34" charset="0"/>
              <a:buChar char="•"/>
            </a:pPr>
            <a:r>
              <a:rPr lang="en-US" sz="2000" dirty="0" smtClean="0"/>
              <a:t>Condensation</a:t>
            </a:r>
          </a:p>
          <a:p>
            <a:pPr marL="365760" indent="-365760">
              <a:buFont typeface="Arial" pitchFamily="34" charset="0"/>
              <a:buChar char="•"/>
            </a:pPr>
            <a:r>
              <a:rPr lang="en-US" sz="2000" dirty="0" smtClean="0"/>
              <a:t>Poor exterior drainage</a:t>
            </a:r>
          </a:p>
          <a:p>
            <a:pPr marL="365760" indent="-365760">
              <a:buFont typeface="Arial" pitchFamily="34" charset="0"/>
              <a:buChar char="•"/>
            </a:pPr>
            <a:r>
              <a:rPr lang="en-US" sz="2000" dirty="0" smtClean="0"/>
              <a:t>Lack of mechanical ventilation</a:t>
            </a:r>
          </a:p>
          <a:p>
            <a:pPr marL="365760" indent="-365760">
              <a:buFont typeface="Arial" pitchFamily="34" charset="0"/>
              <a:buChar char="•"/>
            </a:pPr>
            <a:r>
              <a:rPr lang="en-US" sz="2000" dirty="0" smtClean="0"/>
              <a:t>Client behavior</a:t>
            </a:r>
          </a:p>
          <a:p>
            <a:pPr>
              <a:spcAft>
                <a:spcPts val="600"/>
              </a:spcAft>
            </a:pPr>
            <a:endParaRPr lang="en-US" sz="2200" dirty="0" smtClean="0"/>
          </a:p>
          <a:p>
            <a:pPr>
              <a:spcAft>
                <a:spcPts val="600"/>
              </a:spcAft>
            </a:pPr>
            <a:endParaRPr lang="en-US" sz="2200" dirty="0" smtClean="0"/>
          </a:p>
        </p:txBody>
      </p:sp>
      <p:graphicFrame>
        <p:nvGraphicFramePr>
          <p:cNvPr id="1026" name="Object 5" descr="Photo of mobile home with ground flooding."/>
          <p:cNvGraphicFramePr>
            <a:graphicFrameLocks noGrp="1" noChangeAspect="1"/>
          </p:cNvGraphicFramePr>
          <p:nvPr>
            <p:ph sz="quarter" idx="2"/>
          </p:nvPr>
        </p:nvGraphicFramePr>
        <p:xfrm>
          <a:off x="5535613" y="1371600"/>
          <a:ext cx="3403600" cy="2552700"/>
        </p:xfrm>
        <a:graphic>
          <a:graphicData uri="http://schemas.openxmlformats.org/presentationml/2006/ole">
            <mc:AlternateContent xmlns:mc="http://schemas.openxmlformats.org/markup-compatibility/2006">
              <mc:Choice xmlns:v="urn:schemas-microsoft-com:vml" Requires="v">
                <p:oleObj spid="_x0000_s1134" name="Slide" r:id="rId4" imgW="4572000" imgH="3429000" progId="PowerPoint.Slide.8">
                  <p:embed/>
                </p:oleObj>
              </mc:Choice>
              <mc:Fallback>
                <p:oleObj name="Slide" r:id="rId4" imgW="4572000" imgH="3429000" progId="PowerPoint.Slide.8">
                  <p:embed/>
                  <p:pic>
                    <p:nvPicPr>
                      <p:cNvPr id="0" name="Object 5" descr="Photo of mobile home with ground floo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5613" y="1371600"/>
                        <a:ext cx="3403600"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9" name="Picture 6" descr="Photo of water damage to mobile home roof."/>
          <p:cNvPicPr>
            <a:picLocks noGrp="1" noChangeAspect="1" noChangeArrowheads="1"/>
          </p:cNvPicPr>
          <p:nvPr>
            <p:ph sz="quarter" idx="3"/>
          </p:nvPr>
        </p:nvPicPr>
        <p:blipFill>
          <a:blip r:embed="rId6" cstate="print"/>
          <a:stretch>
            <a:fillRect/>
          </a:stretch>
        </p:blipFill>
        <p:spPr>
          <a:xfrm>
            <a:off x="5494496" y="4076699"/>
            <a:ext cx="3497104" cy="2293183"/>
          </a:xfrm>
        </p:spPr>
      </p:pic>
      <p:sp>
        <p:nvSpPr>
          <p:cNvPr id="1028" name="Rectangle 2"/>
          <p:cNvSpPr txBox="1">
            <a:spLocks noChangeArrowheads="1"/>
          </p:cNvSpPr>
          <p:nvPr/>
        </p:nvSpPr>
        <p:spPr bwMode="auto">
          <a:xfrm>
            <a:off x="457200" y="0"/>
            <a:ext cx="6172200" cy="914400"/>
          </a:xfrm>
          <a:prstGeom prst="rect">
            <a:avLst/>
          </a:prstGeom>
          <a:noFill/>
          <a:ln w="9525">
            <a:noFill/>
            <a:miter lim="800000"/>
            <a:headEnd/>
            <a:tailEnd/>
          </a:ln>
        </p:spPr>
        <p:txBody>
          <a:bodyPr lIns="91435" tIns="45718" rIns="91435" bIns="45718" anchor="ctr"/>
          <a:lstStyle/>
          <a:p>
            <a:r>
              <a:rPr lang="en-US" sz="2600" b="0" spc="100" dirty="0">
                <a:solidFill>
                  <a:schemeClr val="bg1"/>
                </a:solidFill>
              </a:rPr>
              <a:t>Moisture and IAQ</a:t>
            </a:r>
          </a:p>
        </p:txBody>
      </p:sp>
      <p:sp>
        <p:nvSpPr>
          <p:cNvPr id="1031" name="Text Box 7"/>
          <p:cNvSpPr txBox="1">
            <a:spLocks noChangeArrowheads="1"/>
          </p:cNvSpPr>
          <p:nvPr/>
        </p:nvSpPr>
        <p:spPr bwMode="auto">
          <a:xfrm>
            <a:off x="6324600" y="60960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Photos courtesy of PA WTC</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457200" y="1600200"/>
            <a:ext cx="8077200" cy="4191000"/>
          </a:xfrm>
        </p:spPr>
        <p:txBody>
          <a:bodyPr/>
          <a:lstStyle/>
          <a:p>
            <a:pPr marL="0" indent="0" eaLnBrk="1" hangingPunct="1">
              <a:spcAft>
                <a:spcPts val="600"/>
              </a:spcAft>
              <a:buClr>
                <a:srgbClr val="8FD744"/>
              </a:buClr>
              <a:buFontTx/>
              <a:buNone/>
            </a:pPr>
            <a:r>
              <a:rPr lang="en-US" sz="2600" dirty="0" smtClean="0">
                <a:solidFill>
                  <a:srgbClr val="000066"/>
                </a:solidFill>
              </a:rPr>
              <a:t>Why Test Gas Cook Stoves?</a:t>
            </a:r>
          </a:p>
          <a:p>
            <a:pPr marL="274320" indent="-274320" eaLnBrk="1" hangingPunct="1">
              <a:spcAft>
                <a:spcPts val="600"/>
              </a:spcAft>
            </a:pPr>
            <a:r>
              <a:rPr lang="en-US" dirty="0" smtClean="0">
                <a:solidFill>
                  <a:schemeClr val="tx1"/>
                </a:solidFill>
              </a:rPr>
              <a:t>Elevated levels of CO </a:t>
            </a:r>
            <a:br>
              <a:rPr lang="en-US" dirty="0" smtClean="0">
                <a:solidFill>
                  <a:schemeClr val="tx1"/>
                </a:solidFill>
              </a:rPr>
            </a:br>
            <a:r>
              <a:rPr lang="en-US" dirty="0" smtClean="0">
                <a:solidFill>
                  <a:schemeClr val="tx1"/>
                </a:solidFill>
              </a:rPr>
              <a:t>are common.</a:t>
            </a:r>
          </a:p>
          <a:p>
            <a:pPr marL="274320" indent="-274320" eaLnBrk="1" hangingPunct="1">
              <a:spcAft>
                <a:spcPts val="600"/>
              </a:spcAft>
            </a:pPr>
            <a:r>
              <a:rPr lang="en-US" dirty="0" smtClean="0">
                <a:solidFill>
                  <a:schemeClr val="tx1"/>
                </a:solidFill>
              </a:rPr>
              <a:t>People often use them </a:t>
            </a:r>
            <a:br>
              <a:rPr lang="en-US" dirty="0" smtClean="0">
                <a:solidFill>
                  <a:schemeClr val="tx1"/>
                </a:solidFill>
              </a:rPr>
            </a:br>
            <a:r>
              <a:rPr lang="en-US" dirty="0" smtClean="0">
                <a:solidFill>
                  <a:schemeClr val="tx1"/>
                </a:solidFill>
              </a:rPr>
              <a:t>as a heat source.</a:t>
            </a:r>
          </a:p>
          <a:p>
            <a:pPr marL="274320" indent="-274320" eaLnBrk="1" hangingPunct="1">
              <a:spcAft>
                <a:spcPts val="600"/>
              </a:spcAft>
            </a:pPr>
            <a:r>
              <a:rPr lang="en-US" dirty="0" smtClean="0">
                <a:solidFill>
                  <a:schemeClr val="tx1"/>
                </a:solidFill>
              </a:rPr>
              <a:t>CO kills.</a:t>
            </a:r>
          </a:p>
          <a:p>
            <a:pPr marL="274320" indent="-274320" eaLnBrk="1" hangingPunct="1">
              <a:spcAft>
                <a:spcPts val="600"/>
              </a:spcAft>
            </a:pPr>
            <a:r>
              <a:rPr lang="en-US" dirty="0" smtClean="0">
                <a:solidFill>
                  <a:schemeClr val="tx1"/>
                </a:solidFill>
              </a:rPr>
              <a:t>Knowledge </a:t>
            </a:r>
            <a:br>
              <a:rPr lang="en-US" dirty="0" smtClean="0">
                <a:solidFill>
                  <a:schemeClr val="tx1"/>
                </a:solidFill>
              </a:rPr>
            </a:br>
            <a:r>
              <a:rPr lang="en-US" dirty="0" smtClean="0">
                <a:solidFill>
                  <a:schemeClr val="tx1"/>
                </a:solidFill>
              </a:rPr>
              <a:t>implies action.</a:t>
            </a:r>
          </a:p>
        </p:txBody>
      </p:sp>
      <p:sp>
        <p:nvSpPr>
          <p:cNvPr id="5" name="Title 1"/>
          <p:cNvSpPr txBox="1">
            <a:spLocks/>
          </p:cNvSpPr>
          <p:nvPr/>
        </p:nvSpPr>
        <p:spPr bwMode="auto">
          <a:xfrm>
            <a:off x="533400" y="0"/>
            <a:ext cx="6248400" cy="838200"/>
          </a:xfrm>
          <a:prstGeom prst="rect">
            <a:avLst/>
          </a:prstGeom>
          <a:noFill/>
          <a:ln w="9525">
            <a:noFill/>
            <a:miter lim="800000"/>
            <a:headEnd/>
            <a:tailEnd/>
          </a:ln>
        </p:spPr>
        <p:txBody>
          <a:bodyPr lIns="0" tIns="0" rIns="0" bIns="0" anchor="ctr"/>
          <a:lstStyle/>
          <a:p>
            <a:pPr eaLnBrk="0" hangingPunct="0">
              <a:defRPr/>
            </a:pPr>
            <a:r>
              <a:rPr lang="en-US" sz="2600" spc="100" dirty="0" smtClean="0">
                <a:solidFill>
                  <a:schemeClr val="bg1"/>
                </a:solidFill>
                <a:latin typeface="+mj-lt"/>
                <a:ea typeface="+mj-ea"/>
                <a:cs typeface="+mj-cs"/>
              </a:rPr>
              <a:t>Cook Stove Testing</a:t>
            </a:r>
            <a:endParaRPr lang="en-US" sz="2600" spc="100" dirty="0">
              <a:solidFill>
                <a:schemeClr val="bg1"/>
              </a:solidFill>
              <a:latin typeface="+mj-lt"/>
              <a:ea typeface="+mj-ea"/>
              <a:cs typeface="+mj-cs"/>
            </a:endParaRPr>
          </a:p>
        </p:txBody>
      </p:sp>
      <p:sp>
        <p:nvSpPr>
          <p:cNvPr id="6" name="Rectangle 3" descr="Photo of charred Gas Range."/>
          <p:cNvSpPr>
            <a:spLocks noGrp="1" noChangeAspect="1" noChangeArrowheads="1"/>
          </p:cNvSpPr>
          <p:nvPr isPhoto="1"/>
        </p:nvSpPr>
        <p:spPr bwMode="auto">
          <a:xfrm>
            <a:off x="4191000" y="2286000"/>
            <a:ext cx="4368800" cy="3276600"/>
          </a:xfrm>
          <a:prstGeom prst="rect">
            <a:avLst/>
          </a:prstGeom>
          <a:blipFill dpi="0" rotWithShape="1">
            <a:blip r:embed="rId3" cstate="email"/>
            <a:srcRect/>
            <a:stretch>
              <a:fillRect/>
            </a:stretch>
          </a:blipFill>
          <a:ln w="88900">
            <a:solidFill>
              <a:srgbClr val="FFFFFF"/>
            </a:solidFill>
            <a:miter lim="800000"/>
            <a:headEnd/>
            <a:tailEnd/>
          </a:ln>
          <a:effectLst>
            <a:outerShdw dist="25400" dir="5400000" rotWithShape="0">
              <a:srgbClr val="808080">
                <a:alpha val="39999"/>
              </a:srgbClr>
            </a:outerShdw>
          </a:effectLst>
        </p:spPr>
        <p:txBody>
          <a:bodyPr/>
          <a:lstStyle/>
          <a:p>
            <a:pPr algn="ctr" eaLnBrk="0" hangingPunct="0">
              <a:lnSpc>
                <a:spcPct val="90000"/>
              </a:lnSpc>
              <a:spcBef>
                <a:spcPts val="1200"/>
              </a:spcBef>
              <a:buClr>
                <a:srgbClr val="8DC63F"/>
              </a:buClr>
              <a:defRPr/>
            </a:pPr>
            <a:endParaRPr lang="en-US" dirty="0"/>
          </a:p>
        </p:txBody>
      </p:sp>
      <p:sp>
        <p:nvSpPr>
          <p:cNvPr id="46086" name="Text Box 5"/>
          <p:cNvSpPr txBox="1">
            <a:spLocks noChangeArrowheads="1"/>
          </p:cNvSpPr>
          <p:nvPr/>
        </p:nvSpPr>
        <p:spPr bwMode="auto">
          <a:xfrm>
            <a:off x="6436360" y="5345618"/>
            <a:ext cx="2133600" cy="216982"/>
          </a:xfrm>
          <a:prstGeom prst="rect">
            <a:avLst/>
          </a:prstGeom>
          <a:noFill/>
          <a:ln w="9525">
            <a:noFill/>
            <a:miter lim="800000"/>
            <a:headEnd/>
            <a:tailEnd/>
          </a:ln>
        </p:spPr>
        <p:txBody>
          <a:bodyPr>
            <a:spAutoFit/>
          </a:bodyPr>
          <a:lstStyle/>
          <a:p>
            <a:pPr algn="r" eaLnBrk="0" hangingPunct="0">
              <a:lnSpc>
                <a:spcPct val="90000"/>
              </a:lnSpc>
              <a:spcBef>
                <a:spcPct val="50000"/>
              </a:spcBef>
              <a:buClr>
                <a:srgbClr val="8DC63F"/>
              </a:buClr>
            </a:pPr>
            <a:r>
              <a:rPr lang="en-US" sz="900" i="1" dirty="0">
                <a:solidFill>
                  <a:srgbClr val="FFFFFF"/>
                </a:solidFill>
              </a:rPr>
              <a:t>Photo Courtesy of NRCERT</a:t>
            </a:r>
          </a:p>
        </p:txBody>
      </p:sp>
      <p:sp>
        <p:nvSpPr>
          <p:cNvPr id="7"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p:txBody>
          <a:bodyPr/>
          <a:lstStyle/>
          <a:p>
            <a:r>
              <a:rPr lang="en-US" dirty="0" smtClean="0"/>
              <a:t>Gas Cook Stove Testing</a:t>
            </a:r>
          </a:p>
        </p:txBody>
      </p:sp>
      <p:sp>
        <p:nvSpPr>
          <p:cNvPr id="10" name="Rectangle 3" descr="Photo of a stove burner."/>
          <p:cNvSpPr>
            <a:spLocks noGrp="1" noChangeAspect="1" noChangeArrowheads="1"/>
          </p:cNvSpPr>
          <p:nvPr isPhoto="1"/>
        </p:nvSpPr>
        <p:spPr bwMode="auto">
          <a:xfrm>
            <a:off x="2133600" y="1219200"/>
            <a:ext cx="5283200" cy="3962400"/>
          </a:xfrm>
          <a:prstGeom prst="rect">
            <a:avLst/>
          </a:prstGeom>
          <a:blipFill dpi="0" rotWithShape="1">
            <a:blip r:embed="rId3" cstate="email"/>
            <a:srcRect/>
            <a:stretch>
              <a:fillRect/>
            </a:stretch>
          </a:blipFill>
          <a:ln w="88900">
            <a:solidFill>
              <a:srgbClr val="FFFFFF"/>
            </a:solidFill>
            <a:miter lim="800000"/>
            <a:headEnd/>
            <a:tailEnd/>
          </a:ln>
          <a:effectLst>
            <a:outerShdw dist="38100" dir="2700000" rotWithShape="0">
              <a:srgbClr val="808080">
                <a:alpha val="42999"/>
              </a:srgbClr>
            </a:outerShdw>
          </a:effectLst>
        </p:spPr>
        <p:txBody>
          <a:bodyPr/>
          <a:lstStyle/>
          <a:p>
            <a:pPr>
              <a:defRPr/>
            </a:pPr>
            <a:endParaRPr lang="en-US" dirty="0">
              <a:latin typeface="Arial" pitchFamily="28" charset="0"/>
              <a:ea typeface="ＭＳ Ｐゴシック" pitchFamily="28" charset="-128"/>
              <a:cs typeface="ＭＳ Ｐゴシック" pitchFamily="28" charset="-128"/>
            </a:endParaRPr>
          </a:p>
        </p:txBody>
      </p:sp>
      <p:sp>
        <p:nvSpPr>
          <p:cNvPr id="47110" name="TextBox 5"/>
          <p:cNvSpPr txBox="1">
            <a:spLocks noChangeArrowheads="1"/>
          </p:cNvSpPr>
          <p:nvPr/>
        </p:nvSpPr>
        <p:spPr bwMode="auto">
          <a:xfrm>
            <a:off x="1905000" y="5257800"/>
            <a:ext cx="5715000" cy="1107996"/>
          </a:xfrm>
          <a:prstGeom prst="rect">
            <a:avLst/>
          </a:prstGeom>
          <a:noFill/>
          <a:ln w="9525">
            <a:noFill/>
            <a:miter lim="800000"/>
            <a:headEnd/>
            <a:tailEnd/>
          </a:ln>
        </p:spPr>
        <p:txBody>
          <a:bodyPr wrap="square">
            <a:spAutoFit/>
          </a:bodyPr>
          <a:lstStyle/>
          <a:p>
            <a:pPr algn="ctr"/>
            <a:r>
              <a:rPr lang="en-US" sz="2200" b="0" dirty="0" smtClean="0"/>
              <a:t>Measure </a:t>
            </a:r>
            <a:r>
              <a:rPr lang="en-US" sz="2200" b="0" dirty="0"/>
              <a:t>the CO content in </a:t>
            </a:r>
            <a:r>
              <a:rPr lang="en-US" sz="2200" b="0" dirty="0" smtClean="0"/>
              <a:t>ambient air and visually assess the flame and condition of the burners.</a:t>
            </a:r>
            <a:endParaRPr lang="en-US" sz="2200" b="0" dirty="0"/>
          </a:p>
        </p:txBody>
      </p:sp>
      <p:sp>
        <p:nvSpPr>
          <p:cNvPr id="47112" name="Text Box 7"/>
          <p:cNvSpPr txBox="1">
            <a:spLocks noChangeArrowheads="1"/>
          </p:cNvSpPr>
          <p:nvPr/>
        </p:nvSpPr>
        <p:spPr bwMode="auto">
          <a:xfrm>
            <a:off x="4648200" y="4800361"/>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Photos courtesy of </a:t>
            </a:r>
            <a:r>
              <a:rPr lang="en-US" sz="900" b="0" i="1" dirty="0" smtClean="0">
                <a:solidFill>
                  <a:schemeClr val="bg1"/>
                </a:solidFill>
              </a:rPr>
              <a:t>NRCERT</a:t>
            </a:r>
            <a:endParaRPr lang="en-US" sz="900" b="0" i="1" dirty="0">
              <a:solidFill>
                <a:schemeClr val="bg1"/>
              </a:solidFill>
            </a:endParaRPr>
          </a:p>
        </p:txBody>
      </p:sp>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p:cNvSpPr>
            <a:spLocks noGrp="1"/>
          </p:cNvSpPr>
          <p:nvPr>
            <p:ph type="title"/>
          </p:nvPr>
        </p:nvSpPr>
        <p:spPr/>
        <p:txBody>
          <a:bodyPr/>
          <a:lstStyle/>
          <a:p>
            <a:r>
              <a:rPr lang="en-US" dirty="0" smtClean="0"/>
              <a:t>Gas Cook Stove Testing</a:t>
            </a:r>
          </a:p>
        </p:txBody>
      </p:sp>
      <p:sp>
        <p:nvSpPr>
          <p:cNvPr id="10" name="Rectangle 3" descr="Photo of gas cook stove testing."/>
          <p:cNvSpPr>
            <a:spLocks noGrp="1" noChangeAspect="1" noChangeArrowheads="1"/>
          </p:cNvSpPr>
          <p:nvPr isPhoto="1"/>
        </p:nvSpPr>
        <p:spPr bwMode="auto">
          <a:xfrm>
            <a:off x="254000" y="1752600"/>
            <a:ext cx="4165600" cy="3124200"/>
          </a:xfrm>
          <a:prstGeom prst="rect">
            <a:avLst/>
          </a:prstGeom>
          <a:blipFill dpi="0" rotWithShape="1">
            <a:blip r:embed="rId3" cstate="email"/>
            <a:srcRect/>
            <a:stretch>
              <a:fillRect/>
            </a:stretch>
          </a:blipFill>
          <a:ln w="88900">
            <a:solidFill>
              <a:srgbClr val="FFFFFF"/>
            </a:solidFill>
            <a:miter lim="800000"/>
            <a:headEnd/>
            <a:tailEnd/>
          </a:ln>
          <a:effectLst>
            <a:outerShdw dist="38100" dir="2700000" rotWithShape="0">
              <a:srgbClr val="808080">
                <a:alpha val="42999"/>
              </a:srgbClr>
            </a:outerShdw>
          </a:effectLst>
        </p:spPr>
        <p:txBody>
          <a:bodyPr/>
          <a:lstStyle/>
          <a:p>
            <a:pPr>
              <a:defRPr/>
            </a:pPr>
            <a:endParaRPr lang="en-US" dirty="0">
              <a:latin typeface="Arial" pitchFamily="28" charset="0"/>
              <a:ea typeface="ＭＳ Ｐゴシック" pitchFamily="28" charset="-128"/>
              <a:cs typeface="ＭＳ Ｐゴシック" pitchFamily="28" charset="-128"/>
            </a:endParaRPr>
          </a:p>
        </p:txBody>
      </p:sp>
      <p:sp>
        <p:nvSpPr>
          <p:cNvPr id="11" name="Rectangle 3" descr="Photo of analyzer probe inserted into oven vent."/>
          <p:cNvSpPr>
            <a:spLocks noGrp="1" noChangeAspect="1" noChangeArrowheads="1"/>
          </p:cNvSpPr>
          <p:nvPr isPhoto="1"/>
        </p:nvSpPr>
        <p:spPr bwMode="auto">
          <a:xfrm>
            <a:off x="4648200" y="1752600"/>
            <a:ext cx="4165600" cy="3124200"/>
          </a:xfrm>
          <a:prstGeom prst="rect">
            <a:avLst/>
          </a:prstGeom>
          <a:blipFill dpi="0" rotWithShape="1">
            <a:blip r:embed="rId4" cstate="email"/>
            <a:srcRect/>
            <a:stretch>
              <a:fillRect/>
            </a:stretch>
          </a:blipFill>
          <a:ln w="88900">
            <a:solidFill>
              <a:srgbClr val="FFFFFF"/>
            </a:solidFill>
            <a:miter lim="800000"/>
            <a:headEnd/>
            <a:tailEnd/>
          </a:ln>
          <a:effectLst>
            <a:outerShdw dist="38100" dir="2700000" rotWithShape="0">
              <a:srgbClr val="808080">
                <a:alpha val="42999"/>
              </a:srgbClr>
            </a:outerShdw>
          </a:effectLst>
        </p:spPr>
        <p:txBody>
          <a:bodyPr/>
          <a:lstStyle/>
          <a:p>
            <a:pPr>
              <a:defRPr/>
            </a:pPr>
            <a:endParaRPr lang="en-US" dirty="0">
              <a:latin typeface="Arial" pitchFamily="28" charset="0"/>
              <a:ea typeface="ＭＳ Ｐゴシック" pitchFamily="28" charset="-128"/>
              <a:cs typeface="ＭＳ Ｐゴシック" pitchFamily="28" charset="-128"/>
            </a:endParaRPr>
          </a:p>
        </p:txBody>
      </p:sp>
      <p:sp>
        <p:nvSpPr>
          <p:cNvPr id="48134" name="TextBox 7"/>
          <p:cNvSpPr txBox="1">
            <a:spLocks noChangeArrowheads="1"/>
          </p:cNvSpPr>
          <p:nvPr/>
        </p:nvSpPr>
        <p:spPr bwMode="auto">
          <a:xfrm>
            <a:off x="4724400" y="5105400"/>
            <a:ext cx="4114800" cy="1446550"/>
          </a:xfrm>
          <a:prstGeom prst="rect">
            <a:avLst/>
          </a:prstGeom>
          <a:noFill/>
          <a:ln w="9525">
            <a:noFill/>
            <a:miter lim="800000"/>
            <a:headEnd/>
            <a:tailEnd/>
          </a:ln>
        </p:spPr>
        <p:txBody>
          <a:bodyPr wrap="square">
            <a:spAutoFit/>
          </a:bodyPr>
          <a:lstStyle/>
          <a:p>
            <a:pPr algn="ctr"/>
            <a:r>
              <a:rPr lang="en-US" sz="2200" b="0" dirty="0"/>
              <a:t>Insert the probe of the analyzer</a:t>
            </a:r>
            <a:br>
              <a:rPr lang="en-US" sz="2200" b="0" dirty="0"/>
            </a:br>
            <a:r>
              <a:rPr lang="en-US" sz="2200" b="0" dirty="0"/>
              <a:t> into the oven vent and read the CO content after the oven has </a:t>
            </a:r>
            <a:r>
              <a:rPr lang="en-US" sz="2200" b="0" dirty="0" smtClean="0"/>
              <a:t>warmed.</a:t>
            </a:r>
            <a:endParaRPr lang="en-US" sz="2200" b="0" dirty="0"/>
          </a:p>
        </p:txBody>
      </p:sp>
      <p:sp>
        <p:nvSpPr>
          <p:cNvPr id="48135" name="TextBox 8"/>
          <p:cNvSpPr txBox="1">
            <a:spLocks noChangeArrowheads="1"/>
          </p:cNvSpPr>
          <p:nvPr/>
        </p:nvSpPr>
        <p:spPr bwMode="auto">
          <a:xfrm>
            <a:off x="304800" y="5105400"/>
            <a:ext cx="3810000" cy="1107996"/>
          </a:xfrm>
          <a:prstGeom prst="rect">
            <a:avLst/>
          </a:prstGeom>
          <a:noFill/>
          <a:ln w="9525">
            <a:noFill/>
            <a:miter lim="800000"/>
            <a:headEnd/>
            <a:tailEnd/>
          </a:ln>
        </p:spPr>
        <p:txBody>
          <a:bodyPr>
            <a:spAutoFit/>
          </a:bodyPr>
          <a:lstStyle/>
          <a:p>
            <a:pPr algn="ctr"/>
            <a:r>
              <a:rPr lang="en-US" sz="2200" b="0" dirty="0"/>
              <a:t>Prepare the oven for a test by removing stored items, aluminum foil, etc. </a:t>
            </a:r>
          </a:p>
        </p:txBody>
      </p:sp>
      <p:sp>
        <p:nvSpPr>
          <p:cNvPr id="48136" name="Text Box 7"/>
          <p:cNvSpPr txBox="1">
            <a:spLocks noChangeArrowheads="1"/>
          </p:cNvSpPr>
          <p:nvPr/>
        </p:nvSpPr>
        <p:spPr bwMode="auto">
          <a:xfrm>
            <a:off x="1600200" y="44958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Photos courtesy of </a:t>
            </a:r>
            <a:r>
              <a:rPr lang="en-US" sz="900" b="0" i="1" dirty="0" smtClean="0">
                <a:solidFill>
                  <a:schemeClr val="bg1"/>
                </a:solidFill>
              </a:rPr>
              <a:t>NRCERT</a:t>
            </a:r>
            <a:endParaRPr lang="en-US" sz="900" b="0" i="1" dirty="0">
              <a:solidFill>
                <a:schemeClr val="bg1"/>
              </a:solidFill>
            </a:endParaRPr>
          </a:p>
        </p:txBody>
      </p:sp>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p:txBody>
          <a:bodyPr/>
          <a:lstStyle/>
          <a:p>
            <a:r>
              <a:rPr lang="en-US" dirty="0" smtClean="0"/>
              <a:t>Dryers and Exhaust Fans</a:t>
            </a:r>
          </a:p>
        </p:txBody>
      </p:sp>
      <p:pic>
        <p:nvPicPr>
          <p:cNvPr id="12" name="Picture 3" descr="Photo of disassembled dryer vent."/>
          <p:cNvPicPr>
            <a:picLocks noChangeAspect="1" noChangeArrowheads="1"/>
          </p:cNvPicPr>
          <p:nvPr/>
        </p:nvPicPr>
        <p:blipFill>
          <a:blip r:embed="rId3" cstate="email"/>
          <a:srcRect/>
          <a:stretch>
            <a:fillRect/>
          </a:stretch>
        </p:blipFill>
        <p:spPr bwMode="auto">
          <a:xfrm>
            <a:off x="350520" y="1600200"/>
            <a:ext cx="399288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4" descr="Photo of mobile home kitchen."/>
          <p:cNvPicPr>
            <a:picLocks noChangeAspect="1" noChangeArrowheads="1"/>
          </p:cNvPicPr>
          <p:nvPr/>
        </p:nvPicPr>
        <p:blipFill>
          <a:blip r:embed="rId4" cstate="email"/>
          <a:srcRect/>
          <a:stretch>
            <a:fillRect/>
          </a:stretch>
        </p:blipFill>
        <p:spPr bwMode="auto">
          <a:xfrm>
            <a:off x="4693920" y="1600200"/>
            <a:ext cx="414528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9158" name="Text Box 5"/>
          <p:cNvSpPr txBox="1">
            <a:spLocks noChangeArrowheads="1"/>
          </p:cNvSpPr>
          <p:nvPr/>
        </p:nvSpPr>
        <p:spPr bwMode="auto">
          <a:xfrm>
            <a:off x="381000" y="5410200"/>
            <a:ext cx="4114800" cy="769441"/>
          </a:xfrm>
          <a:prstGeom prst="rect">
            <a:avLst/>
          </a:prstGeom>
          <a:noFill/>
          <a:ln w="9525">
            <a:noFill/>
            <a:miter lim="800000"/>
            <a:headEnd/>
            <a:tailEnd/>
          </a:ln>
        </p:spPr>
        <p:txBody>
          <a:bodyPr>
            <a:spAutoFit/>
          </a:bodyPr>
          <a:lstStyle/>
          <a:p>
            <a:pPr algn="ctr" eaLnBrk="0" hangingPunct="0">
              <a:spcBef>
                <a:spcPct val="50000"/>
              </a:spcBef>
            </a:pPr>
            <a:r>
              <a:rPr lang="en-US" sz="2200" b="0" dirty="0"/>
              <a:t>Dryer vent must be vented to daylight (outdoors).</a:t>
            </a:r>
          </a:p>
        </p:txBody>
      </p:sp>
      <p:sp>
        <p:nvSpPr>
          <p:cNvPr id="49159" name="Text Box 6"/>
          <p:cNvSpPr txBox="1">
            <a:spLocks noChangeArrowheads="1"/>
          </p:cNvSpPr>
          <p:nvPr/>
        </p:nvSpPr>
        <p:spPr bwMode="auto">
          <a:xfrm>
            <a:off x="5181600" y="5410200"/>
            <a:ext cx="3352800" cy="769441"/>
          </a:xfrm>
          <a:prstGeom prst="rect">
            <a:avLst/>
          </a:prstGeom>
          <a:noFill/>
          <a:ln w="9525">
            <a:noFill/>
            <a:miter lim="800000"/>
            <a:headEnd/>
            <a:tailEnd/>
          </a:ln>
        </p:spPr>
        <p:txBody>
          <a:bodyPr wrap="square">
            <a:spAutoFit/>
          </a:bodyPr>
          <a:lstStyle/>
          <a:p>
            <a:pPr algn="ctr" eaLnBrk="0" hangingPunct="0">
              <a:spcBef>
                <a:spcPct val="50000"/>
              </a:spcBef>
            </a:pPr>
            <a:r>
              <a:rPr lang="en-US" sz="2200" b="0" dirty="0"/>
              <a:t>Replace inoperable exhaust fans.</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9" name="TextBox 6"/>
          <p:cNvSpPr txBox="1">
            <a:spLocks noChangeArrowheads="1"/>
          </p:cNvSpPr>
          <p:nvPr/>
        </p:nvSpPr>
        <p:spPr bwMode="auto">
          <a:xfrm>
            <a:off x="5715000" y="4953000"/>
            <a:ext cx="3127375" cy="230832"/>
          </a:xfrm>
          <a:prstGeom prst="rect">
            <a:avLst/>
          </a:prstGeom>
          <a:noFill/>
          <a:ln w="9525">
            <a:noFill/>
            <a:miter lim="800000"/>
            <a:headEnd/>
            <a:tailEnd/>
          </a:ln>
        </p:spPr>
        <p:txBody>
          <a:bodyPr>
            <a:spAutoFit/>
          </a:bodyPr>
          <a:lstStyle/>
          <a:p>
            <a:pPr algn="r"/>
            <a:r>
              <a:rPr lang="en-US" sz="900" b="0" i="1" dirty="0" smtClean="0">
                <a:solidFill>
                  <a:schemeClr val="bg1"/>
                </a:solidFill>
              </a:rPr>
              <a:t>Photos courtesy of the U.S. Department </a:t>
            </a:r>
            <a:r>
              <a:rPr lang="en-US" sz="900" b="0" i="1" dirty="0">
                <a:solidFill>
                  <a:schemeClr val="bg1"/>
                </a:solidFill>
              </a:rPr>
              <a:t>of Energy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 y="0"/>
            <a:ext cx="6553200" cy="914400"/>
          </a:xfrm>
          <a:prstGeom prst="rect">
            <a:avLst/>
          </a:prstGeom>
          <a:noFill/>
          <a:ln w="9525">
            <a:noFill/>
            <a:miter lim="800000"/>
            <a:headEnd/>
            <a:tailEnd/>
          </a:ln>
        </p:spPr>
        <p:txBody>
          <a:bodyPr lIns="0" tIns="0" rIns="0" bIns="0" anchor="ctr"/>
          <a:lstStyle/>
          <a:p>
            <a:r>
              <a:rPr lang="en-US" sz="2600" b="0" spc="100" dirty="0">
                <a:solidFill>
                  <a:schemeClr val="bg1"/>
                </a:solidFill>
              </a:rPr>
              <a:t>Heating System Characteristics</a:t>
            </a:r>
          </a:p>
        </p:txBody>
      </p:sp>
      <p:sp>
        <p:nvSpPr>
          <p:cNvPr id="18" name="Rectangle 3"/>
          <p:cNvSpPr txBox="1">
            <a:spLocks noChangeArrowheads="1"/>
          </p:cNvSpPr>
          <p:nvPr/>
        </p:nvSpPr>
        <p:spPr bwMode="auto">
          <a:xfrm>
            <a:off x="152400" y="1447800"/>
            <a:ext cx="4800600" cy="5029200"/>
          </a:xfrm>
          <a:prstGeom prst="rect">
            <a:avLst/>
          </a:prstGeom>
          <a:noFill/>
          <a:ln w="9525">
            <a:noFill/>
            <a:miter lim="800000"/>
            <a:headEnd/>
            <a:tailEnd/>
          </a:ln>
        </p:spPr>
        <p:txBody>
          <a:bodyPr lIns="0" tIns="0" rIns="0" bIns="0"/>
          <a:lstStyle/>
          <a:p>
            <a:pPr marL="274320" indent="-228600">
              <a:spcBef>
                <a:spcPts val="0"/>
              </a:spcBef>
              <a:spcAft>
                <a:spcPts val="600"/>
              </a:spcAft>
              <a:buFont typeface="Arial" pitchFamily="34" charset="0"/>
              <a:buChar char="•"/>
            </a:pPr>
            <a:r>
              <a:rPr lang="en-US" sz="2000" b="0" dirty="0" smtClean="0">
                <a:latin typeface="+mn-lt"/>
              </a:rPr>
              <a:t>Specifically designed for use in mobile homes</a:t>
            </a:r>
          </a:p>
          <a:p>
            <a:pPr marL="274320" indent="-228600">
              <a:spcBef>
                <a:spcPts val="0"/>
              </a:spcBef>
              <a:spcAft>
                <a:spcPts val="600"/>
              </a:spcAft>
              <a:buFont typeface="Arial" pitchFamily="34" charset="0"/>
              <a:buChar char="•"/>
            </a:pPr>
            <a:r>
              <a:rPr lang="en-US" sz="2000" b="0" dirty="0" smtClean="0">
                <a:latin typeface="+mn-lt"/>
              </a:rPr>
              <a:t>Usually located in a closet</a:t>
            </a:r>
          </a:p>
          <a:p>
            <a:pPr marL="274320" indent="-228600">
              <a:spcBef>
                <a:spcPts val="0"/>
              </a:spcBef>
              <a:spcAft>
                <a:spcPts val="600"/>
              </a:spcAft>
              <a:buFont typeface="Arial" pitchFamily="34" charset="0"/>
              <a:buChar char="•"/>
            </a:pPr>
            <a:r>
              <a:rPr lang="en-US" sz="2000" b="0" dirty="0" smtClean="0">
                <a:latin typeface="+mn-lt"/>
              </a:rPr>
              <a:t>Sealed combustion with dedicated combustion air inlets</a:t>
            </a:r>
          </a:p>
          <a:p>
            <a:pPr marL="274320" indent="-228600">
              <a:spcBef>
                <a:spcPts val="0"/>
              </a:spcBef>
              <a:spcAft>
                <a:spcPts val="600"/>
              </a:spcAft>
              <a:buFont typeface="Arial" pitchFamily="34" charset="0"/>
              <a:buChar char="•"/>
            </a:pPr>
            <a:r>
              <a:rPr lang="en-US" sz="2000" b="0" dirty="0" smtClean="0">
                <a:latin typeface="+mn-lt"/>
              </a:rPr>
              <a:t>Short metal chimney design</a:t>
            </a:r>
          </a:p>
          <a:p>
            <a:pPr marL="274320" indent="-228600">
              <a:spcBef>
                <a:spcPts val="0"/>
              </a:spcBef>
              <a:spcAft>
                <a:spcPts val="600"/>
              </a:spcAft>
              <a:buFont typeface="Arial" pitchFamily="34" charset="0"/>
              <a:buChar char="•"/>
            </a:pPr>
            <a:r>
              <a:rPr lang="en-US" sz="2000" b="0" dirty="0" smtClean="0">
                <a:latin typeface="+mn-lt"/>
              </a:rPr>
              <a:t>Compact, interchangeable burners</a:t>
            </a:r>
          </a:p>
          <a:p>
            <a:pPr marL="274320" indent="-228600">
              <a:spcBef>
                <a:spcPts val="0"/>
              </a:spcBef>
              <a:spcAft>
                <a:spcPts val="600"/>
              </a:spcAft>
              <a:buFont typeface="Arial" pitchFamily="34" charset="0"/>
              <a:buChar char="•"/>
            </a:pPr>
            <a:r>
              <a:rPr lang="en-US" sz="2000" b="0" dirty="0" smtClean="0">
                <a:latin typeface="+mn-lt"/>
              </a:rPr>
              <a:t>Downflow air distribution system (the fan is located above the heat exchanger, which forces conditioned air into the ducts below the furnace unit)</a:t>
            </a:r>
          </a:p>
          <a:p>
            <a:pPr marL="274320" indent="-228600">
              <a:spcBef>
                <a:spcPts val="0"/>
              </a:spcBef>
              <a:spcAft>
                <a:spcPts val="600"/>
              </a:spcAft>
              <a:buFont typeface="Arial" pitchFamily="34" charset="0"/>
              <a:buChar char="•"/>
            </a:pPr>
            <a:r>
              <a:rPr lang="en-US" sz="2000" b="0" dirty="0" smtClean="0">
                <a:latin typeface="+mn-lt"/>
              </a:rPr>
              <a:t>Ducts located in the belly cavity</a:t>
            </a:r>
          </a:p>
          <a:p>
            <a:pPr marL="274320" indent="-228600">
              <a:spcBef>
                <a:spcPts val="0"/>
              </a:spcBef>
              <a:spcAft>
                <a:spcPts val="600"/>
              </a:spcAft>
              <a:buFont typeface="Arial" pitchFamily="34" charset="0"/>
              <a:buChar char="•"/>
            </a:pPr>
            <a:r>
              <a:rPr lang="en-US" sz="2000" b="0" dirty="0" smtClean="0">
                <a:latin typeface="+mn-lt"/>
              </a:rPr>
              <a:t>May mix outside air with conditioned air</a:t>
            </a:r>
            <a:endParaRPr lang="en-US" sz="2000" b="0" dirty="0">
              <a:solidFill>
                <a:srgbClr val="404040"/>
              </a:solidFill>
              <a:latin typeface="+mn-lt"/>
            </a:endParaRPr>
          </a:p>
        </p:txBody>
      </p:sp>
      <p:pic>
        <p:nvPicPr>
          <p:cNvPr id="51205" name="Picture 4" descr="Photo of a typical mobile home heating system."/>
          <p:cNvPicPr>
            <a:picLocks noChangeAspect="1" noChangeArrowheads="1"/>
          </p:cNvPicPr>
          <p:nvPr/>
        </p:nvPicPr>
        <p:blipFill>
          <a:blip r:embed="rId3" cstate="print"/>
          <a:srcRect/>
          <a:stretch>
            <a:fillRect/>
          </a:stretch>
        </p:blipFill>
        <p:spPr bwMode="auto">
          <a:xfrm>
            <a:off x="5105400" y="1143000"/>
            <a:ext cx="4038600" cy="5334000"/>
          </a:xfrm>
          <a:prstGeom prst="rect">
            <a:avLst/>
          </a:prstGeom>
          <a:noFill/>
          <a:ln w="9525">
            <a:noFill/>
            <a:miter lim="800000"/>
            <a:headEnd/>
            <a:tailEnd/>
          </a:ln>
        </p:spPr>
      </p:pic>
      <p:sp>
        <p:nvSpPr>
          <p:cNvPr id="20" name="Rectangular Callout 19"/>
          <p:cNvSpPr>
            <a:spLocks noChangeArrowheads="1"/>
          </p:cNvSpPr>
          <p:nvPr/>
        </p:nvSpPr>
        <p:spPr bwMode="auto">
          <a:xfrm>
            <a:off x="6248400" y="1447800"/>
            <a:ext cx="685800" cy="381000"/>
          </a:xfrm>
          <a:prstGeom prst="wedgeRectCallout">
            <a:avLst>
              <a:gd name="adj1" fmla="val 125014"/>
              <a:gd name="adj2" fmla="val 69167"/>
            </a:avLst>
          </a:prstGeom>
          <a:solidFill>
            <a:srgbClr val="FFFFFF">
              <a:alpha val="85097"/>
            </a:srgbClr>
          </a:solidFill>
          <a:ln w="6350">
            <a:noFill/>
            <a:round/>
            <a:headEnd/>
            <a:tailEnd/>
          </a:ln>
          <a:effectLst>
            <a:outerShdw dist="38100" dir="2700000" rotWithShape="0">
              <a:srgbClr val="808080">
                <a:alpha val="42999"/>
              </a:srgbClr>
            </a:outerShdw>
          </a:effectLst>
        </p:spPr>
        <p:txBody>
          <a:bodyPr/>
          <a:lstStyle/>
          <a:p>
            <a:pPr marL="39688">
              <a:defRPr/>
            </a:pPr>
            <a:r>
              <a:rPr lang="en-US" sz="1600" b="0" dirty="0">
                <a:solidFill>
                  <a:srgbClr val="404040"/>
                </a:solidFill>
                <a:latin typeface="Arial" pitchFamily="28" charset="0"/>
                <a:ea typeface="Arial" pitchFamily="28" charset="0"/>
                <a:cs typeface="Arial" pitchFamily="28" charset="0"/>
                <a:sym typeface="Arial" pitchFamily="28" charset="0"/>
              </a:rPr>
              <a:t>Flue</a:t>
            </a:r>
          </a:p>
        </p:txBody>
      </p:sp>
      <p:sp>
        <p:nvSpPr>
          <p:cNvPr id="21" name="Rectangular Callout 20"/>
          <p:cNvSpPr>
            <a:spLocks noChangeArrowheads="1"/>
          </p:cNvSpPr>
          <p:nvPr/>
        </p:nvSpPr>
        <p:spPr bwMode="auto">
          <a:xfrm>
            <a:off x="5257800" y="2667000"/>
            <a:ext cx="1828800" cy="381000"/>
          </a:xfrm>
          <a:prstGeom prst="wedgeRectCallout">
            <a:avLst>
              <a:gd name="adj1" fmla="val 81537"/>
              <a:gd name="adj2" fmla="val 2500"/>
            </a:avLst>
          </a:prstGeom>
          <a:solidFill>
            <a:srgbClr val="FFFFFF">
              <a:alpha val="85097"/>
            </a:srgbClr>
          </a:solidFill>
          <a:ln w="6350">
            <a:noFill/>
            <a:round/>
            <a:headEnd/>
            <a:tailEnd/>
          </a:ln>
          <a:effectLst>
            <a:outerShdw dist="38100" dir="2700000" rotWithShape="0">
              <a:srgbClr val="808080">
                <a:alpha val="42999"/>
              </a:srgbClr>
            </a:outerShdw>
          </a:effectLst>
        </p:spPr>
        <p:txBody>
          <a:bodyPr/>
          <a:lstStyle/>
          <a:p>
            <a:pPr marL="39688">
              <a:defRPr/>
            </a:pPr>
            <a:r>
              <a:rPr lang="en-US" sz="1600" b="0" dirty="0" smtClean="0">
                <a:solidFill>
                  <a:srgbClr val="404040"/>
                </a:solidFill>
                <a:latin typeface="Arial" pitchFamily="28" charset="0"/>
                <a:ea typeface="Arial" pitchFamily="28" charset="0"/>
                <a:cs typeface="Arial" pitchFamily="28" charset="0"/>
                <a:sym typeface="Arial" pitchFamily="28" charset="0"/>
              </a:rPr>
              <a:t>Heat exchanger</a:t>
            </a:r>
            <a:endParaRPr lang="en-US" sz="1600" b="0" dirty="0">
              <a:solidFill>
                <a:srgbClr val="404040"/>
              </a:solidFill>
              <a:latin typeface="Arial" pitchFamily="28" charset="0"/>
              <a:ea typeface="Arial" pitchFamily="28" charset="0"/>
              <a:cs typeface="Arial" pitchFamily="28" charset="0"/>
              <a:sym typeface="Arial" pitchFamily="28" charset="0"/>
            </a:endParaRPr>
          </a:p>
        </p:txBody>
      </p:sp>
      <p:sp>
        <p:nvSpPr>
          <p:cNvPr id="22" name="Rectangular Callout 21"/>
          <p:cNvSpPr>
            <a:spLocks noChangeArrowheads="1"/>
          </p:cNvSpPr>
          <p:nvPr/>
        </p:nvSpPr>
        <p:spPr bwMode="auto">
          <a:xfrm>
            <a:off x="7924800" y="3200400"/>
            <a:ext cx="914400" cy="381000"/>
          </a:xfrm>
          <a:prstGeom prst="wedgeRectCallout">
            <a:avLst>
              <a:gd name="adj1" fmla="val -101796"/>
              <a:gd name="adj2" fmla="val 39167"/>
            </a:avLst>
          </a:prstGeom>
          <a:solidFill>
            <a:srgbClr val="FFFFFF">
              <a:alpha val="85097"/>
            </a:srgbClr>
          </a:solidFill>
          <a:ln w="6350">
            <a:noFill/>
            <a:round/>
            <a:headEnd/>
            <a:tailEnd/>
          </a:ln>
          <a:effectLst>
            <a:outerShdw dist="38100" dir="2700000" rotWithShape="0">
              <a:srgbClr val="808080">
                <a:alpha val="42999"/>
              </a:srgbClr>
            </a:outerShdw>
          </a:effectLst>
        </p:spPr>
        <p:txBody>
          <a:bodyPr/>
          <a:lstStyle/>
          <a:p>
            <a:pPr marL="39688">
              <a:defRPr/>
            </a:pPr>
            <a:r>
              <a:rPr lang="en-US" sz="1600" b="0" dirty="0">
                <a:solidFill>
                  <a:srgbClr val="404040"/>
                </a:solidFill>
                <a:latin typeface="Arial" pitchFamily="28" charset="0"/>
                <a:ea typeface="Arial" pitchFamily="28" charset="0"/>
                <a:cs typeface="Arial" pitchFamily="28" charset="0"/>
                <a:sym typeface="Arial" pitchFamily="28" charset="0"/>
              </a:rPr>
              <a:t>Blower</a:t>
            </a:r>
          </a:p>
        </p:txBody>
      </p:sp>
      <p:sp>
        <p:nvSpPr>
          <p:cNvPr id="23" name="Rectangular Callout 22"/>
          <p:cNvSpPr>
            <a:spLocks noChangeArrowheads="1"/>
          </p:cNvSpPr>
          <p:nvPr/>
        </p:nvSpPr>
        <p:spPr bwMode="auto">
          <a:xfrm>
            <a:off x="5257800" y="4419600"/>
            <a:ext cx="1676400" cy="381000"/>
          </a:xfrm>
          <a:prstGeom prst="wedgeRectCallout">
            <a:avLst>
              <a:gd name="adj1" fmla="val 42903"/>
              <a:gd name="adj2" fmla="val -140833"/>
            </a:avLst>
          </a:prstGeom>
          <a:solidFill>
            <a:srgbClr val="FFFFFF">
              <a:alpha val="85097"/>
            </a:srgbClr>
          </a:solidFill>
          <a:ln w="6350">
            <a:noFill/>
            <a:round/>
            <a:headEnd/>
            <a:tailEnd/>
          </a:ln>
          <a:effectLst>
            <a:outerShdw dist="38100" dir="2700000" rotWithShape="0">
              <a:srgbClr val="808080">
                <a:alpha val="42999"/>
              </a:srgbClr>
            </a:outerShdw>
          </a:effectLst>
        </p:spPr>
        <p:txBody>
          <a:bodyPr/>
          <a:lstStyle/>
          <a:p>
            <a:pPr marL="39688">
              <a:defRPr/>
            </a:pPr>
            <a:r>
              <a:rPr lang="en-US" sz="1600" b="0" dirty="0" smtClean="0">
                <a:solidFill>
                  <a:srgbClr val="404040"/>
                </a:solidFill>
                <a:latin typeface="Arial" pitchFamily="28" charset="0"/>
                <a:ea typeface="Arial" pitchFamily="28" charset="0"/>
                <a:cs typeface="Arial" pitchFamily="28" charset="0"/>
                <a:sym typeface="Arial" pitchFamily="28" charset="0"/>
              </a:rPr>
              <a:t>Combustion air</a:t>
            </a:r>
            <a:endParaRPr lang="en-US" sz="1600" b="0" dirty="0">
              <a:solidFill>
                <a:srgbClr val="404040"/>
              </a:solidFill>
              <a:latin typeface="Arial" pitchFamily="28" charset="0"/>
              <a:ea typeface="Arial" pitchFamily="28" charset="0"/>
              <a:cs typeface="Arial" pitchFamily="28" charset="0"/>
              <a:sym typeface="Arial" pitchFamily="28" charset="0"/>
            </a:endParaRPr>
          </a:p>
        </p:txBody>
      </p:sp>
      <p:sp>
        <p:nvSpPr>
          <p:cNvPr id="24" name="Rectangular Callout 23"/>
          <p:cNvSpPr>
            <a:spLocks noChangeArrowheads="1"/>
          </p:cNvSpPr>
          <p:nvPr/>
        </p:nvSpPr>
        <p:spPr bwMode="auto">
          <a:xfrm>
            <a:off x="7924800" y="5334000"/>
            <a:ext cx="914400" cy="381000"/>
          </a:xfrm>
          <a:prstGeom prst="wedgeRectCallout">
            <a:avLst>
              <a:gd name="adj1" fmla="val -112907"/>
              <a:gd name="adj2" fmla="val 35833"/>
            </a:avLst>
          </a:prstGeom>
          <a:solidFill>
            <a:srgbClr val="FFFFFF">
              <a:alpha val="85097"/>
            </a:srgbClr>
          </a:solidFill>
          <a:ln w="6350">
            <a:noFill/>
            <a:round/>
            <a:headEnd/>
            <a:tailEnd/>
          </a:ln>
          <a:effectLst>
            <a:outerShdw dist="38100" dir="2700000" rotWithShape="0">
              <a:srgbClr val="808080">
                <a:alpha val="42999"/>
              </a:srgbClr>
            </a:outerShdw>
          </a:effectLst>
        </p:spPr>
        <p:txBody>
          <a:bodyPr/>
          <a:lstStyle/>
          <a:p>
            <a:pPr marL="39688">
              <a:defRPr/>
            </a:pPr>
            <a:r>
              <a:rPr lang="en-US" sz="1600" b="0" dirty="0">
                <a:solidFill>
                  <a:srgbClr val="404040"/>
                </a:solidFill>
                <a:latin typeface="Arial" pitchFamily="28" charset="0"/>
                <a:ea typeface="Arial" pitchFamily="28" charset="0"/>
                <a:cs typeface="Arial" pitchFamily="28" charset="0"/>
                <a:sym typeface="Arial" pitchFamily="28" charset="0"/>
              </a:rPr>
              <a:t>Burner</a:t>
            </a:r>
          </a:p>
        </p:txBody>
      </p:sp>
      <p:sp>
        <p:nvSpPr>
          <p:cNvPr id="51211" name="Text Box 7"/>
          <p:cNvSpPr txBox="1">
            <a:spLocks noChangeArrowheads="1"/>
          </p:cNvSpPr>
          <p:nvPr/>
        </p:nvSpPr>
        <p:spPr bwMode="auto">
          <a:xfrm>
            <a:off x="6477000" y="60960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WV GOEO</a:t>
            </a:r>
          </a:p>
        </p:txBody>
      </p:sp>
      <p:sp>
        <p:nvSpPr>
          <p:cNvPr id="12"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57200" y="0"/>
            <a:ext cx="6553200" cy="914400"/>
          </a:xfrm>
          <a:prstGeom prst="rect">
            <a:avLst/>
          </a:prstGeom>
          <a:noFill/>
          <a:ln w="9525">
            <a:noFill/>
            <a:miter lim="800000"/>
            <a:headEnd/>
            <a:tailEnd/>
          </a:ln>
        </p:spPr>
        <p:txBody>
          <a:bodyPr lIns="0" tIns="0" rIns="0" bIns="0" anchor="ctr"/>
          <a:lstStyle/>
          <a:p>
            <a:r>
              <a:rPr lang="en-US" sz="2600" b="0" spc="100" dirty="0">
                <a:solidFill>
                  <a:schemeClr val="bg1"/>
                </a:solidFill>
              </a:rPr>
              <a:t>Heating System Characteristics</a:t>
            </a:r>
          </a:p>
        </p:txBody>
      </p:sp>
      <p:pic>
        <p:nvPicPr>
          <p:cNvPr id="52228" name="Picture 22" descr="Elevation drawing of a furnace and duct system and the flow of combustion air, flue gas, and conditioned air."/>
          <p:cNvPicPr>
            <a:picLocks noChangeAspect="1"/>
          </p:cNvPicPr>
          <p:nvPr/>
        </p:nvPicPr>
        <p:blipFill>
          <a:blip r:embed="rId3" cstate="print"/>
          <a:srcRect/>
          <a:stretch>
            <a:fillRect/>
          </a:stretch>
        </p:blipFill>
        <p:spPr bwMode="auto">
          <a:xfrm>
            <a:off x="457200" y="1143000"/>
            <a:ext cx="8001000" cy="5334000"/>
          </a:xfrm>
          <a:prstGeom prst="rect">
            <a:avLst/>
          </a:prstGeom>
          <a:noFill/>
          <a:ln w="9525">
            <a:noFill/>
            <a:miter lim="800000"/>
            <a:headEnd/>
            <a:tailEnd/>
          </a:ln>
        </p:spPr>
      </p:pic>
      <p:sp>
        <p:nvSpPr>
          <p:cNvPr id="52229" name="Rectangle 2"/>
          <p:cNvSpPr>
            <a:spLocks/>
          </p:cNvSpPr>
          <p:nvPr/>
        </p:nvSpPr>
        <p:spPr bwMode="auto">
          <a:xfrm>
            <a:off x="2438400" y="3048000"/>
            <a:ext cx="1524000" cy="304800"/>
          </a:xfrm>
          <a:prstGeom prst="rect">
            <a:avLst/>
          </a:prstGeom>
          <a:noFill/>
          <a:ln w="12700">
            <a:noFill/>
            <a:miter lim="800000"/>
            <a:headEnd/>
            <a:tailEnd/>
          </a:ln>
        </p:spPr>
        <p:txBody>
          <a:bodyPr lIns="0" tIns="0" rIns="40638" bIns="0"/>
          <a:lstStyle/>
          <a:p>
            <a:pPr marL="39688" algn="r">
              <a:spcBef>
                <a:spcPts val="1850"/>
              </a:spcBef>
            </a:pPr>
            <a:r>
              <a:rPr lang="en-US" sz="1600" b="0" dirty="0">
                <a:solidFill>
                  <a:srgbClr val="404040"/>
                </a:solidFill>
                <a:latin typeface="Arial Bold" pitchFamily="34" charset="0"/>
                <a:cs typeface="Arial Bold" pitchFamily="34" charset="0"/>
                <a:sym typeface="Arial Bold" pitchFamily="34" charset="0"/>
              </a:rPr>
              <a:t>Supply Air Fan</a:t>
            </a:r>
          </a:p>
        </p:txBody>
      </p:sp>
      <p:cxnSp>
        <p:nvCxnSpPr>
          <p:cNvPr id="26" name="Straight Arrow Connector 25"/>
          <p:cNvCxnSpPr/>
          <p:nvPr/>
        </p:nvCxnSpPr>
        <p:spPr bwMode="auto">
          <a:xfrm>
            <a:off x="3962400" y="3201988"/>
            <a:ext cx="457200" cy="1587"/>
          </a:xfrm>
          <a:prstGeom prst="straightConnector1">
            <a:avLst/>
          </a:prstGeom>
          <a:solidFill>
            <a:schemeClr val="accent1"/>
          </a:solidFill>
          <a:ln w="9525" cap="flat" cmpd="sng" algn="ctr">
            <a:solidFill>
              <a:schemeClr val="bg2">
                <a:lumMod val="50000"/>
              </a:schemeClr>
            </a:solidFill>
            <a:prstDash val="solid"/>
            <a:round/>
            <a:headEnd type="none" w="med" len="med"/>
            <a:tailEnd type="triangle"/>
          </a:ln>
          <a:effectLst/>
        </p:spPr>
      </p:cxnSp>
      <p:sp>
        <p:nvSpPr>
          <p:cNvPr id="52231" name="Rectangle 2"/>
          <p:cNvSpPr>
            <a:spLocks/>
          </p:cNvSpPr>
          <p:nvPr/>
        </p:nvSpPr>
        <p:spPr bwMode="auto">
          <a:xfrm>
            <a:off x="5334000" y="3962400"/>
            <a:ext cx="2057400" cy="304800"/>
          </a:xfrm>
          <a:prstGeom prst="rect">
            <a:avLst/>
          </a:prstGeom>
          <a:noFill/>
          <a:ln w="12700">
            <a:noFill/>
            <a:miter lim="800000"/>
            <a:headEnd/>
            <a:tailEnd/>
          </a:ln>
        </p:spPr>
        <p:txBody>
          <a:bodyPr lIns="0" tIns="0" rIns="40638" bIns="0"/>
          <a:lstStyle/>
          <a:p>
            <a:pPr marL="39688">
              <a:spcBef>
                <a:spcPts val="1850"/>
              </a:spcBef>
            </a:pPr>
            <a:r>
              <a:rPr lang="en-US" sz="1600" b="0" dirty="0">
                <a:solidFill>
                  <a:srgbClr val="404040"/>
                </a:solidFill>
                <a:latin typeface="Arial Bold" pitchFamily="34" charset="0"/>
                <a:cs typeface="Arial Bold" pitchFamily="34" charset="0"/>
                <a:sym typeface="Arial Bold" pitchFamily="34" charset="0"/>
              </a:rPr>
              <a:t>Return Air Intake</a:t>
            </a:r>
          </a:p>
        </p:txBody>
      </p:sp>
      <p:sp>
        <p:nvSpPr>
          <p:cNvPr id="52232" name="Rectangle 2"/>
          <p:cNvSpPr>
            <a:spLocks/>
          </p:cNvSpPr>
          <p:nvPr/>
        </p:nvSpPr>
        <p:spPr bwMode="auto">
          <a:xfrm>
            <a:off x="2362200" y="4724400"/>
            <a:ext cx="1524000" cy="533400"/>
          </a:xfrm>
          <a:prstGeom prst="rect">
            <a:avLst/>
          </a:prstGeom>
          <a:noFill/>
          <a:ln w="12700">
            <a:noFill/>
            <a:miter lim="800000"/>
            <a:headEnd/>
            <a:tailEnd/>
          </a:ln>
        </p:spPr>
        <p:txBody>
          <a:bodyPr lIns="0" tIns="0" rIns="40638" bIns="0"/>
          <a:lstStyle/>
          <a:p>
            <a:pPr marL="39688" algn="r">
              <a:spcBef>
                <a:spcPts val="1850"/>
              </a:spcBef>
            </a:pPr>
            <a:r>
              <a:rPr lang="en-US" sz="1600" b="0" dirty="0">
                <a:solidFill>
                  <a:srgbClr val="404040"/>
                </a:solidFill>
                <a:latin typeface="Arial Bold" pitchFamily="34" charset="0"/>
                <a:cs typeface="Arial Bold" pitchFamily="34" charset="0"/>
                <a:sym typeface="Arial Bold" pitchFamily="34" charset="0"/>
              </a:rPr>
              <a:t>Gas or Oil Burner</a:t>
            </a:r>
          </a:p>
        </p:txBody>
      </p:sp>
      <p:cxnSp>
        <p:nvCxnSpPr>
          <p:cNvPr id="31" name="Straight Arrow Connector 30"/>
          <p:cNvCxnSpPr>
            <a:stCxn id="52232" idx="3"/>
          </p:cNvCxnSpPr>
          <p:nvPr/>
        </p:nvCxnSpPr>
        <p:spPr bwMode="auto">
          <a:xfrm>
            <a:off x="3886200" y="4991100"/>
            <a:ext cx="304800" cy="190500"/>
          </a:xfrm>
          <a:prstGeom prst="straightConnector1">
            <a:avLst/>
          </a:prstGeom>
          <a:solidFill>
            <a:schemeClr val="accent1"/>
          </a:solidFill>
          <a:ln w="9525" cap="flat" cmpd="sng" algn="ctr">
            <a:solidFill>
              <a:schemeClr val="bg2">
                <a:lumMod val="50000"/>
              </a:schemeClr>
            </a:solidFill>
            <a:prstDash val="solid"/>
            <a:round/>
            <a:headEnd type="none" w="med" len="med"/>
            <a:tailEnd type="triangle"/>
          </a:ln>
          <a:effectLst/>
        </p:spPr>
      </p:cxnSp>
      <p:sp>
        <p:nvSpPr>
          <p:cNvPr id="52234" name="Rectangle 2"/>
          <p:cNvSpPr>
            <a:spLocks/>
          </p:cNvSpPr>
          <p:nvPr/>
        </p:nvSpPr>
        <p:spPr bwMode="auto">
          <a:xfrm>
            <a:off x="228600" y="5867400"/>
            <a:ext cx="2057400" cy="304800"/>
          </a:xfrm>
          <a:prstGeom prst="rect">
            <a:avLst/>
          </a:prstGeom>
          <a:noFill/>
          <a:ln w="12700">
            <a:noFill/>
            <a:miter lim="800000"/>
            <a:headEnd/>
            <a:tailEnd/>
          </a:ln>
        </p:spPr>
        <p:txBody>
          <a:bodyPr lIns="0" tIns="0" rIns="40638" bIns="0"/>
          <a:lstStyle/>
          <a:p>
            <a:pPr marL="39688" algn="r">
              <a:spcBef>
                <a:spcPts val="1850"/>
              </a:spcBef>
            </a:pPr>
            <a:r>
              <a:rPr lang="en-US" sz="1600" b="0" dirty="0">
                <a:solidFill>
                  <a:srgbClr val="404040"/>
                </a:solidFill>
                <a:latin typeface="Arial Bold" pitchFamily="34" charset="0"/>
                <a:cs typeface="Arial Bold" pitchFamily="34" charset="0"/>
                <a:sym typeface="Arial Bold" pitchFamily="34" charset="0"/>
              </a:rPr>
              <a:t>Supply Air Duct</a:t>
            </a:r>
          </a:p>
        </p:txBody>
      </p:sp>
      <p:cxnSp>
        <p:nvCxnSpPr>
          <p:cNvPr id="33" name="Straight Arrow Connector 32"/>
          <p:cNvCxnSpPr/>
          <p:nvPr/>
        </p:nvCxnSpPr>
        <p:spPr bwMode="auto">
          <a:xfrm>
            <a:off x="2286000" y="6021388"/>
            <a:ext cx="304800" cy="1587"/>
          </a:xfrm>
          <a:prstGeom prst="straightConnector1">
            <a:avLst/>
          </a:prstGeom>
          <a:solidFill>
            <a:schemeClr val="accent1"/>
          </a:solidFill>
          <a:ln w="9525" cap="flat" cmpd="sng" algn="ctr">
            <a:solidFill>
              <a:schemeClr val="bg2">
                <a:lumMod val="50000"/>
              </a:schemeClr>
            </a:solidFill>
            <a:prstDash val="solid"/>
            <a:round/>
            <a:headEnd type="none" w="med" len="med"/>
            <a:tailEnd type="triangle"/>
          </a:ln>
          <a:effectLst/>
        </p:spPr>
      </p:cxnSp>
      <p:sp>
        <p:nvSpPr>
          <p:cNvPr id="52236" name="Rectangle 2"/>
          <p:cNvSpPr>
            <a:spLocks/>
          </p:cNvSpPr>
          <p:nvPr/>
        </p:nvSpPr>
        <p:spPr bwMode="auto">
          <a:xfrm>
            <a:off x="5410200" y="1676400"/>
            <a:ext cx="2667000" cy="304800"/>
          </a:xfrm>
          <a:prstGeom prst="rect">
            <a:avLst/>
          </a:prstGeom>
          <a:noFill/>
          <a:ln w="12700">
            <a:noFill/>
            <a:miter lim="800000"/>
            <a:headEnd/>
            <a:tailEnd/>
          </a:ln>
        </p:spPr>
        <p:txBody>
          <a:bodyPr lIns="0" tIns="0" rIns="40638" bIns="0"/>
          <a:lstStyle/>
          <a:p>
            <a:pPr marL="39688">
              <a:spcBef>
                <a:spcPts val="1850"/>
              </a:spcBef>
            </a:pPr>
            <a:r>
              <a:rPr lang="en-US" sz="1600" b="0" dirty="0">
                <a:solidFill>
                  <a:srgbClr val="404040"/>
                </a:solidFill>
                <a:latin typeface="Arial Bold" pitchFamily="34" charset="0"/>
                <a:cs typeface="Arial Bold" pitchFamily="34" charset="0"/>
                <a:sym typeface="Arial Bold" pitchFamily="34" charset="0"/>
              </a:rPr>
              <a:t>Fresh Air Intake</a:t>
            </a:r>
          </a:p>
        </p:txBody>
      </p:sp>
      <p:cxnSp>
        <p:nvCxnSpPr>
          <p:cNvPr id="35" name="Straight Arrow Connector 34"/>
          <p:cNvCxnSpPr/>
          <p:nvPr/>
        </p:nvCxnSpPr>
        <p:spPr bwMode="auto">
          <a:xfrm rot="10800000">
            <a:off x="4800600" y="1833563"/>
            <a:ext cx="609600" cy="1587"/>
          </a:xfrm>
          <a:prstGeom prst="straightConnector1">
            <a:avLst/>
          </a:prstGeom>
          <a:solidFill>
            <a:schemeClr val="accent1"/>
          </a:solidFill>
          <a:ln w="9525" cap="flat" cmpd="sng" algn="ctr">
            <a:solidFill>
              <a:schemeClr val="bg2">
                <a:lumMod val="50000"/>
              </a:schemeClr>
            </a:solidFill>
            <a:prstDash val="solid"/>
            <a:round/>
            <a:headEnd type="none" w="med" len="med"/>
            <a:tailEnd type="triangle"/>
          </a:ln>
          <a:effectLst/>
        </p:spPr>
      </p:cxnSp>
      <p:sp>
        <p:nvSpPr>
          <p:cNvPr id="52238" name="Rectangle 2"/>
          <p:cNvSpPr>
            <a:spLocks/>
          </p:cNvSpPr>
          <p:nvPr/>
        </p:nvSpPr>
        <p:spPr bwMode="auto">
          <a:xfrm>
            <a:off x="2438400" y="1295400"/>
            <a:ext cx="1524000" cy="304800"/>
          </a:xfrm>
          <a:prstGeom prst="rect">
            <a:avLst/>
          </a:prstGeom>
          <a:noFill/>
          <a:ln w="12700">
            <a:noFill/>
            <a:miter lim="800000"/>
            <a:headEnd/>
            <a:tailEnd/>
          </a:ln>
        </p:spPr>
        <p:txBody>
          <a:bodyPr lIns="0" tIns="0" rIns="40638" bIns="0"/>
          <a:lstStyle/>
          <a:p>
            <a:pPr marL="39688" algn="r">
              <a:spcBef>
                <a:spcPts val="1850"/>
              </a:spcBef>
            </a:pPr>
            <a:r>
              <a:rPr lang="en-US" sz="1600" b="0" dirty="0">
                <a:solidFill>
                  <a:srgbClr val="404040"/>
                </a:solidFill>
                <a:latin typeface="Arial Bold" pitchFamily="34" charset="0"/>
                <a:cs typeface="Arial Bold" pitchFamily="34" charset="0"/>
                <a:sym typeface="Arial Bold" pitchFamily="34" charset="0"/>
              </a:rPr>
              <a:t>Exhaust</a:t>
            </a:r>
          </a:p>
        </p:txBody>
      </p:sp>
      <p:cxnSp>
        <p:nvCxnSpPr>
          <p:cNvPr id="37" name="Straight Arrow Connector 36"/>
          <p:cNvCxnSpPr/>
          <p:nvPr/>
        </p:nvCxnSpPr>
        <p:spPr bwMode="auto">
          <a:xfrm>
            <a:off x="3962400" y="1449388"/>
            <a:ext cx="457200" cy="1587"/>
          </a:xfrm>
          <a:prstGeom prst="straightConnector1">
            <a:avLst/>
          </a:prstGeom>
          <a:solidFill>
            <a:schemeClr val="accent1"/>
          </a:solidFill>
          <a:ln w="9525" cap="flat" cmpd="sng" algn="ctr">
            <a:solidFill>
              <a:schemeClr val="bg2">
                <a:lumMod val="50000"/>
              </a:schemeClr>
            </a:solidFill>
            <a:prstDash val="solid"/>
            <a:round/>
            <a:headEnd type="none" w="med" len="med"/>
            <a:tailEnd type="triangle"/>
          </a:ln>
          <a:effectLst/>
        </p:spPr>
      </p:cxnSp>
      <p:sp>
        <p:nvSpPr>
          <p:cNvPr id="52240" name="Line 21"/>
          <p:cNvSpPr>
            <a:spLocks noChangeShapeType="1"/>
          </p:cNvSpPr>
          <p:nvPr/>
        </p:nvSpPr>
        <p:spPr bwMode="auto">
          <a:xfrm flipH="1" flipV="1">
            <a:off x="4953000" y="3657600"/>
            <a:ext cx="609600" cy="228600"/>
          </a:xfrm>
          <a:prstGeom prst="line">
            <a:avLst/>
          </a:prstGeom>
          <a:noFill/>
          <a:ln w="9525">
            <a:solidFill>
              <a:schemeClr val="tx1"/>
            </a:solidFill>
            <a:round/>
            <a:headEnd/>
            <a:tailEnd type="triangle" w="med" len="med"/>
          </a:ln>
        </p:spPr>
        <p:txBody>
          <a:bodyPr/>
          <a:lstStyle/>
          <a:p>
            <a:endParaRPr lang="en-US" dirty="0"/>
          </a:p>
        </p:txBody>
      </p:sp>
      <p:sp>
        <p:nvSpPr>
          <p:cNvPr id="52241" name="Line 42"/>
          <p:cNvSpPr>
            <a:spLocks noChangeShapeType="1"/>
          </p:cNvSpPr>
          <p:nvPr/>
        </p:nvSpPr>
        <p:spPr bwMode="auto">
          <a:xfrm flipH="1">
            <a:off x="4953000" y="4267200"/>
            <a:ext cx="609600" cy="228600"/>
          </a:xfrm>
          <a:prstGeom prst="line">
            <a:avLst/>
          </a:prstGeom>
          <a:noFill/>
          <a:ln w="9525">
            <a:solidFill>
              <a:schemeClr val="tx1"/>
            </a:solidFill>
            <a:round/>
            <a:headEnd/>
            <a:tailEnd type="triangle" w="med" len="med"/>
          </a:ln>
        </p:spPr>
        <p:txBody>
          <a:bodyPr/>
          <a:lstStyle/>
          <a:p>
            <a:endParaRPr lang="en-US" dirty="0"/>
          </a:p>
        </p:txBody>
      </p:sp>
      <p:sp>
        <p:nvSpPr>
          <p:cNvPr id="1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2" name="Rectangle 1"/>
          <p:cNvSpPr/>
          <p:nvPr/>
        </p:nvSpPr>
        <p:spPr>
          <a:xfrm>
            <a:off x="4545330" y="6246168"/>
            <a:ext cx="4572000" cy="230832"/>
          </a:xfrm>
          <a:prstGeom prst="rect">
            <a:avLst/>
          </a:prstGeom>
        </p:spPr>
        <p:txBody>
          <a:bodyPr>
            <a:spAutoFit/>
          </a:bodyPr>
          <a:lstStyle/>
          <a:p>
            <a:r>
              <a:rPr lang="en-US" sz="900" b="0" i="1" dirty="0"/>
              <a:t>Graphic developed for the U.S. DOE WAP Standardized Curricula</a:t>
            </a:r>
            <a:endParaRPr lang="en-US" sz="9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33400" y="0"/>
            <a:ext cx="3429000" cy="838200"/>
          </a:xfrm>
          <a:prstGeom prst="rect">
            <a:avLst/>
          </a:prstGeom>
          <a:noFill/>
          <a:ln w="9525">
            <a:noFill/>
            <a:miter lim="800000"/>
            <a:headEnd/>
            <a:tailEnd/>
          </a:ln>
        </p:spPr>
        <p:txBody>
          <a:bodyPr lIns="0" tIns="0" rIns="0" bIns="0" anchor="ctr"/>
          <a:lstStyle/>
          <a:p>
            <a:r>
              <a:rPr lang="en-US" sz="2600" b="0" spc="100" dirty="0">
                <a:solidFill>
                  <a:schemeClr val="bg1"/>
                </a:solidFill>
              </a:rPr>
              <a:t>Chimney</a:t>
            </a:r>
          </a:p>
        </p:txBody>
      </p:sp>
      <p:pic>
        <p:nvPicPr>
          <p:cNvPr id="10" name="Picture 4" descr="Photo of chimney termination - gas or propane.&#10;"/>
          <p:cNvPicPr>
            <a:picLocks noChangeAspect="1" noChangeArrowheads="1"/>
          </p:cNvPicPr>
          <p:nvPr/>
        </p:nvPicPr>
        <p:blipFill>
          <a:blip r:embed="rId3" cstate="email"/>
          <a:srcRect/>
          <a:stretch>
            <a:fillRect/>
          </a:stretch>
        </p:blipFill>
        <p:spPr bwMode="auto">
          <a:xfrm>
            <a:off x="457200" y="1676400"/>
            <a:ext cx="2805113"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5" descr="Photo of chimney termination - Oil."/>
          <p:cNvPicPr>
            <a:picLocks noChangeAspect="1" noChangeArrowheads="1"/>
          </p:cNvPicPr>
          <p:nvPr/>
        </p:nvPicPr>
        <p:blipFill>
          <a:blip r:embed="rId4" cstate="email"/>
          <a:srcRect/>
          <a:stretch>
            <a:fillRect/>
          </a:stretch>
        </p:blipFill>
        <p:spPr bwMode="auto">
          <a:xfrm>
            <a:off x="3581400" y="1676400"/>
            <a:ext cx="4953000"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3254" name="Text Box 6"/>
          <p:cNvSpPr txBox="1">
            <a:spLocks noChangeArrowheads="1"/>
          </p:cNvSpPr>
          <p:nvPr/>
        </p:nvSpPr>
        <p:spPr bwMode="auto">
          <a:xfrm>
            <a:off x="685800" y="5562600"/>
            <a:ext cx="2590800" cy="369888"/>
          </a:xfrm>
          <a:prstGeom prst="rect">
            <a:avLst/>
          </a:prstGeom>
          <a:noFill/>
          <a:ln w="9525">
            <a:noFill/>
            <a:miter lim="800000"/>
            <a:headEnd/>
            <a:tailEnd/>
          </a:ln>
        </p:spPr>
        <p:txBody>
          <a:bodyPr lIns="0" tIns="0" rIns="0" bIns="0">
            <a:spAutoFit/>
          </a:bodyPr>
          <a:lstStyle/>
          <a:p>
            <a:pPr algn="ctr">
              <a:spcBef>
                <a:spcPct val="50000"/>
              </a:spcBef>
            </a:pPr>
            <a:r>
              <a:rPr lang="en-US" sz="2400" b="0" dirty="0" smtClean="0"/>
              <a:t>Gas or propane</a:t>
            </a:r>
            <a:endParaRPr lang="en-US" sz="2400" b="0" dirty="0"/>
          </a:p>
        </p:txBody>
      </p:sp>
      <p:sp>
        <p:nvSpPr>
          <p:cNvPr id="53255" name="Text Box 7"/>
          <p:cNvSpPr txBox="1">
            <a:spLocks noChangeArrowheads="1"/>
          </p:cNvSpPr>
          <p:nvPr/>
        </p:nvSpPr>
        <p:spPr bwMode="auto">
          <a:xfrm>
            <a:off x="4724400" y="5562600"/>
            <a:ext cx="2590800" cy="369888"/>
          </a:xfrm>
          <a:prstGeom prst="rect">
            <a:avLst/>
          </a:prstGeom>
          <a:noFill/>
          <a:ln w="9525">
            <a:noFill/>
            <a:miter lim="800000"/>
            <a:headEnd/>
            <a:tailEnd/>
          </a:ln>
        </p:spPr>
        <p:txBody>
          <a:bodyPr lIns="0" tIns="0" rIns="0" bIns="0">
            <a:spAutoFit/>
          </a:bodyPr>
          <a:lstStyle/>
          <a:p>
            <a:pPr algn="ctr">
              <a:spcBef>
                <a:spcPct val="50000"/>
              </a:spcBef>
            </a:pPr>
            <a:r>
              <a:rPr lang="en-US" sz="2400" b="0" dirty="0" smtClean="0"/>
              <a:t>Oil</a:t>
            </a:r>
            <a:endParaRPr lang="en-US" sz="2400" b="0" dirty="0"/>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12" name="TextBox 6"/>
          <p:cNvSpPr txBox="1">
            <a:spLocks noChangeArrowheads="1"/>
          </p:cNvSpPr>
          <p:nvPr/>
        </p:nvSpPr>
        <p:spPr bwMode="auto">
          <a:xfrm>
            <a:off x="5410200" y="4953000"/>
            <a:ext cx="3127375" cy="230832"/>
          </a:xfrm>
          <a:prstGeom prst="rect">
            <a:avLst/>
          </a:prstGeom>
          <a:noFill/>
          <a:ln w="9525">
            <a:noFill/>
            <a:miter lim="800000"/>
            <a:headEnd/>
            <a:tailEnd/>
          </a:ln>
        </p:spPr>
        <p:txBody>
          <a:bodyPr>
            <a:spAutoFit/>
          </a:bodyPr>
          <a:lstStyle/>
          <a:p>
            <a:pPr algn="r"/>
            <a:r>
              <a:rPr lang="en-US" sz="900" b="0" i="1" dirty="0" smtClean="0">
                <a:solidFill>
                  <a:schemeClr val="bg1"/>
                </a:solidFill>
              </a:rPr>
              <a:t>Photos courtesy of the U.S. Department of Energy</a:t>
            </a:r>
            <a:endParaRPr lang="en-US" sz="900" b="0" i="1"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Photo shows typical construction details of a floor system more commonly known as the mobile home belly."/>
          <p:cNvPicPr>
            <a:picLocks noChangeAspect="1" noChangeArrowheads="1"/>
          </p:cNvPicPr>
          <p:nvPr/>
        </p:nvPicPr>
        <p:blipFill>
          <a:blip r:embed="rId3" cstate="email"/>
          <a:srcRect/>
          <a:stretch>
            <a:fillRect/>
          </a:stretch>
        </p:blipFill>
        <p:spPr bwMode="auto">
          <a:xfrm>
            <a:off x="1295400" y="1295400"/>
            <a:ext cx="6586152"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19" name="Text Box 7"/>
          <p:cNvSpPr txBox="1">
            <a:spLocks noChangeArrowheads="1"/>
          </p:cNvSpPr>
          <p:nvPr/>
        </p:nvSpPr>
        <p:spPr bwMode="auto">
          <a:xfrm>
            <a:off x="5181600" y="59436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PA WTC</a:t>
            </a:r>
          </a:p>
        </p:txBody>
      </p:sp>
      <p:sp>
        <p:nvSpPr>
          <p:cNvPr id="9220" name="Title 4"/>
          <p:cNvSpPr>
            <a:spLocks noGrp="1"/>
          </p:cNvSpPr>
          <p:nvPr>
            <p:ph type="title"/>
          </p:nvPr>
        </p:nvSpPr>
        <p:spPr/>
        <p:txBody>
          <a:bodyPr/>
          <a:lstStyle/>
          <a:p>
            <a:r>
              <a:rPr lang="en-US" dirty="0" smtClean="0"/>
              <a:t>Mobile Home Belly System</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Photo of an oil burner."/>
          <p:cNvPicPr>
            <a:picLocks noChangeAspect="1" noChangeArrowheads="1"/>
          </p:cNvPicPr>
          <p:nvPr/>
        </p:nvPicPr>
        <p:blipFill>
          <a:blip r:embed="rId3" cstate="email"/>
          <a:srcRect/>
          <a:stretch>
            <a:fillRect/>
          </a:stretch>
        </p:blipFill>
        <p:spPr bwMode="auto">
          <a:xfrm>
            <a:off x="457200" y="1840468"/>
            <a:ext cx="3581400" cy="3371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3" descr="Photo of a Combustion Air Inlet."/>
          <p:cNvPicPr>
            <a:picLocks noChangeAspect="1" noChangeArrowheads="1"/>
          </p:cNvPicPr>
          <p:nvPr/>
        </p:nvPicPr>
        <p:blipFill>
          <a:blip r:embed="rId4" cstate="email"/>
          <a:srcRect/>
          <a:stretch>
            <a:fillRect/>
          </a:stretch>
        </p:blipFill>
        <p:spPr bwMode="auto">
          <a:xfrm>
            <a:off x="4267200" y="1840468"/>
            <a:ext cx="4419600" cy="33621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4276" name="Text Box 4"/>
          <p:cNvSpPr txBox="1">
            <a:spLocks noChangeArrowheads="1"/>
          </p:cNvSpPr>
          <p:nvPr/>
        </p:nvSpPr>
        <p:spPr bwMode="auto">
          <a:xfrm>
            <a:off x="457200" y="5573713"/>
            <a:ext cx="8305800" cy="400110"/>
          </a:xfrm>
          <a:prstGeom prst="rect">
            <a:avLst/>
          </a:prstGeom>
          <a:noFill/>
          <a:ln w="9525">
            <a:noFill/>
            <a:miter lim="800000"/>
            <a:headEnd/>
            <a:tailEnd/>
          </a:ln>
        </p:spPr>
        <p:txBody>
          <a:bodyPr lIns="0" tIns="0" rIns="0" bIns="0">
            <a:spAutoFit/>
          </a:bodyPr>
          <a:lstStyle/>
          <a:p>
            <a:pPr algn="ctr">
              <a:spcBef>
                <a:spcPct val="50000"/>
              </a:spcBef>
            </a:pPr>
            <a:r>
              <a:rPr lang="en-US" sz="2600" b="0" dirty="0">
                <a:solidFill>
                  <a:srgbClr val="000066"/>
                </a:solidFill>
              </a:rPr>
              <a:t>Oil Burner and Combustion Air Inlet</a:t>
            </a:r>
          </a:p>
        </p:txBody>
      </p:sp>
      <p:sp>
        <p:nvSpPr>
          <p:cNvPr id="54277" name="Rectangle 2"/>
          <p:cNvSpPr>
            <a:spLocks noChangeArrowheads="1"/>
          </p:cNvSpPr>
          <p:nvPr/>
        </p:nvSpPr>
        <p:spPr bwMode="auto">
          <a:xfrm>
            <a:off x="533400" y="0"/>
            <a:ext cx="6553200" cy="914400"/>
          </a:xfrm>
          <a:prstGeom prst="rect">
            <a:avLst/>
          </a:prstGeom>
          <a:noFill/>
          <a:ln w="9525">
            <a:noFill/>
            <a:miter lim="800000"/>
            <a:headEnd/>
            <a:tailEnd/>
          </a:ln>
        </p:spPr>
        <p:txBody>
          <a:bodyPr lIns="0" tIns="0" rIns="0" bIns="0" anchor="ctr"/>
          <a:lstStyle/>
          <a:p>
            <a:r>
              <a:rPr lang="en-US" sz="2600" b="0" spc="100" dirty="0">
                <a:solidFill>
                  <a:schemeClr val="bg1"/>
                </a:solidFill>
              </a:rPr>
              <a:t>Oil Heat</a:t>
            </a:r>
          </a:p>
        </p:txBody>
      </p:sp>
      <p:sp>
        <p:nvSpPr>
          <p:cNvPr id="54279" name="Text Box 7"/>
          <p:cNvSpPr txBox="1">
            <a:spLocks noChangeArrowheads="1"/>
          </p:cNvSpPr>
          <p:nvPr/>
        </p:nvSpPr>
        <p:spPr bwMode="auto">
          <a:xfrm>
            <a:off x="6019800" y="48768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Photos courtesy of PA WTC</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Photo of heating system highlighting fresh air inlet."/>
          <p:cNvPicPr>
            <a:picLocks noChangeAspect="1" noChangeArrowheads="1"/>
          </p:cNvPicPr>
          <p:nvPr/>
        </p:nvPicPr>
        <p:blipFill>
          <a:blip r:embed="rId3" cstate="email"/>
          <a:srcRect/>
          <a:stretch>
            <a:fillRect/>
          </a:stretch>
        </p:blipFill>
        <p:spPr bwMode="auto">
          <a:xfrm>
            <a:off x="533400" y="1905000"/>
            <a:ext cx="3358896" cy="36461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3" descr="Photo of heating system highlighting fresh air inlet with Fresh air return."/>
          <p:cNvPicPr>
            <a:picLocks noChangeAspect="1" noChangeArrowheads="1"/>
          </p:cNvPicPr>
          <p:nvPr/>
        </p:nvPicPr>
        <p:blipFill>
          <a:blip r:embed="rId4" cstate="email"/>
          <a:srcRect/>
          <a:stretch>
            <a:fillRect/>
          </a:stretch>
        </p:blipFill>
        <p:spPr bwMode="auto">
          <a:xfrm>
            <a:off x="4191000" y="1905000"/>
            <a:ext cx="4419600" cy="36645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ular Callout 12"/>
          <p:cNvSpPr>
            <a:spLocks noChangeArrowheads="1"/>
          </p:cNvSpPr>
          <p:nvPr/>
        </p:nvSpPr>
        <p:spPr bwMode="auto">
          <a:xfrm>
            <a:off x="5105400" y="2286000"/>
            <a:ext cx="1905000" cy="381000"/>
          </a:xfrm>
          <a:prstGeom prst="wedgeRectCallout">
            <a:avLst>
              <a:gd name="adj1" fmla="val -63106"/>
              <a:gd name="adj2" fmla="val 202500"/>
            </a:avLst>
          </a:prstGeom>
          <a:solidFill>
            <a:srgbClr val="FFFFFF">
              <a:alpha val="85097"/>
            </a:srgbClr>
          </a:solidFill>
          <a:ln w="6350">
            <a:noFill/>
            <a:round/>
            <a:headEnd/>
            <a:tailEnd/>
          </a:ln>
          <a:effectLst>
            <a:outerShdw dist="38100" dir="2700000" rotWithShape="0">
              <a:srgbClr val="808080">
                <a:alpha val="42999"/>
              </a:srgbClr>
            </a:outerShdw>
          </a:effectLst>
        </p:spPr>
        <p:txBody>
          <a:bodyPr/>
          <a:lstStyle/>
          <a:p>
            <a:pPr marL="39688" algn="ctr">
              <a:defRPr/>
            </a:pPr>
            <a:r>
              <a:rPr lang="en-US" sz="2000" b="0" dirty="0" smtClean="0">
                <a:solidFill>
                  <a:srgbClr val="404040"/>
                </a:solidFill>
                <a:latin typeface="Arial" pitchFamily="28" charset="0"/>
                <a:ea typeface="Arial" pitchFamily="28" charset="0"/>
                <a:cs typeface="Arial" pitchFamily="28" charset="0"/>
                <a:sym typeface="Arial" pitchFamily="28" charset="0"/>
              </a:rPr>
              <a:t>Fresh air inlet</a:t>
            </a:r>
            <a:endParaRPr lang="en-US" sz="2000" b="0" dirty="0">
              <a:solidFill>
                <a:srgbClr val="404040"/>
              </a:solidFill>
              <a:latin typeface="Arial" pitchFamily="28" charset="0"/>
              <a:ea typeface="Arial" pitchFamily="28" charset="0"/>
              <a:cs typeface="Arial" pitchFamily="28" charset="0"/>
              <a:sym typeface="Arial" pitchFamily="28" charset="0"/>
            </a:endParaRPr>
          </a:p>
        </p:txBody>
      </p:sp>
      <p:sp>
        <p:nvSpPr>
          <p:cNvPr id="14" name="Rectangular Callout 13"/>
          <p:cNvSpPr>
            <a:spLocks noChangeArrowheads="1"/>
          </p:cNvSpPr>
          <p:nvPr/>
        </p:nvSpPr>
        <p:spPr bwMode="auto">
          <a:xfrm>
            <a:off x="762000" y="2286000"/>
            <a:ext cx="1905000" cy="381000"/>
          </a:xfrm>
          <a:prstGeom prst="wedgeRectCallout">
            <a:avLst>
              <a:gd name="adj1" fmla="val 47560"/>
              <a:gd name="adj2" fmla="val 179167"/>
            </a:avLst>
          </a:prstGeom>
          <a:solidFill>
            <a:srgbClr val="FFFFFF">
              <a:alpha val="85097"/>
            </a:srgbClr>
          </a:solidFill>
          <a:ln w="6350">
            <a:noFill/>
            <a:round/>
            <a:headEnd/>
            <a:tailEnd/>
          </a:ln>
          <a:effectLst>
            <a:outerShdw dist="38100" dir="2700000" rotWithShape="0">
              <a:srgbClr val="808080">
                <a:alpha val="42999"/>
              </a:srgbClr>
            </a:outerShdw>
          </a:effectLst>
        </p:spPr>
        <p:txBody>
          <a:bodyPr/>
          <a:lstStyle/>
          <a:p>
            <a:pPr marL="39688" algn="ctr">
              <a:defRPr/>
            </a:pPr>
            <a:r>
              <a:rPr lang="en-US" sz="2000" b="0" dirty="0" smtClean="0">
                <a:solidFill>
                  <a:srgbClr val="404040"/>
                </a:solidFill>
                <a:latin typeface="Arial" pitchFamily="28" charset="0"/>
                <a:ea typeface="Arial" pitchFamily="28" charset="0"/>
                <a:cs typeface="Arial" pitchFamily="28" charset="0"/>
                <a:sym typeface="Arial" pitchFamily="28" charset="0"/>
              </a:rPr>
              <a:t>Fresh air inlet</a:t>
            </a:r>
            <a:endParaRPr lang="en-US" sz="2000" b="0" dirty="0">
              <a:solidFill>
                <a:srgbClr val="404040"/>
              </a:solidFill>
              <a:latin typeface="Arial" pitchFamily="28" charset="0"/>
              <a:ea typeface="Arial" pitchFamily="28" charset="0"/>
              <a:cs typeface="Arial" pitchFamily="28" charset="0"/>
              <a:sym typeface="Arial" pitchFamily="28" charset="0"/>
            </a:endParaRPr>
          </a:p>
        </p:txBody>
      </p:sp>
      <p:sp>
        <p:nvSpPr>
          <p:cNvPr id="55304" name="Text Box 7"/>
          <p:cNvSpPr txBox="1">
            <a:spLocks noChangeArrowheads="1"/>
          </p:cNvSpPr>
          <p:nvPr/>
        </p:nvSpPr>
        <p:spPr bwMode="auto">
          <a:xfrm>
            <a:off x="5867400" y="5257800"/>
            <a:ext cx="2667000" cy="230832"/>
          </a:xfrm>
          <a:prstGeom prst="rect">
            <a:avLst/>
          </a:prstGeom>
          <a:noFill/>
          <a:ln w="9525">
            <a:noFill/>
            <a:miter lim="800000"/>
            <a:headEnd/>
            <a:tailEnd/>
          </a:ln>
        </p:spPr>
        <p:txBody>
          <a:bodyPr>
            <a:spAutoFit/>
          </a:bodyPr>
          <a:lstStyle/>
          <a:p>
            <a:pPr algn="r">
              <a:spcBef>
                <a:spcPct val="50000"/>
              </a:spcBef>
            </a:pPr>
            <a:r>
              <a:rPr lang="en-US" sz="900" b="0" i="1" dirty="0"/>
              <a:t>Photos courtesy of PA WTC</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9" name="Title 8"/>
          <p:cNvSpPr>
            <a:spLocks noGrp="1"/>
          </p:cNvSpPr>
          <p:nvPr>
            <p:ph type="title"/>
          </p:nvPr>
        </p:nvSpPr>
        <p:spPr>
          <a:xfrm>
            <a:off x="457200" y="0"/>
            <a:ext cx="5384800" cy="901700"/>
          </a:xfrm>
        </p:spPr>
        <p:txBody>
          <a:bodyPr/>
          <a:lstStyle/>
          <a:p>
            <a:r>
              <a:rPr lang="en-US" dirty="0" smtClean="0"/>
              <a:t>Make-up Air</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2"/>
          <p:cNvSpPr>
            <a:spLocks noGrp="1" noChangeArrowheads="1"/>
          </p:cNvSpPr>
          <p:nvPr>
            <p:ph type="title" idx="4294967295"/>
          </p:nvPr>
        </p:nvSpPr>
        <p:spPr>
          <a:xfrm>
            <a:off x="457200" y="0"/>
            <a:ext cx="7775575" cy="914400"/>
          </a:xfrm>
        </p:spPr>
        <p:txBody>
          <a:bodyPr/>
          <a:lstStyle/>
          <a:p>
            <a:pPr eaLnBrk="1" hangingPunct="1"/>
            <a:r>
              <a:rPr lang="en-US" dirty="0" smtClean="0"/>
              <a:t>Furnace Testing Protocol</a:t>
            </a:r>
          </a:p>
        </p:txBody>
      </p:sp>
      <p:sp>
        <p:nvSpPr>
          <p:cNvPr id="56324" name="Rectangle 3"/>
          <p:cNvSpPr txBox="1">
            <a:spLocks noChangeArrowheads="1"/>
          </p:cNvSpPr>
          <p:nvPr/>
        </p:nvSpPr>
        <p:spPr bwMode="auto">
          <a:xfrm>
            <a:off x="533400" y="1524000"/>
            <a:ext cx="5562600" cy="4572000"/>
          </a:xfrm>
          <a:prstGeom prst="rect">
            <a:avLst/>
          </a:prstGeom>
          <a:noFill/>
          <a:ln w="9525">
            <a:noFill/>
            <a:miter lim="800000"/>
            <a:headEnd/>
            <a:tailEnd/>
          </a:ln>
        </p:spPr>
        <p:txBody>
          <a:bodyPr lIns="0" tIns="0" rIns="0" bIns="0"/>
          <a:lstStyle/>
          <a:p>
            <a:pPr marL="273050" indent="-273050">
              <a:spcBef>
                <a:spcPts val="1200"/>
              </a:spcBef>
              <a:spcAft>
                <a:spcPts val="600"/>
              </a:spcAft>
              <a:buClr>
                <a:srgbClr val="8DC63F"/>
              </a:buClr>
            </a:pPr>
            <a:r>
              <a:rPr lang="en-US" sz="2400" b="0" dirty="0"/>
              <a:t>Furnaces must be tested to assess:</a:t>
            </a:r>
          </a:p>
          <a:p>
            <a:pPr marL="273050" indent="-273050">
              <a:spcBef>
                <a:spcPts val="1200"/>
              </a:spcBef>
              <a:buFontTx/>
              <a:buChar char="•"/>
            </a:pPr>
            <a:r>
              <a:rPr lang="en-US" sz="2400" b="0" dirty="0"/>
              <a:t>Safety (fuel leaks, clearances, etc.</a:t>
            </a:r>
            <a:r>
              <a:rPr lang="en-US" sz="2400" b="0" dirty="0" smtClean="0"/>
              <a:t>).</a:t>
            </a:r>
          </a:p>
          <a:p>
            <a:pPr marL="273050" indent="-273050">
              <a:spcBef>
                <a:spcPts val="1200"/>
              </a:spcBef>
              <a:buFontTx/>
              <a:buChar char="•"/>
            </a:pPr>
            <a:r>
              <a:rPr lang="en-US" sz="2400" b="0" dirty="0"/>
              <a:t>Flue gas </a:t>
            </a:r>
            <a:r>
              <a:rPr lang="en-US" sz="2400" b="0" dirty="0" smtClean="0"/>
              <a:t>temperatures.</a:t>
            </a:r>
          </a:p>
          <a:p>
            <a:pPr marL="273050" indent="-273050">
              <a:spcBef>
                <a:spcPts val="1200"/>
              </a:spcBef>
              <a:buFontTx/>
              <a:buChar char="•"/>
            </a:pPr>
            <a:r>
              <a:rPr lang="en-US" sz="2400" b="0" dirty="0"/>
              <a:t>Oxygen (O</a:t>
            </a:r>
            <a:r>
              <a:rPr lang="en-US" sz="2400" b="0" baseline="-25000" dirty="0"/>
              <a:t>2</a:t>
            </a:r>
            <a:r>
              <a:rPr lang="en-US" sz="2400" b="0" dirty="0"/>
              <a:t>) or </a:t>
            </a:r>
            <a:r>
              <a:rPr lang="en-US" sz="2400" b="0" dirty="0" smtClean="0"/>
              <a:t>carbon dioxide (</a:t>
            </a:r>
            <a:r>
              <a:rPr lang="en-US" sz="2400" b="0" dirty="0"/>
              <a:t>CO</a:t>
            </a:r>
            <a:r>
              <a:rPr lang="en-US" sz="2400" b="0" baseline="-25000" dirty="0"/>
              <a:t>2</a:t>
            </a:r>
            <a:r>
              <a:rPr lang="en-US" sz="2400" b="0" dirty="0" smtClean="0"/>
              <a:t>).</a:t>
            </a:r>
          </a:p>
          <a:p>
            <a:pPr marL="273050" indent="-273050">
              <a:spcBef>
                <a:spcPts val="1200"/>
              </a:spcBef>
              <a:buFontTx/>
              <a:buChar char="•"/>
            </a:pPr>
            <a:r>
              <a:rPr lang="en-US" sz="2400" b="0" dirty="0"/>
              <a:t>Carbon </a:t>
            </a:r>
            <a:r>
              <a:rPr lang="en-US" sz="2400" b="0" dirty="0" smtClean="0"/>
              <a:t>monoxide </a:t>
            </a:r>
            <a:r>
              <a:rPr lang="en-US" sz="2400" b="0" dirty="0"/>
              <a:t>(CO) </a:t>
            </a:r>
            <a:r>
              <a:rPr lang="en-US" sz="2400" b="0" dirty="0" smtClean="0"/>
              <a:t>levels.</a:t>
            </a:r>
          </a:p>
          <a:p>
            <a:pPr marL="273050" indent="-273050">
              <a:spcBef>
                <a:spcPts val="1200"/>
              </a:spcBef>
              <a:buFontTx/>
              <a:buChar char="•"/>
            </a:pPr>
            <a:r>
              <a:rPr lang="en-US" sz="2400" b="0" dirty="0" smtClean="0"/>
              <a:t>Draft.</a:t>
            </a:r>
          </a:p>
          <a:p>
            <a:pPr marL="273050" indent="-273050">
              <a:spcBef>
                <a:spcPts val="1200"/>
              </a:spcBef>
              <a:buFontTx/>
              <a:buChar char="•"/>
            </a:pPr>
            <a:r>
              <a:rPr lang="en-US" sz="2400" b="0" dirty="0"/>
              <a:t>Condition of the heat exchanger</a:t>
            </a:r>
            <a:r>
              <a:rPr lang="en-US" sz="2400" b="0" dirty="0" smtClean="0"/>
              <a:t> .</a:t>
            </a:r>
          </a:p>
          <a:p>
            <a:pPr marL="273050" indent="-273050">
              <a:spcBef>
                <a:spcPts val="1200"/>
              </a:spcBef>
              <a:buFontTx/>
              <a:buChar char="•"/>
            </a:pPr>
            <a:r>
              <a:rPr lang="en-US" sz="2400" b="0" dirty="0"/>
              <a:t>Temperature </a:t>
            </a:r>
            <a:r>
              <a:rPr lang="en-US" sz="2400" b="0" dirty="0" smtClean="0"/>
              <a:t>rise.</a:t>
            </a:r>
          </a:p>
          <a:p>
            <a:pPr marL="273050" indent="-273050">
              <a:spcBef>
                <a:spcPts val="1200"/>
              </a:spcBef>
              <a:spcAft>
                <a:spcPts val="600"/>
              </a:spcAft>
              <a:buFontTx/>
              <a:buChar char="•"/>
            </a:pPr>
            <a:r>
              <a:rPr lang="en-US" sz="2400" b="0" dirty="0"/>
              <a:t>Operating fan </a:t>
            </a:r>
            <a:r>
              <a:rPr lang="en-US" sz="2400" b="0" dirty="0" smtClean="0"/>
              <a:t>temperatures.</a:t>
            </a:r>
          </a:p>
          <a:p>
            <a:pPr marL="673100" lvl="2" indent="-273050">
              <a:spcBef>
                <a:spcPts val="600"/>
              </a:spcBef>
              <a:buClr>
                <a:srgbClr val="8DC63F"/>
              </a:buClr>
            </a:pPr>
            <a:endParaRPr lang="en-US" sz="2400" b="0" dirty="0"/>
          </a:p>
          <a:p>
            <a:pPr marL="273050" indent="-273050">
              <a:spcBef>
                <a:spcPts val="1200"/>
              </a:spcBef>
              <a:buClr>
                <a:srgbClr val="8DC63F"/>
              </a:buClr>
              <a:buFontTx/>
              <a:buChar char="•"/>
            </a:pPr>
            <a:endParaRPr lang="en-US" sz="2400" b="0" dirty="0"/>
          </a:p>
        </p:txBody>
      </p:sp>
      <p:pic>
        <p:nvPicPr>
          <p:cNvPr id="12" name="Picture 7" descr="Photo of Oil furnace showing a single-wall flue graduated to a double-wall flue to maintain clearance to combustibles."/>
          <p:cNvPicPr>
            <a:picLocks noChangeAspect="1" noChangeArrowheads="1"/>
          </p:cNvPicPr>
          <p:nvPr/>
        </p:nvPicPr>
        <p:blipFill>
          <a:blip r:embed="rId3" cstate="email">
            <a:lum contrast="20000"/>
          </a:blip>
          <a:srcRect/>
          <a:stretch>
            <a:fillRect/>
          </a:stretch>
        </p:blipFill>
        <p:spPr bwMode="auto">
          <a:xfrm>
            <a:off x="5943600" y="1600200"/>
            <a:ext cx="2743200" cy="4114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6326" name="Text Box 11"/>
          <p:cNvSpPr txBox="1">
            <a:spLocks noChangeArrowheads="1"/>
          </p:cNvSpPr>
          <p:nvPr/>
        </p:nvSpPr>
        <p:spPr bwMode="auto">
          <a:xfrm>
            <a:off x="5791200" y="5867400"/>
            <a:ext cx="3048000" cy="307777"/>
          </a:xfrm>
          <a:prstGeom prst="rect">
            <a:avLst/>
          </a:prstGeom>
          <a:noFill/>
          <a:ln w="9525">
            <a:noFill/>
            <a:miter lim="800000"/>
            <a:headEnd/>
            <a:tailEnd/>
          </a:ln>
        </p:spPr>
        <p:txBody>
          <a:bodyPr lIns="0" tIns="0" rIns="0" bIns="0">
            <a:spAutoFit/>
          </a:bodyPr>
          <a:lstStyle/>
          <a:p>
            <a:pPr algn="ctr">
              <a:spcBef>
                <a:spcPct val="50000"/>
              </a:spcBef>
            </a:pPr>
            <a:r>
              <a:rPr lang="en-US" sz="2000" b="0" dirty="0"/>
              <a:t>Single wall flue for oil heat</a:t>
            </a:r>
          </a:p>
        </p:txBody>
      </p:sp>
      <p:sp>
        <p:nvSpPr>
          <p:cNvPr id="14" name="Rectangular Callout 13"/>
          <p:cNvSpPr>
            <a:spLocks noChangeArrowheads="1"/>
          </p:cNvSpPr>
          <p:nvPr/>
        </p:nvSpPr>
        <p:spPr bwMode="auto">
          <a:xfrm>
            <a:off x="7467600" y="2819400"/>
            <a:ext cx="1447800" cy="381000"/>
          </a:xfrm>
          <a:prstGeom prst="wedgeRectCallout">
            <a:avLst>
              <a:gd name="adj1" fmla="val -75389"/>
              <a:gd name="adj2" fmla="val 149167"/>
            </a:avLst>
          </a:prstGeom>
          <a:solidFill>
            <a:srgbClr val="FFFFFF">
              <a:alpha val="85097"/>
            </a:srgbClr>
          </a:solidFill>
          <a:ln w="6350">
            <a:noFill/>
            <a:round/>
            <a:headEnd/>
            <a:tailEnd/>
          </a:ln>
          <a:effectLst>
            <a:outerShdw dist="38100" dir="2700000" rotWithShape="0">
              <a:srgbClr val="808080">
                <a:alpha val="42999"/>
              </a:srgbClr>
            </a:outerShdw>
          </a:effectLst>
        </p:spPr>
        <p:txBody>
          <a:bodyPr/>
          <a:lstStyle/>
          <a:p>
            <a:pPr marL="39688" algn="ctr">
              <a:defRPr/>
            </a:pPr>
            <a:r>
              <a:rPr lang="en-US" sz="2000" b="0" dirty="0">
                <a:solidFill>
                  <a:srgbClr val="404040"/>
                </a:solidFill>
                <a:latin typeface="Arial" pitchFamily="28" charset="0"/>
                <a:ea typeface="Arial" pitchFamily="28" charset="0"/>
                <a:cs typeface="Arial" pitchFamily="28" charset="0"/>
                <a:sym typeface="Arial" pitchFamily="28" charset="0"/>
              </a:rPr>
              <a:t>Test </a:t>
            </a:r>
            <a:r>
              <a:rPr lang="en-US" sz="2000" b="0" dirty="0" smtClean="0">
                <a:solidFill>
                  <a:srgbClr val="404040"/>
                </a:solidFill>
                <a:latin typeface="Arial" pitchFamily="28" charset="0"/>
                <a:ea typeface="Arial" pitchFamily="28" charset="0"/>
                <a:cs typeface="Arial" pitchFamily="28" charset="0"/>
                <a:sym typeface="Arial" pitchFamily="28" charset="0"/>
              </a:rPr>
              <a:t>hole</a:t>
            </a:r>
            <a:endParaRPr lang="en-US" sz="2000" b="0" dirty="0">
              <a:solidFill>
                <a:srgbClr val="404040"/>
              </a:solidFill>
              <a:latin typeface="Arial" pitchFamily="28" charset="0"/>
              <a:ea typeface="Arial" pitchFamily="28" charset="0"/>
              <a:cs typeface="Arial" pitchFamily="28" charset="0"/>
              <a:sym typeface="Arial" pitchFamily="28" charset="0"/>
            </a:endParaRPr>
          </a:p>
        </p:txBody>
      </p:sp>
      <p:sp>
        <p:nvSpPr>
          <p:cNvPr id="56328" name="Text Box 7"/>
          <p:cNvSpPr txBox="1">
            <a:spLocks noChangeArrowheads="1"/>
          </p:cNvSpPr>
          <p:nvPr/>
        </p:nvSpPr>
        <p:spPr bwMode="auto">
          <a:xfrm>
            <a:off x="5798820" y="54102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PA WTC</a:t>
            </a:r>
          </a:p>
        </p:txBody>
      </p:sp>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3"/>
          <p:cNvSpPr>
            <a:spLocks noGrp="1"/>
          </p:cNvSpPr>
          <p:nvPr>
            <p:ph type="title"/>
          </p:nvPr>
        </p:nvSpPr>
        <p:spPr>
          <a:xfrm>
            <a:off x="457200" y="0"/>
            <a:ext cx="5638800" cy="914400"/>
          </a:xfrm>
        </p:spPr>
        <p:txBody>
          <a:bodyPr>
            <a:normAutofit/>
          </a:bodyPr>
          <a:lstStyle/>
          <a:p>
            <a:r>
              <a:rPr lang="en-US" dirty="0" smtClean="0"/>
              <a:t>Test Procedure for Sealed Combustion Gas Furnaces</a:t>
            </a:r>
          </a:p>
        </p:txBody>
      </p:sp>
      <p:pic>
        <p:nvPicPr>
          <p:cNvPr id="57348" name="Picture 22" descr="Graphic of double-walled concentric flue with testing hole."/>
          <p:cNvPicPr>
            <a:picLocks noChangeAspect="1"/>
          </p:cNvPicPr>
          <p:nvPr/>
        </p:nvPicPr>
        <p:blipFill>
          <a:blip r:embed="rId3" cstate="print"/>
          <a:srcRect/>
          <a:stretch>
            <a:fillRect/>
          </a:stretch>
        </p:blipFill>
        <p:spPr bwMode="auto">
          <a:xfrm>
            <a:off x="3886200" y="1828800"/>
            <a:ext cx="4559300" cy="3794125"/>
          </a:xfrm>
          <a:prstGeom prst="rect">
            <a:avLst/>
          </a:prstGeom>
          <a:noFill/>
          <a:ln w="9525">
            <a:noFill/>
            <a:miter lim="800000"/>
            <a:headEnd/>
            <a:tailEnd/>
          </a:ln>
        </p:spPr>
      </p:pic>
      <p:sp>
        <p:nvSpPr>
          <p:cNvPr id="27" name="Rectangular Callout 26"/>
          <p:cNvSpPr>
            <a:spLocks noChangeArrowheads="1"/>
          </p:cNvSpPr>
          <p:nvPr/>
        </p:nvSpPr>
        <p:spPr bwMode="auto">
          <a:xfrm>
            <a:off x="7162800" y="2971800"/>
            <a:ext cx="1371600" cy="381000"/>
          </a:xfrm>
          <a:prstGeom prst="wedgeRectCallout">
            <a:avLst>
              <a:gd name="adj1" fmla="val -56625"/>
              <a:gd name="adj2" fmla="val 119167"/>
            </a:avLst>
          </a:prstGeom>
          <a:solidFill>
            <a:srgbClr val="FFFFFF">
              <a:alpha val="85097"/>
            </a:srgbClr>
          </a:solidFill>
          <a:ln w="6350">
            <a:noFill/>
            <a:round/>
            <a:headEnd/>
            <a:tailEnd/>
          </a:ln>
          <a:effectLst>
            <a:outerShdw dist="38100" dir="2700000" rotWithShape="0">
              <a:srgbClr val="808080">
                <a:alpha val="42999"/>
              </a:srgbClr>
            </a:outerShdw>
          </a:effectLst>
        </p:spPr>
        <p:txBody>
          <a:bodyPr/>
          <a:lstStyle/>
          <a:p>
            <a:pPr marL="39688" algn="ctr">
              <a:defRPr/>
            </a:pPr>
            <a:r>
              <a:rPr lang="en-US" sz="2000" b="0" dirty="0" smtClean="0">
                <a:solidFill>
                  <a:srgbClr val="404040"/>
                </a:solidFill>
                <a:latin typeface="Arial" pitchFamily="28" charset="0"/>
                <a:ea typeface="Arial" pitchFamily="28" charset="0"/>
                <a:cs typeface="Arial" pitchFamily="28" charset="0"/>
                <a:sym typeface="Arial" pitchFamily="28" charset="0"/>
              </a:rPr>
              <a:t>Test hole</a:t>
            </a:r>
            <a:endParaRPr lang="en-US" sz="2000" b="0" dirty="0">
              <a:solidFill>
                <a:srgbClr val="404040"/>
              </a:solidFill>
              <a:latin typeface="Arial" pitchFamily="28" charset="0"/>
              <a:ea typeface="Arial" pitchFamily="28" charset="0"/>
              <a:cs typeface="Arial" pitchFamily="28" charset="0"/>
              <a:sym typeface="Arial" pitchFamily="28" charset="0"/>
            </a:endParaRPr>
          </a:p>
        </p:txBody>
      </p:sp>
      <p:sp>
        <p:nvSpPr>
          <p:cNvPr id="7"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57349" name="Content Placeholder 34"/>
          <p:cNvSpPr>
            <a:spLocks noGrp="1"/>
          </p:cNvSpPr>
          <p:nvPr>
            <p:ph idx="1"/>
          </p:nvPr>
        </p:nvSpPr>
        <p:spPr>
          <a:xfrm>
            <a:off x="304800" y="1600200"/>
            <a:ext cx="4648200" cy="4419600"/>
          </a:xfrm>
        </p:spPr>
        <p:txBody>
          <a:bodyPr>
            <a:noAutofit/>
          </a:bodyPr>
          <a:lstStyle/>
          <a:p>
            <a:pPr>
              <a:spcAft>
                <a:spcPts val="1200"/>
              </a:spcAft>
            </a:pPr>
            <a:r>
              <a:rPr lang="en-US" sz="2200" dirty="0" smtClean="0"/>
              <a:t>The double-walled concentric flue of a mobile home gas or propane furnace must be drilled to sample flue gases and check draft. </a:t>
            </a:r>
          </a:p>
          <a:p>
            <a:pPr>
              <a:spcAft>
                <a:spcPts val="1200"/>
              </a:spcAft>
            </a:pPr>
            <a:r>
              <a:rPr lang="en-US" sz="2200" dirty="0" smtClean="0"/>
              <a:t>Check with the manufacturer for the approved methods for drilling and sealing the test sample hole. </a:t>
            </a:r>
          </a:p>
          <a:p>
            <a:pPr>
              <a:spcAft>
                <a:spcPts val="1200"/>
              </a:spcAft>
            </a:pPr>
            <a:r>
              <a:rPr lang="en-US" sz="2200" dirty="0" smtClean="0"/>
              <a:t>Inserting a stainless steel bolt coated with high-temperature silicone through the outer and inner flue is usually acceptable.  </a:t>
            </a:r>
          </a:p>
        </p:txBody>
      </p:sp>
      <p:sp>
        <p:nvSpPr>
          <p:cNvPr id="2" name="Rectangle 1"/>
          <p:cNvSpPr/>
          <p:nvPr/>
        </p:nvSpPr>
        <p:spPr>
          <a:xfrm>
            <a:off x="5387314" y="5181600"/>
            <a:ext cx="3550972" cy="230832"/>
          </a:xfrm>
          <a:prstGeom prst="rect">
            <a:avLst/>
          </a:prstGeom>
        </p:spPr>
        <p:txBody>
          <a:bodyPr wrap="none">
            <a:spAutoFit/>
          </a:bodyPr>
          <a:lstStyle/>
          <a:p>
            <a:pPr lvl="0"/>
            <a:r>
              <a:rPr lang="en-US" sz="900" b="0" i="1" dirty="0">
                <a:solidFill>
                  <a:srgbClr val="50565C"/>
                </a:solidFill>
              </a:rPr>
              <a:t>Graphic developed for the U.S. DOE WAP Standardized Curricula</a:t>
            </a:r>
            <a:endParaRPr lang="en-US" sz="900" dirty="0">
              <a:solidFill>
                <a:srgbClr val="50565C"/>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
          <p:cNvSpPr>
            <a:spLocks noGrp="1" noChangeArrowheads="1"/>
          </p:cNvSpPr>
          <p:nvPr>
            <p:ph type="title"/>
          </p:nvPr>
        </p:nvSpPr>
        <p:spPr/>
        <p:txBody>
          <a:bodyPr/>
          <a:lstStyle/>
          <a:p>
            <a:r>
              <a:rPr lang="en-US" dirty="0" smtClean="0"/>
              <a:t>Testing Equipment - Criteria</a:t>
            </a:r>
          </a:p>
        </p:txBody>
      </p:sp>
      <p:pic>
        <p:nvPicPr>
          <p:cNvPr id="58372" name="Picture 6" descr="Photo of a combustion analyzer."/>
          <p:cNvPicPr>
            <a:picLocks noChangeAspect="1" noChangeArrowheads="1"/>
          </p:cNvPicPr>
          <p:nvPr/>
        </p:nvPicPr>
        <p:blipFill>
          <a:blip r:embed="rId3" cstate="print"/>
          <a:srcRect/>
          <a:stretch>
            <a:fillRect/>
          </a:stretch>
        </p:blipFill>
        <p:spPr bwMode="auto">
          <a:xfrm>
            <a:off x="4876800" y="2739690"/>
            <a:ext cx="4114800" cy="2365710"/>
          </a:xfrm>
          <a:prstGeom prst="rect">
            <a:avLst/>
          </a:prstGeom>
          <a:noFill/>
          <a:ln w="9525">
            <a:noFill/>
            <a:miter lim="800000"/>
            <a:headEnd/>
            <a:tailEnd/>
          </a:ln>
        </p:spPr>
      </p:pic>
      <p:sp>
        <p:nvSpPr>
          <p:cNvPr id="58373" name="Text Box 7"/>
          <p:cNvSpPr txBox="1">
            <a:spLocks noChangeArrowheads="1"/>
          </p:cNvSpPr>
          <p:nvPr/>
        </p:nvSpPr>
        <p:spPr bwMode="auto">
          <a:xfrm>
            <a:off x="4800600" y="5270501"/>
            <a:ext cx="4114800" cy="276999"/>
          </a:xfrm>
          <a:prstGeom prst="rect">
            <a:avLst/>
          </a:prstGeom>
          <a:noFill/>
          <a:ln w="9525">
            <a:noFill/>
            <a:miter lim="800000"/>
            <a:headEnd/>
            <a:tailEnd/>
          </a:ln>
        </p:spPr>
        <p:txBody>
          <a:bodyPr wrap="square" lIns="0" tIns="0" rIns="0" bIns="0">
            <a:spAutoFit/>
          </a:bodyPr>
          <a:lstStyle/>
          <a:p>
            <a:pPr algn="ctr">
              <a:spcBef>
                <a:spcPts val="0"/>
              </a:spcBef>
              <a:spcAft>
                <a:spcPts val="0"/>
              </a:spcAft>
            </a:pPr>
            <a:r>
              <a:rPr lang="en-US" sz="900" b="0" i="1" dirty="0" smtClean="0">
                <a:solidFill>
                  <a:srgbClr val="333333"/>
                </a:solidFill>
              </a:rPr>
              <a:t>Photo courtesy of Bacharach, Inc.</a:t>
            </a:r>
          </a:p>
          <a:p>
            <a:pPr algn="ctr">
              <a:spcBef>
                <a:spcPts val="0"/>
              </a:spcBef>
              <a:spcAft>
                <a:spcPts val="0"/>
              </a:spcAft>
            </a:pPr>
            <a:r>
              <a:rPr lang="en-US" sz="900" b="0" i="1" dirty="0" smtClean="0">
                <a:solidFill>
                  <a:srgbClr val="333333"/>
                </a:solidFill>
              </a:rPr>
              <a:t>http</a:t>
            </a:r>
            <a:r>
              <a:rPr lang="en-US" sz="900" b="0" i="1" dirty="0">
                <a:solidFill>
                  <a:srgbClr val="333333"/>
                </a:solidFill>
              </a:rPr>
              <a:t>://www.bacharach-inc.com/fyrite-tech.htm</a:t>
            </a:r>
          </a:p>
        </p:txBody>
      </p:sp>
      <p:sp>
        <p:nvSpPr>
          <p:cNvPr id="58374" name="Rectangle 12"/>
          <p:cNvSpPr txBox="1">
            <a:spLocks noChangeArrowheads="1"/>
          </p:cNvSpPr>
          <p:nvPr/>
        </p:nvSpPr>
        <p:spPr bwMode="auto">
          <a:xfrm>
            <a:off x="533400" y="1447800"/>
            <a:ext cx="5257800" cy="1219200"/>
          </a:xfrm>
          <a:prstGeom prst="rect">
            <a:avLst/>
          </a:prstGeom>
          <a:noFill/>
          <a:ln w="9525">
            <a:noFill/>
            <a:miter lim="800000"/>
            <a:headEnd/>
            <a:tailEnd/>
          </a:ln>
        </p:spPr>
        <p:txBody>
          <a:bodyPr lIns="0" tIns="0" rIns="0" bIns="0"/>
          <a:lstStyle/>
          <a:p>
            <a:pPr eaLnBrk="0" hangingPunct="0">
              <a:spcBef>
                <a:spcPts val="1200"/>
              </a:spcBef>
              <a:buClr>
                <a:srgbClr val="8DC63F"/>
              </a:buClr>
            </a:pPr>
            <a:r>
              <a:rPr lang="en-US" sz="2400" b="0" dirty="0"/>
              <a:t>Combustion analyzers should be able to read and calculate for:</a:t>
            </a:r>
          </a:p>
        </p:txBody>
      </p:sp>
      <p:sp>
        <p:nvSpPr>
          <p:cNvPr id="58375" name="Rectangle 12"/>
          <p:cNvSpPr txBox="1">
            <a:spLocks noChangeArrowheads="1"/>
          </p:cNvSpPr>
          <p:nvPr/>
        </p:nvSpPr>
        <p:spPr bwMode="auto">
          <a:xfrm>
            <a:off x="609600" y="2286000"/>
            <a:ext cx="4038600" cy="3352800"/>
          </a:xfrm>
          <a:prstGeom prst="rect">
            <a:avLst/>
          </a:prstGeom>
          <a:noFill/>
          <a:ln w="9525">
            <a:noFill/>
            <a:miter lim="800000"/>
            <a:headEnd/>
            <a:tailEnd/>
          </a:ln>
        </p:spPr>
        <p:txBody>
          <a:bodyPr lIns="0" tIns="0" rIns="0" bIns="0"/>
          <a:lstStyle/>
          <a:p>
            <a:pPr marL="342900" indent="-342900">
              <a:spcBef>
                <a:spcPts val="1200"/>
              </a:spcBef>
              <a:buFontTx/>
              <a:buChar char="•"/>
            </a:pPr>
            <a:r>
              <a:rPr lang="en-US" sz="2400" b="0" dirty="0"/>
              <a:t>Flue gas oxygen content </a:t>
            </a:r>
            <a:r>
              <a:rPr lang="en-US" sz="2400" b="0" dirty="0" smtClean="0"/>
              <a:t>.</a:t>
            </a:r>
            <a:endParaRPr lang="en-US" sz="2400" b="0" dirty="0"/>
          </a:p>
          <a:p>
            <a:pPr marL="342900" indent="-342900">
              <a:spcBef>
                <a:spcPts val="1200"/>
              </a:spcBef>
              <a:buFontTx/>
              <a:buChar char="•"/>
            </a:pPr>
            <a:r>
              <a:rPr lang="en-US" sz="2400" b="0" dirty="0"/>
              <a:t>Flue gas </a:t>
            </a:r>
            <a:r>
              <a:rPr lang="en-US" sz="2400" b="0" dirty="0" smtClean="0"/>
              <a:t>temperature.</a:t>
            </a:r>
            <a:endParaRPr lang="en-US" sz="2400" b="0" dirty="0"/>
          </a:p>
          <a:p>
            <a:pPr marL="342900" indent="-342900">
              <a:spcBef>
                <a:spcPts val="1200"/>
              </a:spcBef>
              <a:buFontTx/>
              <a:buChar char="•"/>
            </a:pPr>
            <a:r>
              <a:rPr lang="en-US" sz="2400" b="0" dirty="0"/>
              <a:t>Ambient </a:t>
            </a:r>
            <a:r>
              <a:rPr lang="en-US" sz="2400" b="0" dirty="0" smtClean="0"/>
              <a:t>temperature.</a:t>
            </a:r>
            <a:endParaRPr lang="en-US" sz="2400" b="0" dirty="0"/>
          </a:p>
          <a:p>
            <a:pPr marL="342900" indent="-342900">
              <a:spcBef>
                <a:spcPts val="1200"/>
              </a:spcBef>
              <a:buFontTx/>
              <a:buChar char="•"/>
            </a:pPr>
            <a:r>
              <a:rPr lang="en-US" sz="2400" b="0" dirty="0"/>
              <a:t>Flue gas carbon </a:t>
            </a:r>
            <a:r>
              <a:rPr lang="en-US" sz="2400" b="0" dirty="0" smtClean="0"/>
              <a:t>monoxide.</a:t>
            </a:r>
            <a:endParaRPr lang="en-US" sz="2400" b="0" dirty="0"/>
          </a:p>
          <a:p>
            <a:pPr marL="342900" indent="-342900">
              <a:spcBef>
                <a:spcPts val="1200"/>
              </a:spcBef>
              <a:buFontTx/>
              <a:buChar char="•"/>
            </a:pPr>
            <a:r>
              <a:rPr lang="en-US" sz="2400" b="0" dirty="0"/>
              <a:t>Combustion </a:t>
            </a:r>
            <a:r>
              <a:rPr lang="en-US" sz="2400" b="0" dirty="0" smtClean="0"/>
              <a:t>efficiency. </a:t>
            </a:r>
            <a:endParaRPr lang="en-US" sz="2400" b="0" dirty="0"/>
          </a:p>
          <a:p>
            <a:pPr marL="342900" indent="-342900">
              <a:spcBef>
                <a:spcPts val="1200"/>
              </a:spcBef>
              <a:buFontTx/>
              <a:buChar char="•"/>
            </a:pPr>
            <a:r>
              <a:rPr lang="en-US" sz="2400" b="0" dirty="0"/>
              <a:t>Flue gas carbon dioxide </a:t>
            </a:r>
            <a:r>
              <a:rPr lang="en-US" sz="2400" b="0" dirty="0" smtClean="0"/>
              <a:t>content. </a:t>
            </a:r>
            <a:endParaRPr lang="en-US" sz="2400" b="0" dirty="0"/>
          </a:p>
          <a:p>
            <a:pPr marL="342900" indent="-342900">
              <a:spcBef>
                <a:spcPts val="1200"/>
              </a:spcBef>
              <a:buFontTx/>
              <a:buChar char="•"/>
            </a:pPr>
            <a:r>
              <a:rPr lang="en-US" sz="2400" b="0" dirty="0"/>
              <a:t>Flue gas CO air-free </a:t>
            </a:r>
            <a:r>
              <a:rPr lang="en-US" sz="2400" b="0" dirty="0" smtClean="0"/>
              <a:t>content.</a:t>
            </a:r>
            <a:endParaRPr lang="en-US" sz="2400" b="0" dirty="0"/>
          </a:p>
          <a:p>
            <a:pPr marL="342900" indent="-342900">
              <a:spcBef>
                <a:spcPts val="1200"/>
              </a:spcBef>
              <a:buFontTx/>
              <a:buChar char="•"/>
            </a:pPr>
            <a:endParaRPr lang="en-US" sz="2400" b="0" dirty="0"/>
          </a:p>
          <a:p>
            <a:pPr marL="342900" indent="-342900">
              <a:spcBef>
                <a:spcPts val="1200"/>
              </a:spcBef>
              <a:buFontTx/>
              <a:buChar char="•"/>
            </a:pPr>
            <a:endParaRPr lang="en-US" sz="2400" b="0" dirty="0"/>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2"/>
          <p:cNvSpPr>
            <a:spLocks noChangeArrowheads="1"/>
          </p:cNvSpPr>
          <p:nvPr/>
        </p:nvSpPr>
        <p:spPr bwMode="auto">
          <a:xfrm>
            <a:off x="457200" y="0"/>
            <a:ext cx="6324600" cy="914400"/>
          </a:xfrm>
          <a:prstGeom prst="rect">
            <a:avLst/>
          </a:prstGeom>
          <a:noFill/>
          <a:ln w="9525">
            <a:noFill/>
            <a:miter lim="800000"/>
            <a:headEnd/>
            <a:tailEnd/>
          </a:ln>
        </p:spPr>
        <p:txBody>
          <a:bodyPr lIns="0" tIns="0" rIns="0" bIns="0" anchor="ctr"/>
          <a:lstStyle/>
          <a:p>
            <a:r>
              <a:rPr lang="en-US" sz="2600" b="0" spc="100" dirty="0">
                <a:solidFill>
                  <a:schemeClr val="bg1"/>
                </a:solidFill>
              </a:rPr>
              <a:t>Selected Testing Equipment</a:t>
            </a:r>
          </a:p>
        </p:txBody>
      </p:sp>
      <p:pic>
        <p:nvPicPr>
          <p:cNvPr id="59396" name="Picture 9" descr="Photo of smoke tester."/>
          <p:cNvPicPr>
            <a:picLocks noChangeAspect="1" noChangeArrowheads="1"/>
          </p:cNvPicPr>
          <p:nvPr/>
        </p:nvPicPr>
        <p:blipFill>
          <a:blip r:embed="rId3" cstate="print"/>
          <a:srcRect/>
          <a:stretch>
            <a:fillRect/>
          </a:stretch>
        </p:blipFill>
        <p:spPr bwMode="auto">
          <a:xfrm>
            <a:off x="5562600" y="1828800"/>
            <a:ext cx="2819400" cy="2819400"/>
          </a:xfrm>
          <a:prstGeom prst="rect">
            <a:avLst/>
          </a:prstGeom>
          <a:noFill/>
          <a:ln w="9525">
            <a:noFill/>
            <a:miter lim="800000"/>
            <a:headEnd/>
            <a:tailEnd/>
          </a:ln>
        </p:spPr>
      </p:pic>
      <p:pic>
        <p:nvPicPr>
          <p:cNvPr id="59397" name="Picture 7" descr="Photo of  draft-gauge."/>
          <p:cNvPicPr>
            <a:picLocks noChangeAspect="1" noChangeArrowheads="1"/>
          </p:cNvPicPr>
          <p:nvPr/>
        </p:nvPicPr>
        <p:blipFill>
          <a:blip r:embed="rId4" cstate="print"/>
          <a:srcRect/>
          <a:stretch>
            <a:fillRect/>
          </a:stretch>
        </p:blipFill>
        <p:spPr bwMode="auto">
          <a:xfrm>
            <a:off x="0" y="1447800"/>
            <a:ext cx="2971800" cy="2971800"/>
          </a:xfrm>
          <a:prstGeom prst="rect">
            <a:avLst/>
          </a:prstGeom>
          <a:noFill/>
          <a:ln w="9525">
            <a:noFill/>
            <a:miter lim="800000"/>
            <a:headEnd/>
            <a:tailEnd/>
          </a:ln>
        </p:spPr>
      </p:pic>
      <p:sp>
        <p:nvSpPr>
          <p:cNvPr id="59399" name="Text Box 10"/>
          <p:cNvSpPr txBox="1">
            <a:spLocks noChangeArrowheads="1"/>
          </p:cNvSpPr>
          <p:nvPr/>
        </p:nvSpPr>
        <p:spPr bwMode="auto">
          <a:xfrm>
            <a:off x="2286000" y="1676400"/>
            <a:ext cx="2133600" cy="338554"/>
          </a:xfrm>
          <a:prstGeom prst="rect">
            <a:avLst/>
          </a:prstGeom>
          <a:noFill/>
          <a:ln w="9525">
            <a:noFill/>
            <a:miter lim="800000"/>
            <a:headEnd/>
            <a:tailEnd/>
          </a:ln>
        </p:spPr>
        <p:txBody>
          <a:bodyPr lIns="0" tIns="0" rIns="0" bIns="0">
            <a:spAutoFit/>
          </a:bodyPr>
          <a:lstStyle/>
          <a:p>
            <a:pPr>
              <a:spcBef>
                <a:spcPct val="50000"/>
              </a:spcBef>
            </a:pPr>
            <a:r>
              <a:rPr lang="en-US" sz="2200" b="0" dirty="0" smtClean="0"/>
              <a:t>Draft gauge</a:t>
            </a:r>
            <a:endParaRPr lang="en-US" sz="2200" b="0" dirty="0"/>
          </a:p>
        </p:txBody>
      </p:sp>
      <p:sp>
        <p:nvSpPr>
          <p:cNvPr id="59400" name="Text Box 11"/>
          <p:cNvSpPr txBox="1">
            <a:spLocks noChangeArrowheads="1"/>
          </p:cNvSpPr>
          <p:nvPr/>
        </p:nvSpPr>
        <p:spPr bwMode="auto">
          <a:xfrm>
            <a:off x="5638800" y="1658938"/>
            <a:ext cx="2743200" cy="338554"/>
          </a:xfrm>
          <a:prstGeom prst="rect">
            <a:avLst/>
          </a:prstGeom>
          <a:noFill/>
          <a:ln w="9525">
            <a:noFill/>
            <a:miter lim="800000"/>
            <a:headEnd/>
            <a:tailEnd/>
          </a:ln>
        </p:spPr>
        <p:txBody>
          <a:bodyPr lIns="0" tIns="0" rIns="0" bIns="0">
            <a:spAutoFit/>
          </a:bodyPr>
          <a:lstStyle/>
          <a:p>
            <a:pPr>
              <a:spcBef>
                <a:spcPct val="50000"/>
              </a:spcBef>
            </a:pPr>
            <a:r>
              <a:rPr lang="en-US" sz="2200" b="0" dirty="0" smtClean="0"/>
              <a:t>Smoke tester (for oil)</a:t>
            </a:r>
            <a:endParaRPr lang="en-US" sz="2200" b="0" dirty="0"/>
          </a:p>
        </p:txBody>
      </p:sp>
      <p:pic>
        <p:nvPicPr>
          <p:cNvPr id="59401" name="Picture 8" descr="Photo of Inspection Mirror."/>
          <p:cNvPicPr>
            <a:picLocks noChangeAspect="1" noChangeArrowheads="1"/>
          </p:cNvPicPr>
          <p:nvPr/>
        </p:nvPicPr>
        <p:blipFill>
          <a:blip r:embed="rId5" cstate="print"/>
          <a:srcRect l="6082"/>
          <a:stretch>
            <a:fillRect/>
          </a:stretch>
        </p:blipFill>
        <p:spPr bwMode="auto">
          <a:xfrm rot="451947">
            <a:off x="620713" y="4460875"/>
            <a:ext cx="3052762" cy="1520825"/>
          </a:xfrm>
          <a:prstGeom prst="rect">
            <a:avLst/>
          </a:prstGeom>
          <a:noFill/>
          <a:ln w="9525">
            <a:noFill/>
            <a:miter lim="800000"/>
            <a:headEnd/>
            <a:tailEnd/>
          </a:ln>
        </p:spPr>
      </p:pic>
      <p:sp>
        <p:nvSpPr>
          <p:cNvPr id="59402" name="Text Box 14"/>
          <p:cNvSpPr txBox="1">
            <a:spLocks noChangeArrowheads="1"/>
          </p:cNvSpPr>
          <p:nvPr/>
        </p:nvSpPr>
        <p:spPr bwMode="auto">
          <a:xfrm>
            <a:off x="609600" y="4572000"/>
            <a:ext cx="2971800" cy="338554"/>
          </a:xfrm>
          <a:prstGeom prst="rect">
            <a:avLst/>
          </a:prstGeom>
          <a:noFill/>
          <a:ln w="9525">
            <a:noFill/>
            <a:miter lim="800000"/>
            <a:headEnd/>
            <a:tailEnd/>
          </a:ln>
        </p:spPr>
        <p:txBody>
          <a:bodyPr lIns="0" tIns="0" rIns="0" bIns="0">
            <a:spAutoFit/>
          </a:bodyPr>
          <a:lstStyle/>
          <a:p>
            <a:pPr>
              <a:spcBef>
                <a:spcPct val="50000"/>
              </a:spcBef>
            </a:pPr>
            <a:r>
              <a:rPr lang="en-US" sz="2200" b="0" dirty="0" smtClean="0"/>
              <a:t>Inspection mirror</a:t>
            </a:r>
            <a:endParaRPr lang="en-US" sz="2200" b="0" dirty="0"/>
          </a:p>
        </p:txBody>
      </p:sp>
      <p:pic>
        <p:nvPicPr>
          <p:cNvPr id="59403" name="Picture 15" descr="Photo of a digital probe thermometer."/>
          <p:cNvPicPr>
            <a:picLocks noChangeAspect="1" noChangeArrowheads="1"/>
          </p:cNvPicPr>
          <p:nvPr/>
        </p:nvPicPr>
        <p:blipFill>
          <a:blip r:embed="rId6" cstate="print"/>
          <a:srcRect/>
          <a:stretch>
            <a:fillRect/>
          </a:stretch>
        </p:blipFill>
        <p:spPr bwMode="auto">
          <a:xfrm>
            <a:off x="6781800" y="4343400"/>
            <a:ext cx="2362200" cy="1889125"/>
          </a:xfrm>
          <a:prstGeom prst="rect">
            <a:avLst/>
          </a:prstGeom>
          <a:noFill/>
          <a:ln w="9525">
            <a:noFill/>
            <a:miter lim="800000"/>
            <a:headEnd/>
            <a:tailEnd/>
          </a:ln>
        </p:spPr>
      </p:pic>
      <p:sp>
        <p:nvSpPr>
          <p:cNvPr id="59404" name="Text Box 16"/>
          <p:cNvSpPr txBox="1">
            <a:spLocks noChangeArrowheads="1"/>
          </p:cNvSpPr>
          <p:nvPr/>
        </p:nvSpPr>
        <p:spPr bwMode="auto">
          <a:xfrm>
            <a:off x="4419600" y="4572000"/>
            <a:ext cx="1905000" cy="677108"/>
          </a:xfrm>
          <a:prstGeom prst="rect">
            <a:avLst/>
          </a:prstGeom>
          <a:noFill/>
          <a:ln w="9525">
            <a:noFill/>
            <a:miter lim="800000"/>
            <a:headEnd/>
            <a:tailEnd/>
          </a:ln>
        </p:spPr>
        <p:txBody>
          <a:bodyPr lIns="0" tIns="0" rIns="0" bIns="0">
            <a:spAutoFit/>
          </a:bodyPr>
          <a:lstStyle/>
          <a:p>
            <a:pPr>
              <a:spcBef>
                <a:spcPct val="50000"/>
              </a:spcBef>
            </a:pPr>
            <a:r>
              <a:rPr lang="en-US" sz="2200" b="0" dirty="0" smtClean="0"/>
              <a:t>Digital probe </a:t>
            </a:r>
            <a:br>
              <a:rPr lang="en-US" sz="2200" b="0" dirty="0" smtClean="0"/>
            </a:br>
            <a:r>
              <a:rPr lang="en-US" sz="2200" b="0" dirty="0" smtClean="0"/>
              <a:t>thermometer</a:t>
            </a:r>
            <a:endParaRPr lang="en-US" sz="2200" b="0" dirty="0"/>
          </a:p>
        </p:txBody>
      </p:sp>
      <p:sp>
        <p:nvSpPr>
          <p:cNvPr id="15"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16" name="Text Box 7"/>
          <p:cNvSpPr txBox="1">
            <a:spLocks noChangeArrowheads="1"/>
          </p:cNvSpPr>
          <p:nvPr/>
        </p:nvSpPr>
        <p:spPr bwMode="auto">
          <a:xfrm>
            <a:off x="6172200" y="4089914"/>
            <a:ext cx="2971800" cy="169277"/>
          </a:xfrm>
          <a:prstGeom prst="rect">
            <a:avLst/>
          </a:prstGeom>
          <a:noFill/>
          <a:ln w="9525">
            <a:noFill/>
            <a:miter lim="800000"/>
            <a:headEnd/>
            <a:tailEnd/>
          </a:ln>
        </p:spPr>
        <p:txBody>
          <a:bodyPr wrap="square" lIns="0" tIns="0" rIns="0" bIns="0">
            <a:spAutoFit/>
          </a:bodyPr>
          <a:lstStyle/>
          <a:p>
            <a:pPr algn="ctr">
              <a:spcBef>
                <a:spcPts val="0"/>
              </a:spcBef>
              <a:spcAft>
                <a:spcPts val="0"/>
              </a:spcAft>
            </a:pPr>
            <a:r>
              <a:rPr lang="en-US" sz="1100" b="0" i="1" dirty="0" smtClean="0">
                <a:solidFill>
                  <a:srgbClr val="333333"/>
                </a:solidFill>
              </a:rPr>
              <a:t> </a:t>
            </a:r>
            <a:r>
              <a:rPr lang="en-US" sz="900" b="0" i="1" dirty="0" smtClean="0">
                <a:solidFill>
                  <a:srgbClr val="333333"/>
                </a:solidFill>
              </a:rPr>
              <a:t>Photo Courtesy of Bacharach, Inc.</a:t>
            </a:r>
          </a:p>
        </p:txBody>
      </p:sp>
      <p:sp>
        <p:nvSpPr>
          <p:cNvPr id="17" name="Text Box 7"/>
          <p:cNvSpPr txBox="1">
            <a:spLocks noChangeArrowheads="1"/>
          </p:cNvSpPr>
          <p:nvPr/>
        </p:nvSpPr>
        <p:spPr bwMode="auto">
          <a:xfrm>
            <a:off x="1066800" y="3649979"/>
            <a:ext cx="2971800" cy="169277"/>
          </a:xfrm>
          <a:prstGeom prst="rect">
            <a:avLst/>
          </a:prstGeom>
          <a:noFill/>
          <a:ln w="9525">
            <a:noFill/>
            <a:miter lim="800000"/>
            <a:headEnd/>
            <a:tailEnd/>
          </a:ln>
        </p:spPr>
        <p:txBody>
          <a:bodyPr wrap="square" lIns="0" tIns="0" rIns="0" bIns="0">
            <a:spAutoFit/>
          </a:bodyPr>
          <a:lstStyle/>
          <a:p>
            <a:pPr algn="ctr">
              <a:spcBef>
                <a:spcPts val="0"/>
              </a:spcBef>
              <a:spcAft>
                <a:spcPts val="0"/>
              </a:spcAft>
            </a:pPr>
            <a:r>
              <a:rPr lang="en-US" sz="1100" b="0" i="1" dirty="0" smtClean="0">
                <a:solidFill>
                  <a:srgbClr val="333333"/>
                </a:solidFill>
              </a:rPr>
              <a:t> </a:t>
            </a:r>
            <a:r>
              <a:rPr lang="en-US" sz="900" b="0" i="1" dirty="0" smtClean="0">
                <a:solidFill>
                  <a:srgbClr val="333333"/>
                </a:solidFill>
              </a:rPr>
              <a:t>Photo Courtesy of Bacharach, Inc.</a:t>
            </a:r>
          </a:p>
        </p:txBody>
      </p:sp>
      <p:sp>
        <p:nvSpPr>
          <p:cNvPr id="18" name="Text Box 7"/>
          <p:cNvSpPr txBox="1">
            <a:spLocks noChangeArrowheads="1"/>
          </p:cNvSpPr>
          <p:nvPr/>
        </p:nvSpPr>
        <p:spPr bwMode="auto">
          <a:xfrm>
            <a:off x="1066800" y="5958874"/>
            <a:ext cx="3124200" cy="138499"/>
          </a:xfrm>
          <a:prstGeom prst="rect">
            <a:avLst/>
          </a:prstGeom>
          <a:noFill/>
          <a:ln w="9525">
            <a:noFill/>
            <a:miter lim="800000"/>
            <a:headEnd/>
            <a:tailEnd/>
          </a:ln>
        </p:spPr>
        <p:txBody>
          <a:bodyPr wrap="square" lIns="0" tIns="0" rIns="0" bIns="0">
            <a:spAutoFit/>
          </a:bodyPr>
          <a:lstStyle/>
          <a:p>
            <a:pPr algn="ctr">
              <a:spcBef>
                <a:spcPts val="0"/>
              </a:spcBef>
              <a:spcAft>
                <a:spcPts val="0"/>
              </a:spcAft>
            </a:pPr>
            <a:r>
              <a:rPr lang="en-US" sz="900" b="0" i="1" dirty="0" smtClean="0">
                <a:solidFill>
                  <a:srgbClr val="333333"/>
                </a:solidFill>
              </a:rPr>
              <a:t> Photo Courtesy of Bacharach, Inc.</a:t>
            </a:r>
          </a:p>
        </p:txBody>
      </p:sp>
      <p:sp>
        <p:nvSpPr>
          <p:cNvPr id="19" name="Text Box 7"/>
          <p:cNvSpPr txBox="1">
            <a:spLocks noChangeArrowheads="1"/>
          </p:cNvSpPr>
          <p:nvPr/>
        </p:nvSpPr>
        <p:spPr bwMode="auto">
          <a:xfrm>
            <a:off x="6172200" y="6111977"/>
            <a:ext cx="2971800" cy="169277"/>
          </a:xfrm>
          <a:prstGeom prst="rect">
            <a:avLst/>
          </a:prstGeom>
          <a:noFill/>
          <a:ln w="9525">
            <a:noFill/>
            <a:miter lim="800000"/>
            <a:headEnd/>
            <a:tailEnd/>
          </a:ln>
        </p:spPr>
        <p:txBody>
          <a:bodyPr wrap="square" lIns="0" tIns="0" rIns="0" bIns="0">
            <a:spAutoFit/>
          </a:bodyPr>
          <a:lstStyle/>
          <a:p>
            <a:pPr algn="ctr">
              <a:spcBef>
                <a:spcPts val="0"/>
              </a:spcBef>
              <a:spcAft>
                <a:spcPts val="0"/>
              </a:spcAft>
            </a:pPr>
            <a:r>
              <a:rPr lang="en-US" sz="1100" b="0" i="1" dirty="0" smtClean="0">
                <a:solidFill>
                  <a:srgbClr val="333333"/>
                </a:solidFill>
              </a:rPr>
              <a:t> </a:t>
            </a:r>
            <a:r>
              <a:rPr lang="en-US" sz="900" b="0" i="1" dirty="0" smtClean="0">
                <a:solidFill>
                  <a:srgbClr val="333333"/>
                </a:solidFill>
              </a:rPr>
              <a:t>Photo Courtesy of Omni Controls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14"/>
          <p:cNvSpPr>
            <a:spLocks noGrp="1" noChangeArrowheads="1"/>
          </p:cNvSpPr>
          <p:nvPr>
            <p:ph type="title"/>
          </p:nvPr>
        </p:nvSpPr>
        <p:spPr>
          <a:xfrm>
            <a:off x="457200" y="1"/>
            <a:ext cx="8385175" cy="914399"/>
          </a:xfrm>
        </p:spPr>
        <p:txBody>
          <a:bodyPr/>
          <a:lstStyle/>
          <a:p>
            <a:r>
              <a:rPr lang="en-US" dirty="0" smtClean="0"/>
              <a:t>Furnace Testing Methods - Visual</a:t>
            </a:r>
          </a:p>
        </p:txBody>
      </p:sp>
      <p:sp>
        <p:nvSpPr>
          <p:cNvPr id="60418" name="Rectangle 5"/>
          <p:cNvSpPr>
            <a:spLocks noGrp="1" noChangeArrowheads="1"/>
          </p:cNvSpPr>
          <p:nvPr>
            <p:ph type="body" sz="half" idx="1"/>
          </p:nvPr>
        </p:nvSpPr>
        <p:spPr>
          <a:xfrm>
            <a:off x="457200" y="1600200"/>
            <a:ext cx="4572000" cy="4114800"/>
          </a:xfrm>
        </p:spPr>
        <p:txBody>
          <a:bodyPr>
            <a:normAutofit fontScale="92500" lnSpcReduction="10000"/>
          </a:bodyPr>
          <a:lstStyle/>
          <a:p>
            <a:pPr>
              <a:buFontTx/>
              <a:buNone/>
            </a:pPr>
            <a:r>
              <a:rPr lang="en-US" sz="2400" dirty="0" smtClean="0"/>
              <a:t>Check for:</a:t>
            </a:r>
          </a:p>
          <a:p>
            <a:r>
              <a:rPr lang="en-US" dirty="0" smtClean="0"/>
              <a:t>Dirt and debris.</a:t>
            </a:r>
          </a:p>
          <a:p>
            <a:r>
              <a:rPr lang="en-US" dirty="0" smtClean="0"/>
              <a:t>Burner alignment.</a:t>
            </a:r>
          </a:p>
          <a:p>
            <a:r>
              <a:rPr lang="en-US" dirty="0" smtClean="0"/>
              <a:t>Soot, evidence of flame roll-out.</a:t>
            </a:r>
          </a:p>
          <a:p>
            <a:r>
              <a:rPr lang="en-US" dirty="0" smtClean="0"/>
              <a:t>Condition of the heat exchanger.</a:t>
            </a:r>
          </a:p>
          <a:p>
            <a:r>
              <a:rPr lang="en-US" dirty="0" smtClean="0"/>
              <a:t>Vent pipe and roof termination.</a:t>
            </a:r>
          </a:p>
          <a:p>
            <a:r>
              <a:rPr lang="en-US" dirty="0" smtClean="0"/>
              <a:t>Gas or oil leaks.</a:t>
            </a:r>
          </a:p>
          <a:p>
            <a:r>
              <a:rPr lang="en-US" dirty="0" smtClean="0"/>
              <a:t>Condition of the wiring.</a:t>
            </a:r>
          </a:p>
          <a:p>
            <a:r>
              <a:rPr lang="en-US" dirty="0" smtClean="0"/>
              <a:t>Condition of the air filter</a:t>
            </a:r>
            <a:r>
              <a:rPr lang="en-US" sz="2200" dirty="0" smtClean="0"/>
              <a:t>.</a:t>
            </a:r>
          </a:p>
        </p:txBody>
      </p:sp>
      <p:pic>
        <p:nvPicPr>
          <p:cNvPr id="60419" name="Picture 5" descr="Photo showing a furnace with a cracked heat exchanger."/>
          <p:cNvPicPr>
            <a:picLocks noGrp="1" noChangeAspect="1" noChangeArrowheads="1"/>
          </p:cNvPicPr>
          <p:nvPr>
            <p:ph sz="half" idx="2"/>
          </p:nvPr>
        </p:nvPicPr>
        <p:blipFill>
          <a:blip r:embed="rId3" cstate="print"/>
          <a:srcRect l="11321"/>
          <a:stretch>
            <a:fillRect/>
          </a:stretch>
        </p:blipFill>
        <p:spPr>
          <a:xfrm>
            <a:off x="5257800" y="1676400"/>
            <a:ext cx="3581400" cy="4633571"/>
          </a:xfrm>
        </p:spPr>
      </p:pic>
      <p:sp>
        <p:nvSpPr>
          <p:cNvPr id="60420" name="Text Box 3"/>
          <p:cNvSpPr txBox="1">
            <a:spLocks noChangeArrowheads="1"/>
          </p:cNvSpPr>
          <p:nvPr/>
        </p:nvSpPr>
        <p:spPr bwMode="auto">
          <a:xfrm>
            <a:off x="962025" y="442913"/>
            <a:ext cx="7239000" cy="1552575"/>
          </a:xfrm>
          <a:prstGeom prst="rect">
            <a:avLst/>
          </a:prstGeom>
          <a:noFill/>
          <a:ln w="9525">
            <a:noFill/>
            <a:miter lim="800000"/>
            <a:headEnd/>
            <a:tailEnd/>
          </a:ln>
        </p:spPr>
        <p:txBody>
          <a:bodyPr lIns="91435" tIns="45718" rIns="91435" bIns="45718">
            <a:spAutoFit/>
          </a:bodyPr>
          <a:lstStyle/>
          <a:p>
            <a:pPr algn="ctr">
              <a:spcBef>
                <a:spcPct val="50000"/>
              </a:spcBef>
            </a:pPr>
            <a:endParaRPr lang="en-US" sz="2400" u="sng" dirty="0"/>
          </a:p>
          <a:p>
            <a:pPr algn="ctr">
              <a:spcBef>
                <a:spcPct val="50000"/>
              </a:spcBef>
            </a:pPr>
            <a:endParaRPr lang="en-US" sz="2400" u="sng" dirty="0"/>
          </a:p>
          <a:p>
            <a:pPr algn="ctr">
              <a:spcBef>
                <a:spcPct val="50000"/>
              </a:spcBef>
            </a:pPr>
            <a:endParaRPr lang="en-US" sz="2400" dirty="0"/>
          </a:p>
        </p:txBody>
      </p:sp>
      <p:sp>
        <p:nvSpPr>
          <p:cNvPr id="60424" name="Text Box 7"/>
          <p:cNvSpPr txBox="1">
            <a:spLocks noChangeArrowheads="1"/>
          </p:cNvSpPr>
          <p:nvPr/>
        </p:nvSpPr>
        <p:spPr bwMode="auto">
          <a:xfrm>
            <a:off x="6019800" y="59436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a:t>
            </a:r>
            <a:r>
              <a:rPr lang="en-US" sz="900" b="0" i="1" dirty="0" smtClean="0">
                <a:solidFill>
                  <a:schemeClr val="bg1"/>
                </a:solidFill>
              </a:rPr>
              <a:t>INCAA</a:t>
            </a:r>
            <a:endParaRPr lang="en-US" sz="900" b="0" i="1" dirty="0">
              <a:solidFill>
                <a:schemeClr val="bg1"/>
              </a:solidFill>
            </a:endParaRPr>
          </a:p>
        </p:txBody>
      </p:sp>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8"/>
          <p:cNvSpPr>
            <a:spLocks noGrp="1" noChangeArrowheads="1"/>
          </p:cNvSpPr>
          <p:nvPr>
            <p:ph type="title"/>
          </p:nvPr>
        </p:nvSpPr>
        <p:spPr>
          <a:xfrm>
            <a:off x="457201" y="1"/>
            <a:ext cx="5638800" cy="914399"/>
          </a:xfrm>
        </p:spPr>
        <p:txBody>
          <a:bodyPr>
            <a:normAutofit/>
          </a:bodyPr>
          <a:lstStyle/>
          <a:p>
            <a:r>
              <a:rPr lang="en-US" sz="2400" dirty="0" smtClean="0"/>
              <a:t>Furnace Testing Methods - Analyzer</a:t>
            </a:r>
          </a:p>
        </p:txBody>
      </p:sp>
      <p:sp>
        <p:nvSpPr>
          <p:cNvPr id="61446" name="Rectangle 5"/>
          <p:cNvSpPr>
            <a:spLocks noGrp="1" noChangeArrowheads="1"/>
          </p:cNvSpPr>
          <p:nvPr>
            <p:ph type="body" sz="half" idx="1"/>
          </p:nvPr>
        </p:nvSpPr>
        <p:spPr>
          <a:xfrm>
            <a:off x="457200" y="1676400"/>
            <a:ext cx="4419600" cy="3962400"/>
          </a:xfrm>
        </p:spPr>
        <p:txBody>
          <a:bodyPr>
            <a:normAutofit/>
          </a:bodyPr>
          <a:lstStyle/>
          <a:p>
            <a:pPr>
              <a:lnSpc>
                <a:spcPct val="90000"/>
              </a:lnSpc>
              <a:spcAft>
                <a:spcPts val="600"/>
              </a:spcAft>
              <a:buFontTx/>
              <a:buNone/>
            </a:pPr>
            <a:r>
              <a:rPr lang="en-US" dirty="0" smtClean="0"/>
              <a:t>Test for:</a:t>
            </a:r>
          </a:p>
          <a:p>
            <a:pPr>
              <a:spcAft>
                <a:spcPts val="600"/>
              </a:spcAft>
            </a:pPr>
            <a:r>
              <a:rPr lang="en-US" dirty="0" smtClean="0"/>
              <a:t>Steady-state efficiency.</a:t>
            </a:r>
          </a:p>
          <a:p>
            <a:pPr>
              <a:spcAft>
                <a:spcPts val="600"/>
              </a:spcAft>
            </a:pPr>
            <a:r>
              <a:rPr lang="en-US" dirty="0" smtClean="0"/>
              <a:t>Cracked heat exchanger.</a:t>
            </a:r>
          </a:p>
          <a:p>
            <a:pPr>
              <a:spcAft>
                <a:spcPts val="600"/>
              </a:spcAft>
            </a:pPr>
            <a:r>
              <a:rPr lang="en-US" dirty="0" smtClean="0"/>
              <a:t>Carbon monoxide levels.</a:t>
            </a:r>
          </a:p>
          <a:p>
            <a:pPr>
              <a:spcAft>
                <a:spcPts val="600"/>
              </a:spcAft>
            </a:pPr>
            <a:r>
              <a:rPr lang="en-US" dirty="0" smtClean="0"/>
              <a:t>Smoke (oil).</a:t>
            </a:r>
          </a:p>
          <a:p>
            <a:pPr>
              <a:spcAft>
                <a:spcPts val="600"/>
              </a:spcAft>
            </a:pPr>
            <a:r>
              <a:rPr lang="en-US" dirty="0" smtClean="0"/>
              <a:t>Temperature rise.</a:t>
            </a:r>
          </a:p>
          <a:p>
            <a:pPr>
              <a:spcAft>
                <a:spcPts val="600"/>
              </a:spcAft>
            </a:pPr>
            <a:r>
              <a:rPr lang="en-US" dirty="0" smtClean="0"/>
              <a:t>Safety shut-off features.</a:t>
            </a:r>
          </a:p>
          <a:p>
            <a:pPr>
              <a:lnSpc>
                <a:spcPct val="90000"/>
              </a:lnSpc>
              <a:spcAft>
                <a:spcPts val="600"/>
              </a:spcAft>
            </a:pPr>
            <a:endParaRPr lang="en-US" sz="2400" dirty="0" smtClean="0"/>
          </a:p>
        </p:txBody>
      </p:sp>
      <p:pic>
        <p:nvPicPr>
          <p:cNvPr id="61447" name="Picture 6" descr="Photo of a combustion analyzer."/>
          <p:cNvPicPr>
            <a:picLocks noGrp="1" noChangeAspect="1" noChangeArrowheads="1"/>
          </p:cNvPicPr>
          <p:nvPr>
            <p:ph sz="half" idx="2"/>
          </p:nvPr>
        </p:nvPicPr>
        <p:blipFill>
          <a:blip r:embed="rId3" cstate="print"/>
          <a:srcRect/>
          <a:stretch>
            <a:fillRect/>
          </a:stretch>
        </p:blipFill>
        <p:spPr>
          <a:xfrm>
            <a:off x="4800600" y="2286000"/>
            <a:ext cx="4267200" cy="2452688"/>
          </a:xfrm>
        </p:spPr>
      </p:pic>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7" name="Text Box 7"/>
          <p:cNvSpPr txBox="1">
            <a:spLocks noChangeArrowheads="1"/>
          </p:cNvSpPr>
          <p:nvPr/>
        </p:nvSpPr>
        <p:spPr bwMode="auto">
          <a:xfrm>
            <a:off x="4724400" y="5181600"/>
            <a:ext cx="4114800" cy="138499"/>
          </a:xfrm>
          <a:prstGeom prst="rect">
            <a:avLst/>
          </a:prstGeom>
          <a:noFill/>
          <a:ln w="9525">
            <a:noFill/>
            <a:miter lim="800000"/>
            <a:headEnd/>
            <a:tailEnd/>
          </a:ln>
        </p:spPr>
        <p:txBody>
          <a:bodyPr wrap="square" lIns="0" tIns="0" rIns="0" bIns="0">
            <a:spAutoFit/>
          </a:bodyPr>
          <a:lstStyle/>
          <a:p>
            <a:pPr algn="ctr">
              <a:spcBef>
                <a:spcPts val="0"/>
              </a:spcBef>
              <a:spcAft>
                <a:spcPts val="0"/>
              </a:spcAft>
            </a:pPr>
            <a:r>
              <a:rPr lang="en-US" sz="900" b="0" i="1" dirty="0" smtClean="0">
                <a:solidFill>
                  <a:srgbClr val="333333"/>
                </a:solidFill>
              </a:rPr>
              <a:t> Photos Courtesy of Bacharach, Inc.</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1" y="1"/>
            <a:ext cx="5562600" cy="914399"/>
          </a:xfrm>
        </p:spPr>
        <p:txBody>
          <a:bodyPr/>
          <a:lstStyle/>
          <a:p>
            <a:r>
              <a:rPr lang="en-US" dirty="0" smtClean="0"/>
              <a:t>Heat Exchanger Leakage Testing</a:t>
            </a:r>
          </a:p>
        </p:txBody>
      </p:sp>
      <p:sp>
        <p:nvSpPr>
          <p:cNvPr id="62468" name="Rectangle 3"/>
          <p:cNvSpPr>
            <a:spLocks noGrp="1" noChangeArrowheads="1"/>
          </p:cNvSpPr>
          <p:nvPr>
            <p:ph type="body" sz="half" idx="1"/>
          </p:nvPr>
        </p:nvSpPr>
        <p:spPr>
          <a:xfrm>
            <a:off x="457200" y="1447800"/>
            <a:ext cx="4800600" cy="4343400"/>
          </a:xfrm>
        </p:spPr>
        <p:txBody>
          <a:bodyPr>
            <a:normAutofit lnSpcReduction="10000"/>
          </a:bodyPr>
          <a:lstStyle/>
          <a:p>
            <a:pPr>
              <a:buFontTx/>
              <a:buNone/>
            </a:pPr>
            <a:r>
              <a:rPr lang="en-US" sz="2600" dirty="0" smtClean="0">
                <a:solidFill>
                  <a:srgbClr val="000066"/>
                </a:solidFill>
              </a:rPr>
              <a:t>Test Methods</a:t>
            </a:r>
          </a:p>
          <a:p>
            <a:r>
              <a:rPr lang="en-US" sz="2200" dirty="0" smtClean="0"/>
              <a:t>Look for rust on the burner ports.</a:t>
            </a:r>
          </a:p>
          <a:p>
            <a:r>
              <a:rPr lang="en-US" sz="2200" dirty="0" smtClean="0"/>
              <a:t>Measure flue gas concentration </a:t>
            </a:r>
            <a:br>
              <a:rPr lang="en-US" sz="2200" dirty="0" smtClean="0"/>
            </a:br>
            <a:r>
              <a:rPr lang="en-US" sz="2200" dirty="0" smtClean="0"/>
              <a:t>before and after blower starts.</a:t>
            </a:r>
          </a:p>
          <a:p>
            <a:r>
              <a:rPr lang="en-US" sz="2200" dirty="0" smtClean="0"/>
              <a:t>There should be no more than 1% oxygen change when the blower starts.</a:t>
            </a:r>
          </a:p>
          <a:p>
            <a:r>
              <a:rPr lang="en-US" sz="2200" dirty="0" smtClean="0"/>
              <a:t>Observe change in draft, CO, or </a:t>
            </a:r>
            <a:br>
              <a:rPr lang="en-US" sz="2200" dirty="0" smtClean="0"/>
            </a:br>
            <a:r>
              <a:rPr lang="en-US" sz="2200" dirty="0" smtClean="0"/>
              <a:t>flame when blower turns on.</a:t>
            </a:r>
          </a:p>
          <a:p>
            <a:r>
              <a:rPr lang="en-US" sz="2200" dirty="0" smtClean="0"/>
              <a:t>Look for flame-damaged areas </a:t>
            </a:r>
            <a:br>
              <a:rPr lang="en-US" sz="2200" dirty="0" smtClean="0"/>
            </a:br>
            <a:r>
              <a:rPr lang="en-US" sz="2200" dirty="0" smtClean="0"/>
              <a:t>on the heat exchanger.</a:t>
            </a:r>
          </a:p>
        </p:txBody>
      </p:sp>
      <p:pic>
        <p:nvPicPr>
          <p:cNvPr id="62469" name="Picture 4" descr="Photo of a damaged heat exchanger."/>
          <p:cNvPicPr>
            <a:picLocks noGrp="1" noChangeAspect="1" noChangeArrowheads="1"/>
          </p:cNvPicPr>
          <p:nvPr>
            <p:ph sz="half" idx="2"/>
          </p:nvPr>
        </p:nvPicPr>
        <p:blipFill>
          <a:blip r:embed="rId3" cstate="print"/>
          <a:stretch>
            <a:fillRect/>
          </a:stretch>
        </p:blipFill>
        <p:spPr>
          <a:xfrm>
            <a:off x="5257800" y="1598403"/>
            <a:ext cx="3886200" cy="4761617"/>
          </a:xfrm>
        </p:spPr>
      </p:pic>
      <p:sp>
        <p:nvSpPr>
          <p:cNvPr id="13" name="Oval 6"/>
          <p:cNvSpPr>
            <a:spLocks noChangeArrowheads="1"/>
          </p:cNvSpPr>
          <p:nvPr/>
        </p:nvSpPr>
        <p:spPr bwMode="auto">
          <a:xfrm>
            <a:off x="6172200" y="3810000"/>
            <a:ext cx="1981200" cy="990600"/>
          </a:xfrm>
          <a:prstGeom prst="ellipse">
            <a:avLst/>
          </a:prstGeom>
          <a:noFill/>
          <a:ln w="31750">
            <a:solidFill>
              <a:srgbClr val="FF0000"/>
            </a:solidFill>
            <a:round/>
            <a:headEnd/>
            <a:tailEnd/>
          </a:ln>
          <a:effectLst>
            <a:outerShdw dist="38100" dir="2700000" rotWithShape="0">
              <a:srgbClr val="808080">
                <a:alpha val="42999"/>
              </a:srgbClr>
            </a:outerShdw>
          </a:effectLst>
        </p:spPr>
        <p:txBody>
          <a:bodyPr wrap="none" lIns="0" tIns="0" rIns="0" bIns="0" anchor="ctr"/>
          <a:lstStyle/>
          <a:p>
            <a:pPr>
              <a:defRPr/>
            </a:pPr>
            <a:endParaRPr lang="en-US" dirty="0">
              <a:latin typeface="Arial" pitchFamily="28" charset="0"/>
              <a:ea typeface="ＭＳ Ｐゴシック" pitchFamily="28" charset="-128"/>
              <a:cs typeface="ＭＳ Ｐゴシック" pitchFamily="28" charset="-128"/>
            </a:endParaRP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9" name="Rectangular Callout 8"/>
          <p:cNvSpPr/>
          <p:nvPr/>
        </p:nvSpPr>
        <p:spPr>
          <a:xfrm>
            <a:off x="5715000" y="5181600"/>
            <a:ext cx="1524000" cy="685800"/>
          </a:xfrm>
          <a:prstGeom prst="wedgeRectCallout">
            <a:avLst>
              <a:gd name="adj1" fmla="val 34723"/>
              <a:gd name="adj2" fmla="val -149434"/>
            </a:avLst>
          </a:prstGeom>
          <a:solidFill>
            <a:schemeClr val="bg1">
              <a:alpha val="58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0" dirty="0" smtClean="0">
                <a:solidFill>
                  <a:schemeClr val="tx1">
                    <a:lumMod val="75000"/>
                  </a:schemeClr>
                </a:solidFill>
              </a:rPr>
              <a:t>Cracked heat exchanger</a:t>
            </a:r>
            <a:endParaRPr lang="en-US" sz="1400" b="0" dirty="0">
              <a:solidFill>
                <a:schemeClr val="tx1">
                  <a:lumMod val="75000"/>
                </a:schemeClr>
              </a:solidFill>
            </a:endParaRPr>
          </a:p>
        </p:txBody>
      </p:sp>
      <p:sp>
        <p:nvSpPr>
          <p:cNvPr id="10" name="Text Box 7"/>
          <p:cNvSpPr txBox="1">
            <a:spLocks noChangeArrowheads="1"/>
          </p:cNvSpPr>
          <p:nvPr/>
        </p:nvSpPr>
        <p:spPr bwMode="auto">
          <a:xfrm>
            <a:off x="5257800" y="60960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a:t>
            </a:r>
            <a:r>
              <a:rPr lang="en-US" sz="900" b="0" i="1" dirty="0" smtClean="0">
                <a:solidFill>
                  <a:schemeClr val="bg1"/>
                </a:solidFill>
              </a:rPr>
              <a:t>INCAA</a:t>
            </a:r>
            <a:endParaRPr lang="en-US" sz="900" b="0" i="1"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
            <a:ext cx="8385175" cy="914399"/>
          </a:xfrm>
        </p:spPr>
        <p:txBody>
          <a:bodyPr/>
          <a:lstStyle/>
          <a:p>
            <a:r>
              <a:rPr lang="en-US" dirty="0" smtClean="0"/>
              <a:t>Temperature Rise Test</a:t>
            </a:r>
          </a:p>
        </p:txBody>
      </p:sp>
      <p:pic>
        <p:nvPicPr>
          <p:cNvPr id="63492" name="Picture 22" descr="Elevation drawing showing the temperature rise test locations."/>
          <p:cNvPicPr>
            <a:picLocks noChangeAspect="1"/>
          </p:cNvPicPr>
          <p:nvPr/>
        </p:nvPicPr>
        <p:blipFill>
          <a:blip r:embed="rId3" cstate="print"/>
          <a:srcRect/>
          <a:stretch>
            <a:fillRect/>
          </a:stretch>
        </p:blipFill>
        <p:spPr bwMode="auto">
          <a:xfrm>
            <a:off x="3746863" y="1447800"/>
            <a:ext cx="5397137" cy="5105400"/>
          </a:xfrm>
          <a:prstGeom prst="rect">
            <a:avLst/>
          </a:prstGeom>
          <a:noFill/>
          <a:ln w="9525">
            <a:noFill/>
            <a:miter lim="800000"/>
            <a:headEnd/>
            <a:tailEnd/>
          </a:ln>
        </p:spPr>
      </p:pic>
      <p:sp>
        <p:nvSpPr>
          <p:cNvPr id="17" name="Rectangle 3"/>
          <p:cNvSpPr>
            <a:spLocks noGrp="1" noChangeArrowheads="1"/>
          </p:cNvSpPr>
          <p:nvPr>
            <p:ph type="body" sz="half" idx="1"/>
          </p:nvPr>
        </p:nvSpPr>
        <p:spPr>
          <a:xfrm>
            <a:off x="152400" y="1371600"/>
            <a:ext cx="4648200" cy="4876800"/>
          </a:xfrm>
        </p:spPr>
        <p:txBody>
          <a:bodyPr>
            <a:noAutofit/>
          </a:bodyPr>
          <a:lstStyle/>
          <a:p>
            <a:pPr>
              <a:spcBef>
                <a:spcPts val="300"/>
              </a:spcBef>
              <a:spcAft>
                <a:spcPts val="0"/>
              </a:spcAft>
              <a:defRPr/>
            </a:pPr>
            <a:r>
              <a:rPr lang="en-US" sz="2000" dirty="0" smtClean="0">
                <a:cs typeface="ＭＳ Ｐゴシック"/>
              </a:rPr>
              <a:t>Place a thermometer probe into the </a:t>
            </a:r>
            <a:br>
              <a:rPr lang="en-US" sz="2000" dirty="0" smtClean="0">
                <a:cs typeface="ＭＳ Ｐゴシック"/>
              </a:rPr>
            </a:br>
            <a:r>
              <a:rPr lang="en-US" sz="2000" dirty="0" smtClean="0">
                <a:cs typeface="ＭＳ Ｐゴシック"/>
              </a:rPr>
              <a:t>return plenum and another one in the closest supply duct.</a:t>
            </a:r>
          </a:p>
          <a:p>
            <a:pPr>
              <a:spcBef>
                <a:spcPts val="300"/>
              </a:spcBef>
              <a:spcAft>
                <a:spcPts val="0"/>
              </a:spcAft>
              <a:defRPr/>
            </a:pPr>
            <a:r>
              <a:rPr lang="en-US" sz="2000" dirty="0" smtClean="0">
                <a:cs typeface="ＭＳ Ｐゴシック"/>
              </a:rPr>
              <a:t>Record the temperatures.</a:t>
            </a:r>
          </a:p>
          <a:p>
            <a:pPr>
              <a:spcBef>
                <a:spcPts val="300"/>
              </a:spcBef>
              <a:spcAft>
                <a:spcPts val="0"/>
              </a:spcAft>
              <a:defRPr/>
            </a:pPr>
            <a:r>
              <a:rPr lang="en-US" sz="2000" dirty="0" smtClean="0">
                <a:cs typeface="ＭＳ Ｐゴシック"/>
              </a:rPr>
              <a:t>Calculate the difference to determine the temperature rise.</a:t>
            </a:r>
          </a:p>
          <a:p>
            <a:pPr>
              <a:spcBef>
                <a:spcPts val="300"/>
              </a:spcBef>
              <a:spcAft>
                <a:spcPts val="0"/>
              </a:spcAft>
              <a:defRPr/>
            </a:pPr>
            <a:r>
              <a:rPr lang="en-US" sz="2000" dirty="0" smtClean="0">
                <a:cs typeface="ＭＳ Ｐゴシック"/>
              </a:rPr>
              <a:t>Should be between 40˚ and 90˚ or no greater than the manufacturer’s specs.</a:t>
            </a:r>
          </a:p>
          <a:p>
            <a:pPr>
              <a:spcAft>
                <a:spcPts val="0"/>
              </a:spcAft>
              <a:defRPr/>
            </a:pPr>
            <a:r>
              <a:rPr lang="en-US" sz="2000" dirty="0" smtClean="0">
                <a:cs typeface="ＭＳ Ｐゴシック"/>
              </a:rPr>
              <a:t>Excessive temperature rise indicates insufficient air flow as a result of:</a:t>
            </a:r>
          </a:p>
          <a:p>
            <a:pPr lvl="1">
              <a:spcBef>
                <a:spcPts val="0"/>
              </a:spcBef>
              <a:spcAft>
                <a:spcPts val="0"/>
              </a:spcAft>
              <a:buFont typeface="Courier New" pitchFamily="49" charset="0"/>
              <a:buChar char="o"/>
              <a:defRPr/>
            </a:pPr>
            <a:r>
              <a:rPr lang="en-US" sz="1800" dirty="0" smtClean="0"/>
              <a:t>Dirty filter.</a:t>
            </a:r>
          </a:p>
          <a:p>
            <a:pPr lvl="1">
              <a:spcBef>
                <a:spcPts val="0"/>
              </a:spcBef>
              <a:spcAft>
                <a:spcPts val="0"/>
              </a:spcAft>
              <a:buFont typeface="Courier New" pitchFamily="49" charset="0"/>
              <a:buChar char="o"/>
              <a:defRPr/>
            </a:pPr>
            <a:r>
              <a:rPr lang="en-US" sz="1800" dirty="0" smtClean="0"/>
              <a:t>Blockages.</a:t>
            </a:r>
          </a:p>
          <a:p>
            <a:pPr lvl="1">
              <a:spcBef>
                <a:spcPts val="0"/>
              </a:spcBef>
              <a:spcAft>
                <a:spcPts val="0"/>
              </a:spcAft>
              <a:buFont typeface="Courier New" pitchFamily="49" charset="0"/>
              <a:buChar char="o"/>
              <a:defRPr/>
            </a:pPr>
            <a:r>
              <a:rPr lang="en-US" sz="1800" dirty="0" smtClean="0"/>
              <a:t>Insufficient return or supply duct </a:t>
            </a:r>
            <a:br>
              <a:rPr lang="en-US" sz="1800" dirty="0" smtClean="0"/>
            </a:br>
            <a:r>
              <a:rPr lang="en-US" sz="1800" dirty="0" smtClean="0"/>
              <a:t>cross sectional area.</a:t>
            </a:r>
          </a:p>
          <a:p>
            <a:pPr lvl="1">
              <a:spcBef>
                <a:spcPts val="0"/>
              </a:spcBef>
              <a:spcAft>
                <a:spcPts val="0"/>
              </a:spcAft>
              <a:buFont typeface="Courier New" pitchFamily="49" charset="0"/>
              <a:buChar char="o"/>
              <a:defRPr/>
            </a:pPr>
            <a:r>
              <a:rPr lang="en-US" sz="1800" dirty="0" smtClean="0"/>
              <a:t>Low fan speed or dirty fan.</a:t>
            </a:r>
          </a:p>
          <a:p>
            <a:pPr>
              <a:spcAft>
                <a:spcPts val="0"/>
              </a:spcAft>
              <a:buFontTx/>
              <a:buNone/>
              <a:defRPr/>
            </a:pPr>
            <a:endParaRPr lang="en-US" sz="2000" dirty="0" smtClean="0">
              <a:cs typeface="ＭＳ Ｐゴシック"/>
            </a:endParaRPr>
          </a:p>
          <a:p>
            <a:pPr>
              <a:spcAft>
                <a:spcPts val="0"/>
              </a:spcAft>
              <a:buFontTx/>
              <a:buNone/>
              <a:defRPr/>
            </a:pPr>
            <a:endParaRPr lang="en-US" sz="2000" dirty="0" smtClean="0">
              <a:cs typeface="ＭＳ Ｐゴシック"/>
            </a:endParaRPr>
          </a:p>
          <a:p>
            <a:pPr>
              <a:spcAft>
                <a:spcPts val="0"/>
              </a:spcAft>
              <a:buFontTx/>
              <a:buNone/>
              <a:defRPr/>
            </a:pPr>
            <a:endParaRPr lang="en-US" sz="2000" dirty="0" smtClean="0">
              <a:solidFill>
                <a:schemeClr val="tx1"/>
              </a:solidFill>
              <a:effectLst>
                <a:outerShdw blurRad="38100" dist="38100" dir="2700000" algn="tl">
                  <a:srgbClr val="C0C0C0"/>
                </a:outerShdw>
              </a:effectLst>
              <a:cs typeface="ＭＳ Ｐゴシック"/>
            </a:endParaRPr>
          </a:p>
        </p:txBody>
      </p:sp>
      <p:sp>
        <p:nvSpPr>
          <p:cNvPr id="63493" name="Text Box 13"/>
          <p:cNvSpPr txBox="1">
            <a:spLocks noChangeArrowheads="1"/>
          </p:cNvSpPr>
          <p:nvPr/>
        </p:nvSpPr>
        <p:spPr bwMode="auto">
          <a:xfrm>
            <a:off x="5120639" y="2895600"/>
            <a:ext cx="2042160" cy="615553"/>
          </a:xfrm>
          <a:prstGeom prst="rect">
            <a:avLst/>
          </a:prstGeom>
          <a:noFill/>
          <a:ln w="9525">
            <a:noFill/>
            <a:miter lim="800000"/>
            <a:headEnd/>
            <a:tailEnd/>
          </a:ln>
        </p:spPr>
        <p:txBody>
          <a:bodyPr wrap="square" lIns="0" tIns="0" rIns="0" bIns="0">
            <a:spAutoFit/>
          </a:bodyPr>
          <a:lstStyle/>
          <a:p>
            <a:pPr algn="ctr">
              <a:spcBef>
                <a:spcPct val="50000"/>
              </a:spcBef>
            </a:pPr>
            <a:r>
              <a:rPr lang="en-US" sz="2000" b="0" dirty="0">
                <a:solidFill>
                  <a:srgbClr val="000066"/>
                </a:solidFill>
              </a:rPr>
              <a:t>Temperature rise test locations</a:t>
            </a:r>
          </a:p>
        </p:txBody>
      </p:sp>
      <p:sp>
        <p:nvSpPr>
          <p:cNvPr id="18" name="Rectangular Callout 17"/>
          <p:cNvSpPr>
            <a:spLocks noChangeArrowheads="1"/>
          </p:cNvSpPr>
          <p:nvPr/>
        </p:nvSpPr>
        <p:spPr bwMode="auto">
          <a:xfrm>
            <a:off x="4554584" y="4876800"/>
            <a:ext cx="1389016" cy="364671"/>
          </a:xfrm>
          <a:prstGeom prst="wedgeRectCallout">
            <a:avLst>
              <a:gd name="adj1" fmla="val 60042"/>
              <a:gd name="adj2" fmla="val 149167"/>
            </a:avLst>
          </a:prstGeom>
          <a:solidFill>
            <a:srgbClr val="FFFFFF">
              <a:alpha val="85097"/>
            </a:srgbClr>
          </a:solidFill>
          <a:ln w="6350">
            <a:noFill/>
            <a:round/>
            <a:headEnd/>
            <a:tailEnd/>
          </a:ln>
          <a:effectLst>
            <a:outerShdw dist="38100" dir="2700000" rotWithShape="0">
              <a:srgbClr val="808080">
                <a:alpha val="42999"/>
              </a:srgbClr>
            </a:outerShdw>
          </a:effectLst>
        </p:spPr>
        <p:txBody>
          <a:bodyPr/>
          <a:lstStyle/>
          <a:p>
            <a:pPr marL="39688" algn="ctr">
              <a:defRPr/>
            </a:pPr>
            <a:r>
              <a:rPr lang="en-US" sz="1600" b="0" dirty="0">
                <a:solidFill>
                  <a:srgbClr val="000066"/>
                </a:solidFill>
                <a:latin typeface="Arial" pitchFamily="28" charset="0"/>
                <a:ea typeface="Arial" pitchFamily="28" charset="0"/>
                <a:cs typeface="Arial" pitchFamily="28" charset="0"/>
                <a:sym typeface="Arial" pitchFamily="28" charset="0"/>
              </a:rPr>
              <a:t>Temp Probe</a:t>
            </a:r>
          </a:p>
        </p:txBody>
      </p:sp>
      <p:sp>
        <p:nvSpPr>
          <p:cNvPr id="19" name="Rectangular Callout 18"/>
          <p:cNvSpPr>
            <a:spLocks noChangeArrowheads="1"/>
          </p:cNvSpPr>
          <p:nvPr/>
        </p:nvSpPr>
        <p:spPr bwMode="auto">
          <a:xfrm>
            <a:off x="6230984" y="4572000"/>
            <a:ext cx="1465216" cy="364671"/>
          </a:xfrm>
          <a:prstGeom prst="wedgeRectCallout">
            <a:avLst>
              <a:gd name="adj1" fmla="val 60042"/>
              <a:gd name="adj2" fmla="val 149167"/>
            </a:avLst>
          </a:prstGeom>
          <a:solidFill>
            <a:srgbClr val="FFFFFF">
              <a:alpha val="85097"/>
            </a:srgbClr>
          </a:solidFill>
          <a:ln w="6350">
            <a:noFill/>
            <a:round/>
            <a:headEnd/>
            <a:tailEnd/>
          </a:ln>
          <a:effectLst>
            <a:outerShdw dist="38100" dir="2700000" rotWithShape="0">
              <a:srgbClr val="808080">
                <a:alpha val="42999"/>
              </a:srgbClr>
            </a:outerShdw>
          </a:effectLst>
        </p:spPr>
        <p:txBody>
          <a:bodyPr/>
          <a:lstStyle/>
          <a:p>
            <a:pPr marL="39688" algn="ctr">
              <a:defRPr/>
            </a:pPr>
            <a:r>
              <a:rPr lang="en-US" sz="1600" b="0" dirty="0">
                <a:solidFill>
                  <a:srgbClr val="000066"/>
                </a:solidFill>
                <a:latin typeface="Arial" pitchFamily="28" charset="0"/>
                <a:ea typeface="Arial" pitchFamily="28" charset="0"/>
                <a:cs typeface="Arial" pitchFamily="28" charset="0"/>
                <a:sym typeface="Arial" pitchFamily="28" charset="0"/>
              </a:rPr>
              <a:t>Temp Probe</a:t>
            </a:r>
          </a:p>
        </p:txBody>
      </p:sp>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2" name="Rectangle 1"/>
          <p:cNvSpPr/>
          <p:nvPr/>
        </p:nvSpPr>
        <p:spPr>
          <a:xfrm>
            <a:off x="5486400" y="6322368"/>
            <a:ext cx="3977691" cy="230832"/>
          </a:xfrm>
          <a:prstGeom prst="rect">
            <a:avLst/>
          </a:prstGeom>
        </p:spPr>
        <p:txBody>
          <a:bodyPr wrap="square">
            <a:spAutoFit/>
          </a:bodyPr>
          <a:lstStyle/>
          <a:p>
            <a:pPr lvl="0"/>
            <a:r>
              <a:rPr lang="en-US" sz="900" b="0" i="1" dirty="0">
                <a:solidFill>
                  <a:srgbClr val="50565C"/>
                </a:solidFill>
              </a:rPr>
              <a:t>Graphic developed for the U.S. DOE WAP Standardized Curricula</a:t>
            </a:r>
            <a:endParaRPr lang="en-US" sz="900" dirty="0">
              <a:solidFill>
                <a:srgbClr val="50565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3"/>
          <p:cNvSpPr>
            <a:spLocks/>
          </p:cNvSpPr>
          <p:nvPr/>
        </p:nvSpPr>
        <p:spPr bwMode="auto">
          <a:xfrm>
            <a:off x="457200" y="0"/>
            <a:ext cx="8396288" cy="838200"/>
          </a:xfrm>
          <a:prstGeom prst="rect">
            <a:avLst/>
          </a:prstGeom>
          <a:noFill/>
          <a:ln w="12700">
            <a:noFill/>
            <a:miter lim="800000"/>
            <a:headEnd/>
            <a:tailEnd/>
          </a:ln>
        </p:spPr>
        <p:txBody>
          <a:bodyPr lIns="0" tIns="0" rIns="40638" bIns="0" anchor="ctr"/>
          <a:lstStyle/>
          <a:p>
            <a:pPr marL="39688"/>
            <a:r>
              <a:rPr lang="en-US" sz="2600" b="0" spc="100" dirty="0">
                <a:solidFill>
                  <a:schemeClr val="bg1"/>
                </a:solidFill>
                <a:cs typeface="Arial" pitchFamily="34" charset="0"/>
              </a:rPr>
              <a:t>Mobile Home Components</a:t>
            </a:r>
          </a:p>
        </p:txBody>
      </p:sp>
      <p:pic>
        <p:nvPicPr>
          <p:cNvPr id="10244" name="Picture 2" descr="Photo of major mobile home components - corner view.&#10;"/>
          <p:cNvPicPr>
            <a:picLocks noChangeAspect="1" noChangeArrowheads="1"/>
          </p:cNvPicPr>
          <p:nvPr/>
        </p:nvPicPr>
        <p:blipFill>
          <a:blip r:embed="rId3" cstate="print"/>
          <a:srcRect/>
          <a:stretch>
            <a:fillRect/>
          </a:stretch>
        </p:blipFill>
        <p:spPr bwMode="auto">
          <a:xfrm>
            <a:off x="0" y="1143000"/>
            <a:ext cx="3124200" cy="2895600"/>
          </a:xfrm>
          <a:prstGeom prst="rect">
            <a:avLst/>
          </a:prstGeom>
          <a:noFill/>
          <a:ln w="9525">
            <a:noFill/>
            <a:miter lim="800000"/>
            <a:headEnd/>
            <a:tailEnd/>
          </a:ln>
        </p:spPr>
      </p:pic>
      <p:pic>
        <p:nvPicPr>
          <p:cNvPr id="10245" name="Picture 28" descr="Photo of major mobile home components - front view."/>
          <p:cNvPicPr>
            <a:picLocks noChangeAspect="1"/>
          </p:cNvPicPr>
          <p:nvPr/>
        </p:nvPicPr>
        <p:blipFill>
          <a:blip r:embed="rId4" cstate="print"/>
          <a:srcRect/>
          <a:stretch>
            <a:fillRect/>
          </a:stretch>
        </p:blipFill>
        <p:spPr bwMode="auto">
          <a:xfrm>
            <a:off x="3098800" y="1219200"/>
            <a:ext cx="6045200" cy="2895600"/>
          </a:xfrm>
          <a:prstGeom prst="rect">
            <a:avLst/>
          </a:prstGeom>
          <a:noFill/>
          <a:ln w="9525">
            <a:noFill/>
            <a:miter lim="800000"/>
            <a:headEnd/>
            <a:tailEnd/>
          </a:ln>
        </p:spPr>
      </p:pic>
      <p:sp>
        <p:nvSpPr>
          <p:cNvPr id="10246" name="TextBox 7"/>
          <p:cNvSpPr txBox="1">
            <a:spLocks noChangeArrowheads="1"/>
          </p:cNvSpPr>
          <p:nvPr/>
        </p:nvSpPr>
        <p:spPr bwMode="auto">
          <a:xfrm>
            <a:off x="609600" y="4419600"/>
            <a:ext cx="3581400" cy="1938992"/>
          </a:xfrm>
          <a:prstGeom prst="rect">
            <a:avLst/>
          </a:prstGeom>
          <a:solidFill>
            <a:srgbClr val="FFFFFF"/>
          </a:solidFill>
          <a:ln w="9525">
            <a:noFill/>
            <a:miter lim="800000"/>
            <a:headEnd/>
            <a:tailEnd/>
          </a:ln>
        </p:spPr>
        <p:txBody>
          <a:bodyPr wrap="square">
            <a:spAutoFit/>
          </a:bodyPr>
          <a:lstStyle/>
          <a:p>
            <a:pPr marL="457200" indent="-457200">
              <a:buClr>
                <a:schemeClr val="accent6"/>
              </a:buClr>
              <a:buFontTx/>
              <a:buAutoNum type="arabicPeriod"/>
            </a:pPr>
            <a:r>
              <a:rPr lang="en-US" sz="2000" b="0" dirty="0">
                <a:solidFill>
                  <a:srgbClr val="333333"/>
                </a:solidFill>
              </a:rPr>
              <a:t>Main beam</a:t>
            </a:r>
          </a:p>
          <a:p>
            <a:pPr marL="457200" indent="-457200">
              <a:buClr>
                <a:schemeClr val="accent6"/>
              </a:buClr>
              <a:buFontTx/>
              <a:buAutoNum type="arabicPeriod"/>
            </a:pPr>
            <a:r>
              <a:rPr lang="en-US" sz="2000" b="0" dirty="0">
                <a:solidFill>
                  <a:srgbClr val="333333"/>
                </a:solidFill>
              </a:rPr>
              <a:t>Band joist</a:t>
            </a:r>
          </a:p>
          <a:p>
            <a:pPr marL="457200" indent="-457200">
              <a:buClr>
                <a:schemeClr val="accent6"/>
              </a:buClr>
              <a:buFontTx/>
              <a:buAutoNum type="arabicPeriod"/>
            </a:pPr>
            <a:r>
              <a:rPr lang="en-US" sz="2000" b="0" dirty="0">
                <a:solidFill>
                  <a:srgbClr val="333333"/>
                </a:solidFill>
              </a:rPr>
              <a:t>Rough window opening</a:t>
            </a:r>
          </a:p>
          <a:p>
            <a:pPr marL="457200" indent="-457200">
              <a:buClr>
                <a:schemeClr val="accent6"/>
              </a:buClr>
              <a:buFontTx/>
              <a:buAutoNum type="arabicPeriod"/>
            </a:pPr>
            <a:r>
              <a:rPr lang="en-US" sz="2000" b="0" dirty="0">
                <a:solidFill>
                  <a:srgbClr val="333333"/>
                </a:solidFill>
              </a:rPr>
              <a:t>Bowstring trusses</a:t>
            </a:r>
          </a:p>
          <a:p>
            <a:pPr marL="457200" indent="-457200">
              <a:buClr>
                <a:schemeClr val="accent6"/>
              </a:buClr>
              <a:buFontTx/>
              <a:buAutoNum type="arabicPeriod"/>
            </a:pPr>
            <a:r>
              <a:rPr lang="en-US" sz="2000" b="0" dirty="0">
                <a:solidFill>
                  <a:srgbClr val="333333"/>
                </a:solidFill>
              </a:rPr>
              <a:t>Floor joists</a:t>
            </a:r>
          </a:p>
          <a:p>
            <a:pPr marL="457200" indent="-457200">
              <a:buClr>
                <a:schemeClr val="accent6"/>
              </a:buClr>
              <a:buFontTx/>
              <a:buAutoNum type="arabicPeriod"/>
            </a:pPr>
            <a:r>
              <a:rPr lang="en-US" sz="2000" b="0" dirty="0">
                <a:solidFill>
                  <a:srgbClr val="333333"/>
                </a:solidFill>
              </a:rPr>
              <a:t>Heating/AC duct</a:t>
            </a:r>
          </a:p>
        </p:txBody>
      </p:sp>
      <p:sp>
        <p:nvSpPr>
          <p:cNvPr id="39" name="Oval 38"/>
          <p:cNvSpPr>
            <a:spLocks noChangeArrowheads="1"/>
          </p:cNvSpPr>
          <p:nvPr/>
        </p:nvSpPr>
        <p:spPr bwMode="auto">
          <a:xfrm>
            <a:off x="3962400" y="2667000"/>
            <a:ext cx="304800" cy="304800"/>
          </a:xfrm>
          <a:prstGeom prst="ellipse">
            <a:avLst/>
          </a:prstGeom>
          <a:solidFill>
            <a:srgbClr val="FFFFFF"/>
          </a:solidFill>
          <a:ln w="3175">
            <a:solidFill>
              <a:srgbClr val="A6A6A6"/>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chemeClr val="accent6"/>
                </a:solidFill>
                <a:latin typeface="Arial" pitchFamily="28" charset="0"/>
                <a:ea typeface="ＭＳ Ｐゴシック" pitchFamily="28" charset="-128"/>
                <a:cs typeface="ＭＳ Ｐゴシック" pitchFamily="28" charset="-128"/>
              </a:rPr>
              <a:t>9</a:t>
            </a:r>
          </a:p>
        </p:txBody>
      </p:sp>
      <p:sp>
        <p:nvSpPr>
          <p:cNvPr id="40" name="Oval 39"/>
          <p:cNvSpPr>
            <a:spLocks noChangeArrowheads="1"/>
          </p:cNvSpPr>
          <p:nvPr/>
        </p:nvSpPr>
        <p:spPr bwMode="auto">
          <a:xfrm>
            <a:off x="1905000" y="3657600"/>
            <a:ext cx="304800" cy="304800"/>
          </a:xfrm>
          <a:prstGeom prst="ellipse">
            <a:avLst/>
          </a:prstGeom>
          <a:solidFill>
            <a:srgbClr val="FFFFFF"/>
          </a:solidFill>
          <a:ln w="3175">
            <a:solidFill>
              <a:srgbClr val="A6A6A6"/>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rgbClr val="F58025"/>
                </a:solidFill>
                <a:latin typeface="Arial" pitchFamily="28" charset="0"/>
                <a:ea typeface="ＭＳ Ｐゴシック" pitchFamily="28" charset="-128"/>
                <a:cs typeface="ＭＳ Ｐゴシック" pitchFamily="28" charset="-128"/>
              </a:rPr>
              <a:t>1</a:t>
            </a:r>
          </a:p>
        </p:txBody>
      </p:sp>
      <p:sp>
        <p:nvSpPr>
          <p:cNvPr id="41" name="Oval 40"/>
          <p:cNvSpPr>
            <a:spLocks noChangeArrowheads="1"/>
          </p:cNvSpPr>
          <p:nvPr/>
        </p:nvSpPr>
        <p:spPr bwMode="auto">
          <a:xfrm>
            <a:off x="2362200" y="3505200"/>
            <a:ext cx="304800" cy="304800"/>
          </a:xfrm>
          <a:prstGeom prst="ellipse">
            <a:avLst/>
          </a:prstGeom>
          <a:solidFill>
            <a:srgbClr val="FFFFFF"/>
          </a:solidFill>
          <a:ln w="3175">
            <a:solidFill>
              <a:srgbClr val="A6A6A6"/>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chemeClr val="accent6"/>
                </a:solidFill>
                <a:latin typeface="Arial" pitchFamily="28" charset="0"/>
                <a:ea typeface="ＭＳ Ｐゴシック" pitchFamily="28" charset="-128"/>
                <a:cs typeface="ＭＳ Ｐゴシック" pitchFamily="28" charset="-128"/>
              </a:rPr>
              <a:t>2</a:t>
            </a:r>
          </a:p>
        </p:txBody>
      </p:sp>
      <p:sp>
        <p:nvSpPr>
          <p:cNvPr id="42" name="Oval 41"/>
          <p:cNvSpPr>
            <a:spLocks noChangeArrowheads="1"/>
          </p:cNvSpPr>
          <p:nvPr/>
        </p:nvSpPr>
        <p:spPr bwMode="auto">
          <a:xfrm>
            <a:off x="7620000" y="2971800"/>
            <a:ext cx="304800" cy="304800"/>
          </a:xfrm>
          <a:prstGeom prst="ellipse">
            <a:avLst/>
          </a:prstGeom>
          <a:solidFill>
            <a:srgbClr val="FFFFFF"/>
          </a:solidFill>
          <a:ln w="3175">
            <a:solidFill>
              <a:srgbClr val="A6A6A6"/>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chemeClr val="accent6"/>
                </a:solidFill>
                <a:latin typeface="Arial" pitchFamily="28" charset="0"/>
                <a:ea typeface="ＭＳ Ｐゴシック" pitchFamily="28" charset="-128"/>
                <a:cs typeface="ＭＳ Ｐゴシック" pitchFamily="28" charset="-128"/>
              </a:rPr>
              <a:t>5</a:t>
            </a:r>
          </a:p>
        </p:txBody>
      </p:sp>
      <p:sp>
        <p:nvSpPr>
          <p:cNvPr id="43" name="Oval 42"/>
          <p:cNvSpPr>
            <a:spLocks noChangeArrowheads="1"/>
          </p:cNvSpPr>
          <p:nvPr/>
        </p:nvSpPr>
        <p:spPr bwMode="auto">
          <a:xfrm>
            <a:off x="6172200" y="2971800"/>
            <a:ext cx="304800" cy="304800"/>
          </a:xfrm>
          <a:prstGeom prst="ellipse">
            <a:avLst/>
          </a:prstGeom>
          <a:solidFill>
            <a:srgbClr val="FFFFFF"/>
          </a:solidFill>
          <a:ln w="3175">
            <a:solidFill>
              <a:srgbClr val="A6A6A6"/>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chemeClr val="accent6"/>
                </a:solidFill>
                <a:latin typeface="Arial" pitchFamily="28" charset="0"/>
                <a:ea typeface="ＭＳ Ｐゴシック" pitchFamily="28" charset="-128"/>
                <a:cs typeface="ＭＳ Ｐゴシック" pitchFamily="28" charset="-128"/>
              </a:rPr>
              <a:t>6</a:t>
            </a:r>
          </a:p>
        </p:txBody>
      </p:sp>
      <p:sp>
        <p:nvSpPr>
          <p:cNvPr id="44" name="Oval 43"/>
          <p:cNvSpPr>
            <a:spLocks noChangeArrowheads="1"/>
          </p:cNvSpPr>
          <p:nvPr/>
        </p:nvSpPr>
        <p:spPr bwMode="auto">
          <a:xfrm>
            <a:off x="762000" y="2209800"/>
            <a:ext cx="304800" cy="304800"/>
          </a:xfrm>
          <a:prstGeom prst="ellipse">
            <a:avLst/>
          </a:prstGeom>
          <a:solidFill>
            <a:srgbClr val="FFFFFF"/>
          </a:solidFill>
          <a:ln w="3175">
            <a:solidFill>
              <a:srgbClr val="A6A6A6"/>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chemeClr val="accent6"/>
                </a:solidFill>
                <a:latin typeface="Arial" pitchFamily="28" charset="0"/>
                <a:ea typeface="ＭＳ Ｐゴシック" pitchFamily="28" charset="-128"/>
                <a:cs typeface="ＭＳ Ｐゴシック" pitchFamily="28" charset="-128"/>
              </a:rPr>
              <a:t>7</a:t>
            </a:r>
          </a:p>
        </p:txBody>
      </p:sp>
      <p:sp>
        <p:nvSpPr>
          <p:cNvPr id="45" name="Oval 44"/>
          <p:cNvSpPr>
            <a:spLocks noChangeArrowheads="1"/>
          </p:cNvSpPr>
          <p:nvPr/>
        </p:nvSpPr>
        <p:spPr bwMode="auto">
          <a:xfrm>
            <a:off x="6248400" y="1447800"/>
            <a:ext cx="304800" cy="304800"/>
          </a:xfrm>
          <a:prstGeom prst="ellipse">
            <a:avLst/>
          </a:prstGeom>
          <a:solidFill>
            <a:srgbClr val="FFFFFF"/>
          </a:solidFill>
          <a:ln w="3175">
            <a:solidFill>
              <a:srgbClr val="A6A6A6"/>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rgbClr val="F58025"/>
                </a:solidFill>
                <a:latin typeface="Arial" pitchFamily="28" charset="0"/>
                <a:ea typeface="ＭＳ Ｐゴシック" pitchFamily="28" charset="-128"/>
                <a:cs typeface="ＭＳ Ｐゴシック" pitchFamily="28" charset="-128"/>
              </a:rPr>
              <a:t>4</a:t>
            </a:r>
          </a:p>
        </p:txBody>
      </p:sp>
      <p:sp>
        <p:nvSpPr>
          <p:cNvPr id="46" name="Oval 45"/>
          <p:cNvSpPr>
            <a:spLocks noChangeArrowheads="1"/>
          </p:cNvSpPr>
          <p:nvPr/>
        </p:nvSpPr>
        <p:spPr bwMode="auto">
          <a:xfrm>
            <a:off x="4876800" y="1447800"/>
            <a:ext cx="304800" cy="304800"/>
          </a:xfrm>
          <a:prstGeom prst="ellipse">
            <a:avLst/>
          </a:prstGeom>
          <a:solidFill>
            <a:srgbClr val="FFFFFF"/>
          </a:solidFill>
          <a:ln w="3175">
            <a:solidFill>
              <a:srgbClr val="A6A6A6"/>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rgbClr val="F58025"/>
                </a:solidFill>
                <a:latin typeface="Arial" pitchFamily="28" charset="0"/>
                <a:ea typeface="ＭＳ Ｐゴシック" pitchFamily="28" charset="-128"/>
                <a:cs typeface="ＭＳ Ｐゴシック" pitchFamily="28" charset="-128"/>
              </a:rPr>
              <a:t>8</a:t>
            </a:r>
          </a:p>
        </p:txBody>
      </p:sp>
      <p:sp>
        <p:nvSpPr>
          <p:cNvPr id="48" name="Oval 47"/>
          <p:cNvSpPr>
            <a:spLocks noChangeArrowheads="1"/>
          </p:cNvSpPr>
          <p:nvPr/>
        </p:nvSpPr>
        <p:spPr bwMode="auto">
          <a:xfrm>
            <a:off x="685800" y="1524000"/>
            <a:ext cx="304800" cy="304800"/>
          </a:xfrm>
          <a:prstGeom prst="ellipse">
            <a:avLst/>
          </a:prstGeom>
          <a:solidFill>
            <a:srgbClr val="FFFFFF"/>
          </a:solidFill>
          <a:ln w="3175">
            <a:solidFill>
              <a:srgbClr val="A6A6A6"/>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chemeClr val="accent6"/>
                </a:solidFill>
                <a:latin typeface="Arial" pitchFamily="28" charset="0"/>
                <a:ea typeface="ＭＳ Ｐゴシック" pitchFamily="28" charset="-128"/>
                <a:cs typeface="ＭＳ Ｐゴシック" pitchFamily="28" charset="-128"/>
              </a:rPr>
              <a:t>8</a:t>
            </a:r>
          </a:p>
        </p:txBody>
      </p:sp>
      <p:sp>
        <p:nvSpPr>
          <p:cNvPr id="49" name="Oval 48"/>
          <p:cNvSpPr>
            <a:spLocks noChangeArrowheads="1"/>
          </p:cNvSpPr>
          <p:nvPr/>
        </p:nvSpPr>
        <p:spPr bwMode="auto">
          <a:xfrm>
            <a:off x="838200" y="2819400"/>
            <a:ext cx="304800" cy="304800"/>
          </a:xfrm>
          <a:prstGeom prst="ellipse">
            <a:avLst/>
          </a:prstGeom>
          <a:solidFill>
            <a:srgbClr val="FFFFFF"/>
          </a:solidFill>
          <a:ln w="3175">
            <a:solidFill>
              <a:srgbClr val="A6A6A6"/>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chemeClr val="accent6"/>
                </a:solidFill>
                <a:latin typeface="Arial" pitchFamily="28" charset="0"/>
                <a:ea typeface="ＭＳ Ｐゴシック" pitchFamily="28" charset="-128"/>
                <a:cs typeface="ＭＳ Ｐゴシック" pitchFamily="28" charset="-128"/>
              </a:rPr>
              <a:t>3</a:t>
            </a:r>
          </a:p>
        </p:txBody>
      </p:sp>
      <p:sp>
        <p:nvSpPr>
          <p:cNvPr id="10257" name="TextBox 7"/>
          <p:cNvSpPr txBox="1">
            <a:spLocks noChangeArrowheads="1"/>
          </p:cNvSpPr>
          <p:nvPr/>
        </p:nvSpPr>
        <p:spPr bwMode="auto">
          <a:xfrm>
            <a:off x="4855029" y="4419600"/>
            <a:ext cx="3526971" cy="1938992"/>
          </a:xfrm>
          <a:prstGeom prst="rect">
            <a:avLst/>
          </a:prstGeom>
          <a:solidFill>
            <a:srgbClr val="FFFFFF"/>
          </a:solidFill>
          <a:ln w="9525">
            <a:noFill/>
            <a:miter lim="800000"/>
            <a:headEnd/>
            <a:tailEnd/>
          </a:ln>
        </p:spPr>
        <p:txBody>
          <a:bodyPr wrap="square">
            <a:spAutoFit/>
          </a:bodyPr>
          <a:lstStyle/>
          <a:p>
            <a:pPr marL="457200" indent="-457200">
              <a:buClr>
                <a:schemeClr val="accent6"/>
              </a:buClr>
              <a:buFont typeface="Arial" pitchFamily="34" charset="0"/>
              <a:buAutoNum type="arabicPeriod" startAt="7"/>
            </a:pPr>
            <a:r>
              <a:rPr lang="en-US" sz="2000" b="0" dirty="0">
                <a:solidFill>
                  <a:srgbClr val="333333"/>
                </a:solidFill>
              </a:rPr>
              <a:t>Top plate</a:t>
            </a:r>
          </a:p>
          <a:p>
            <a:pPr marL="457200" indent="-457200">
              <a:buClr>
                <a:schemeClr val="accent6"/>
              </a:buClr>
              <a:buFont typeface="Arial" pitchFamily="34" charset="0"/>
              <a:buAutoNum type="arabicPeriod" startAt="7"/>
            </a:pPr>
            <a:r>
              <a:rPr lang="en-US" sz="2000" b="0" dirty="0">
                <a:solidFill>
                  <a:srgbClr val="333333"/>
                </a:solidFill>
              </a:rPr>
              <a:t>Ceiling joist cavity</a:t>
            </a:r>
          </a:p>
          <a:p>
            <a:pPr marL="457200" indent="-457200">
              <a:buClr>
                <a:schemeClr val="accent6"/>
              </a:buClr>
              <a:buFont typeface="Arial" pitchFamily="34" charset="0"/>
              <a:buAutoNum type="arabicPeriod" startAt="7"/>
            </a:pPr>
            <a:r>
              <a:rPr lang="en-US" sz="2000" b="0" dirty="0">
                <a:solidFill>
                  <a:srgbClr val="333333"/>
                </a:solidFill>
              </a:rPr>
              <a:t>Wall section </a:t>
            </a:r>
          </a:p>
          <a:p>
            <a:pPr marL="457200" indent="-457200">
              <a:buClr>
                <a:schemeClr val="accent6"/>
              </a:buClr>
              <a:buFont typeface="Arial" pitchFamily="34" charset="0"/>
              <a:buAutoNum type="arabicPeriod" startAt="7"/>
            </a:pPr>
            <a:r>
              <a:rPr lang="en-US" sz="2000" b="0" dirty="0">
                <a:solidFill>
                  <a:srgbClr val="333333"/>
                </a:solidFill>
              </a:rPr>
              <a:t>Rough door opening</a:t>
            </a:r>
          </a:p>
          <a:p>
            <a:pPr marL="457200" indent="-457200">
              <a:buClr>
                <a:schemeClr val="accent6"/>
              </a:buClr>
              <a:buFont typeface="Arial" pitchFamily="34" charset="0"/>
              <a:buAutoNum type="arabicPeriod" startAt="7"/>
            </a:pPr>
            <a:r>
              <a:rPr lang="en-US" sz="2000" b="0" dirty="0">
                <a:solidFill>
                  <a:srgbClr val="333333"/>
                </a:solidFill>
              </a:rPr>
              <a:t>Vapor barrier</a:t>
            </a:r>
          </a:p>
          <a:p>
            <a:pPr marL="457200" indent="-457200">
              <a:buClr>
                <a:schemeClr val="accent6"/>
              </a:buClr>
              <a:buFont typeface="Arial" pitchFamily="34" charset="0"/>
              <a:buAutoNum type="arabicPeriod" startAt="7"/>
            </a:pPr>
            <a:r>
              <a:rPr lang="en-US" sz="2000" b="0" dirty="0">
                <a:solidFill>
                  <a:srgbClr val="333333"/>
                </a:solidFill>
              </a:rPr>
              <a:t>Blown-in insulation</a:t>
            </a:r>
          </a:p>
        </p:txBody>
      </p:sp>
      <p:cxnSp>
        <p:nvCxnSpPr>
          <p:cNvPr id="10258" name="Straight Arrow Connector 33"/>
          <p:cNvCxnSpPr>
            <a:cxnSpLocks noChangeShapeType="1"/>
            <a:stCxn id="40" idx="2"/>
          </p:cNvCxnSpPr>
          <p:nvPr/>
        </p:nvCxnSpPr>
        <p:spPr bwMode="auto">
          <a:xfrm rot="10800000">
            <a:off x="1752600" y="3810000"/>
            <a:ext cx="152400" cy="1588"/>
          </a:xfrm>
          <a:prstGeom prst="straightConnector1">
            <a:avLst/>
          </a:prstGeom>
          <a:noFill/>
          <a:ln w="15875">
            <a:solidFill>
              <a:schemeClr val="accent6"/>
            </a:solidFill>
            <a:round/>
            <a:headEnd/>
            <a:tailEnd type="triangle" w="med" len="med"/>
          </a:ln>
        </p:spPr>
      </p:cxnSp>
      <p:cxnSp>
        <p:nvCxnSpPr>
          <p:cNvPr id="10259" name="Straight Arrow Connector 38"/>
          <p:cNvCxnSpPr>
            <a:cxnSpLocks noChangeShapeType="1"/>
            <a:stCxn id="41" idx="1"/>
          </p:cNvCxnSpPr>
          <p:nvPr/>
        </p:nvCxnSpPr>
        <p:spPr bwMode="auto">
          <a:xfrm rot="16200000" flipV="1">
            <a:off x="2286000" y="3429000"/>
            <a:ext cx="120650" cy="120650"/>
          </a:xfrm>
          <a:prstGeom prst="straightConnector1">
            <a:avLst/>
          </a:prstGeom>
          <a:noFill/>
          <a:ln w="15875">
            <a:solidFill>
              <a:schemeClr val="accent6"/>
            </a:solidFill>
            <a:round/>
            <a:headEnd/>
            <a:tailEnd type="triangle" w="med" len="med"/>
          </a:ln>
        </p:spPr>
      </p:cxnSp>
      <p:cxnSp>
        <p:nvCxnSpPr>
          <p:cNvPr id="10260" name="Straight Arrow Connector 44"/>
          <p:cNvCxnSpPr>
            <a:cxnSpLocks noChangeShapeType="1"/>
          </p:cNvCxnSpPr>
          <p:nvPr/>
        </p:nvCxnSpPr>
        <p:spPr bwMode="auto">
          <a:xfrm rot="10800000">
            <a:off x="7467600" y="3124200"/>
            <a:ext cx="152400" cy="1588"/>
          </a:xfrm>
          <a:prstGeom prst="straightConnector1">
            <a:avLst/>
          </a:prstGeom>
          <a:noFill/>
          <a:ln w="15875">
            <a:solidFill>
              <a:schemeClr val="accent6"/>
            </a:solidFill>
            <a:round/>
            <a:headEnd/>
            <a:tailEnd type="triangle" w="med" len="med"/>
          </a:ln>
        </p:spPr>
      </p:cxnSp>
      <p:cxnSp>
        <p:nvCxnSpPr>
          <p:cNvPr id="10261" name="Straight Arrow Connector 45"/>
          <p:cNvCxnSpPr>
            <a:cxnSpLocks noChangeShapeType="1"/>
            <a:stCxn id="43" idx="0"/>
          </p:cNvCxnSpPr>
          <p:nvPr/>
        </p:nvCxnSpPr>
        <p:spPr bwMode="auto">
          <a:xfrm rot="5400000" flipH="1" flipV="1">
            <a:off x="6248401" y="2895600"/>
            <a:ext cx="152400" cy="3175"/>
          </a:xfrm>
          <a:prstGeom prst="straightConnector1">
            <a:avLst/>
          </a:prstGeom>
          <a:noFill/>
          <a:ln w="15875">
            <a:solidFill>
              <a:schemeClr val="accent6"/>
            </a:solidFill>
            <a:round/>
            <a:headEnd/>
            <a:tailEnd type="triangle" w="med" len="med"/>
          </a:ln>
        </p:spPr>
      </p:cxnSp>
      <p:cxnSp>
        <p:nvCxnSpPr>
          <p:cNvPr id="10262" name="Straight Arrow Connector 56"/>
          <p:cNvCxnSpPr>
            <a:cxnSpLocks noChangeShapeType="1"/>
          </p:cNvCxnSpPr>
          <p:nvPr/>
        </p:nvCxnSpPr>
        <p:spPr bwMode="auto">
          <a:xfrm>
            <a:off x="1066800" y="2362200"/>
            <a:ext cx="152400" cy="1588"/>
          </a:xfrm>
          <a:prstGeom prst="straightConnector1">
            <a:avLst/>
          </a:prstGeom>
          <a:noFill/>
          <a:ln w="15875">
            <a:solidFill>
              <a:schemeClr val="accent6"/>
            </a:solidFill>
            <a:round/>
            <a:headEnd/>
            <a:tailEnd type="triangle" w="med" len="med"/>
          </a:ln>
        </p:spPr>
      </p:cxnSp>
      <p:cxnSp>
        <p:nvCxnSpPr>
          <p:cNvPr id="10263" name="Straight Arrow Connector 61"/>
          <p:cNvCxnSpPr>
            <a:cxnSpLocks noChangeShapeType="1"/>
          </p:cNvCxnSpPr>
          <p:nvPr/>
        </p:nvCxnSpPr>
        <p:spPr bwMode="auto">
          <a:xfrm rot="5400000">
            <a:off x="6216650" y="1784350"/>
            <a:ext cx="152400" cy="88900"/>
          </a:xfrm>
          <a:prstGeom prst="straightConnector1">
            <a:avLst/>
          </a:prstGeom>
          <a:noFill/>
          <a:ln w="15875">
            <a:solidFill>
              <a:schemeClr val="accent6"/>
            </a:solidFill>
            <a:round/>
            <a:headEnd/>
            <a:tailEnd type="triangle" w="med" len="med"/>
          </a:ln>
        </p:spPr>
      </p:cxnSp>
      <p:cxnSp>
        <p:nvCxnSpPr>
          <p:cNvPr id="10264" name="Straight Arrow Connector 62"/>
          <p:cNvCxnSpPr>
            <a:cxnSpLocks noChangeShapeType="1"/>
          </p:cNvCxnSpPr>
          <p:nvPr/>
        </p:nvCxnSpPr>
        <p:spPr bwMode="auto">
          <a:xfrm rot="16200000" flipH="1">
            <a:off x="6438900" y="1790700"/>
            <a:ext cx="152400" cy="76200"/>
          </a:xfrm>
          <a:prstGeom prst="straightConnector1">
            <a:avLst/>
          </a:prstGeom>
          <a:noFill/>
          <a:ln w="15875">
            <a:solidFill>
              <a:schemeClr val="accent6"/>
            </a:solidFill>
            <a:round/>
            <a:headEnd/>
            <a:tailEnd type="triangle" w="med" len="med"/>
          </a:ln>
        </p:spPr>
      </p:cxnSp>
      <p:cxnSp>
        <p:nvCxnSpPr>
          <p:cNvPr id="10265" name="Straight Arrow Connector 71"/>
          <p:cNvCxnSpPr>
            <a:cxnSpLocks noChangeShapeType="1"/>
          </p:cNvCxnSpPr>
          <p:nvPr/>
        </p:nvCxnSpPr>
        <p:spPr bwMode="auto">
          <a:xfrm rot="5400000">
            <a:off x="4953001" y="1827212"/>
            <a:ext cx="152400" cy="3175"/>
          </a:xfrm>
          <a:prstGeom prst="straightConnector1">
            <a:avLst/>
          </a:prstGeom>
          <a:noFill/>
          <a:ln w="15875">
            <a:solidFill>
              <a:schemeClr val="accent6"/>
            </a:solidFill>
            <a:round/>
            <a:headEnd/>
            <a:tailEnd type="triangle" w="med" len="med"/>
          </a:ln>
        </p:spPr>
      </p:cxnSp>
      <p:cxnSp>
        <p:nvCxnSpPr>
          <p:cNvPr id="10266" name="Straight Arrow Connector 74"/>
          <p:cNvCxnSpPr>
            <a:cxnSpLocks noChangeShapeType="1"/>
          </p:cNvCxnSpPr>
          <p:nvPr/>
        </p:nvCxnSpPr>
        <p:spPr bwMode="auto">
          <a:xfrm rot="10800000" flipV="1">
            <a:off x="533400" y="1752600"/>
            <a:ext cx="165100" cy="152400"/>
          </a:xfrm>
          <a:prstGeom prst="straightConnector1">
            <a:avLst/>
          </a:prstGeom>
          <a:noFill/>
          <a:ln w="15875">
            <a:solidFill>
              <a:schemeClr val="accent6"/>
            </a:solidFill>
            <a:round/>
            <a:headEnd/>
            <a:tailEnd type="triangle" w="med" len="med"/>
          </a:ln>
        </p:spPr>
      </p:cxnSp>
      <p:cxnSp>
        <p:nvCxnSpPr>
          <p:cNvPr id="10267" name="Straight Arrow Connector 76"/>
          <p:cNvCxnSpPr>
            <a:cxnSpLocks noChangeShapeType="1"/>
          </p:cNvCxnSpPr>
          <p:nvPr/>
        </p:nvCxnSpPr>
        <p:spPr bwMode="auto">
          <a:xfrm>
            <a:off x="990600" y="1676400"/>
            <a:ext cx="152400" cy="1588"/>
          </a:xfrm>
          <a:prstGeom prst="straightConnector1">
            <a:avLst/>
          </a:prstGeom>
          <a:noFill/>
          <a:ln w="15875">
            <a:solidFill>
              <a:schemeClr val="accent6"/>
            </a:solidFill>
            <a:round/>
            <a:headEnd/>
            <a:tailEnd type="triangle" w="med" len="med"/>
          </a:ln>
        </p:spPr>
      </p:cxnSp>
      <p:cxnSp>
        <p:nvCxnSpPr>
          <p:cNvPr id="10268" name="Straight Arrow Connector 82"/>
          <p:cNvCxnSpPr>
            <a:cxnSpLocks noChangeShapeType="1"/>
          </p:cNvCxnSpPr>
          <p:nvPr/>
        </p:nvCxnSpPr>
        <p:spPr bwMode="auto">
          <a:xfrm>
            <a:off x="1143000" y="2971800"/>
            <a:ext cx="152400" cy="1588"/>
          </a:xfrm>
          <a:prstGeom prst="straightConnector1">
            <a:avLst/>
          </a:prstGeom>
          <a:noFill/>
          <a:ln w="15875">
            <a:solidFill>
              <a:schemeClr val="accent6"/>
            </a:solidFill>
            <a:round/>
            <a:headEnd/>
            <a:tailEnd type="triangle" w="med" len="med"/>
          </a:ln>
        </p:spPr>
      </p:cxnSp>
      <p:sp>
        <p:nvSpPr>
          <p:cNvPr id="64" name="Oval 63"/>
          <p:cNvSpPr>
            <a:spLocks noChangeArrowheads="1"/>
          </p:cNvSpPr>
          <p:nvPr/>
        </p:nvSpPr>
        <p:spPr bwMode="auto">
          <a:xfrm>
            <a:off x="3505200" y="1447800"/>
            <a:ext cx="304800" cy="304800"/>
          </a:xfrm>
          <a:prstGeom prst="ellipse">
            <a:avLst/>
          </a:prstGeom>
          <a:solidFill>
            <a:srgbClr val="FFFFFF"/>
          </a:solidFill>
          <a:ln w="3175">
            <a:solidFill>
              <a:srgbClr val="A6A6A6"/>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rgbClr val="F58025"/>
                </a:solidFill>
                <a:latin typeface="Arial" pitchFamily="28" charset="0"/>
                <a:ea typeface="ＭＳ Ｐゴシック" pitchFamily="28" charset="-128"/>
                <a:cs typeface="ＭＳ Ｐゴシック" pitchFamily="28" charset="-128"/>
              </a:rPr>
              <a:t>12</a:t>
            </a:r>
          </a:p>
        </p:txBody>
      </p:sp>
      <p:cxnSp>
        <p:nvCxnSpPr>
          <p:cNvPr id="10270" name="Straight Arrow Connector 71"/>
          <p:cNvCxnSpPr>
            <a:cxnSpLocks noChangeShapeType="1"/>
          </p:cNvCxnSpPr>
          <p:nvPr/>
        </p:nvCxnSpPr>
        <p:spPr bwMode="auto">
          <a:xfrm rot="5400000">
            <a:off x="3582988" y="1827212"/>
            <a:ext cx="152400" cy="3175"/>
          </a:xfrm>
          <a:prstGeom prst="straightConnector1">
            <a:avLst/>
          </a:prstGeom>
          <a:noFill/>
          <a:ln w="15875">
            <a:solidFill>
              <a:schemeClr val="accent6"/>
            </a:solidFill>
            <a:round/>
            <a:headEnd/>
            <a:tailEnd type="triangle" w="med" len="med"/>
          </a:ln>
        </p:spPr>
      </p:cxnSp>
      <p:sp>
        <p:nvSpPr>
          <p:cNvPr id="66" name="Oval 65"/>
          <p:cNvSpPr>
            <a:spLocks noChangeArrowheads="1"/>
          </p:cNvSpPr>
          <p:nvPr/>
        </p:nvSpPr>
        <p:spPr bwMode="auto">
          <a:xfrm>
            <a:off x="152400" y="3048000"/>
            <a:ext cx="304800" cy="304800"/>
          </a:xfrm>
          <a:prstGeom prst="ellipse">
            <a:avLst/>
          </a:prstGeom>
          <a:solidFill>
            <a:srgbClr val="FFFFFF"/>
          </a:solidFill>
          <a:ln w="3175">
            <a:solidFill>
              <a:srgbClr val="A6A6A6"/>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chemeClr val="accent6"/>
                </a:solidFill>
                <a:latin typeface="Arial" pitchFamily="28" charset="0"/>
                <a:ea typeface="ＭＳ Ｐゴシック" pitchFamily="28" charset="-128"/>
                <a:cs typeface="ＭＳ Ｐゴシック" pitchFamily="28" charset="-128"/>
              </a:rPr>
              <a:t>10</a:t>
            </a:r>
          </a:p>
        </p:txBody>
      </p:sp>
      <p:cxnSp>
        <p:nvCxnSpPr>
          <p:cNvPr id="10272" name="Straight Arrow Connector 82"/>
          <p:cNvCxnSpPr>
            <a:cxnSpLocks noChangeShapeType="1"/>
            <a:stCxn id="66" idx="7"/>
          </p:cNvCxnSpPr>
          <p:nvPr/>
        </p:nvCxnSpPr>
        <p:spPr bwMode="auto">
          <a:xfrm rot="5400000" flipH="1" flipV="1">
            <a:off x="412750" y="2971800"/>
            <a:ext cx="120650" cy="120650"/>
          </a:xfrm>
          <a:prstGeom prst="straightConnector1">
            <a:avLst/>
          </a:prstGeom>
          <a:noFill/>
          <a:ln w="15875">
            <a:solidFill>
              <a:schemeClr val="accent6"/>
            </a:solidFill>
            <a:round/>
            <a:headEnd/>
            <a:tailEnd type="triangle" w="med" len="med"/>
          </a:ln>
        </p:spPr>
      </p:cxnSp>
      <p:cxnSp>
        <p:nvCxnSpPr>
          <p:cNvPr id="10273" name="Straight Arrow Connector 71"/>
          <p:cNvCxnSpPr>
            <a:cxnSpLocks noChangeShapeType="1"/>
          </p:cNvCxnSpPr>
          <p:nvPr/>
        </p:nvCxnSpPr>
        <p:spPr bwMode="auto">
          <a:xfrm rot="5400000">
            <a:off x="-1587" y="1903412"/>
            <a:ext cx="304800" cy="155575"/>
          </a:xfrm>
          <a:prstGeom prst="straightConnector1">
            <a:avLst/>
          </a:prstGeom>
          <a:noFill/>
          <a:ln w="15875">
            <a:solidFill>
              <a:schemeClr val="accent6"/>
            </a:solidFill>
            <a:round/>
            <a:headEnd/>
            <a:tailEnd type="triangle" w="med" len="med"/>
          </a:ln>
        </p:spPr>
      </p:cxnSp>
      <p:sp>
        <p:nvSpPr>
          <p:cNvPr id="69" name="Oval 68"/>
          <p:cNvSpPr>
            <a:spLocks noChangeArrowheads="1"/>
          </p:cNvSpPr>
          <p:nvPr/>
        </p:nvSpPr>
        <p:spPr bwMode="auto">
          <a:xfrm>
            <a:off x="76200" y="1676400"/>
            <a:ext cx="304800" cy="304800"/>
          </a:xfrm>
          <a:prstGeom prst="ellipse">
            <a:avLst/>
          </a:prstGeom>
          <a:solidFill>
            <a:srgbClr val="FFFFFF"/>
          </a:solidFill>
          <a:ln w="3175">
            <a:solidFill>
              <a:srgbClr val="A6A6A6"/>
            </a:solidFill>
            <a:round/>
            <a:headEnd/>
            <a:tailEnd/>
          </a:ln>
          <a:effectLst>
            <a:outerShdw blurRad="63500" dist="38100" dir="2700000" rotWithShape="0">
              <a:srgbClr val="000000">
                <a:alpha val="42998"/>
              </a:srgbClr>
            </a:outerShdw>
          </a:effectLst>
        </p:spPr>
        <p:txBody>
          <a:bodyPr lIns="0" tIns="0" rIns="0" anchor="ctr"/>
          <a:lstStyle/>
          <a:p>
            <a:pPr algn="ctr">
              <a:defRPr/>
            </a:pPr>
            <a:r>
              <a:rPr lang="en-US" sz="1500" dirty="0">
                <a:solidFill>
                  <a:schemeClr val="accent6"/>
                </a:solidFill>
                <a:latin typeface="Arial" pitchFamily="28" charset="0"/>
                <a:ea typeface="ＭＳ Ｐゴシック" pitchFamily="28" charset="-128"/>
                <a:cs typeface="ＭＳ Ｐゴシック" pitchFamily="28" charset="-128"/>
              </a:rPr>
              <a:t>11</a:t>
            </a:r>
          </a:p>
        </p:txBody>
      </p:sp>
      <p:sp>
        <p:nvSpPr>
          <p:cNvPr id="35"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36" name="TextBox 6"/>
          <p:cNvSpPr txBox="1">
            <a:spLocks noChangeArrowheads="1"/>
          </p:cNvSpPr>
          <p:nvPr/>
        </p:nvSpPr>
        <p:spPr bwMode="auto">
          <a:xfrm>
            <a:off x="3352800" y="3733800"/>
            <a:ext cx="3127375" cy="230832"/>
          </a:xfrm>
          <a:prstGeom prst="rect">
            <a:avLst/>
          </a:prstGeom>
          <a:noFill/>
          <a:ln w="9525">
            <a:noFill/>
            <a:miter lim="800000"/>
            <a:headEnd/>
            <a:tailEnd/>
          </a:ln>
        </p:spPr>
        <p:txBody>
          <a:bodyPr>
            <a:spAutoFit/>
          </a:bodyPr>
          <a:lstStyle/>
          <a:p>
            <a:pPr algn="r"/>
            <a:r>
              <a:rPr lang="en-US" sz="900" b="0" i="1" dirty="0" smtClean="0">
                <a:solidFill>
                  <a:schemeClr val="bg1"/>
                </a:solidFill>
              </a:rPr>
              <a:t>Photos courtesy of the U.S. </a:t>
            </a:r>
            <a:r>
              <a:rPr lang="en-US" sz="900" b="0" i="1" dirty="0">
                <a:solidFill>
                  <a:schemeClr val="bg1"/>
                </a:solidFill>
              </a:rPr>
              <a:t>Department of Energy</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
            <a:ext cx="8385175" cy="914399"/>
          </a:xfrm>
        </p:spPr>
        <p:txBody>
          <a:bodyPr>
            <a:normAutofit/>
          </a:bodyPr>
          <a:lstStyle/>
          <a:p>
            <a:r>
              <a:rPr lang="en-US" sz="2500" dirty="0" smtClean="0"/>
              <a:t>Fan Operating Temperature Testing</a:t>
            </a:r>
          </a:p>
        </p:txBody>
      </p:sp>
      <p:pic>
        <p:nvPicPr>
          <p:cNvPr id="64516" name="Picture 22" descr="Elevation drawing showing the Fan-on/Fan-off test location."/>
          <p:cNvPicPr>
            <a:picLocks noChangeAspect="1"/>
          </p:cNvPicPr>
          <p:nvPr/>
        </p:nvPicPr>
        <p:blipFill>
          <a:blip r:embed="rId3" cstate="print"/>
          <a:srcRect/>
          <a:stretch>
            <a:fillRect/>
          </a:stretch>
        </p:blipFill>
        <p:spPr bwMode="auto">
          <a:xfrm>
            <a:off x="3522663" y="1143000"/>
            <a:ext cx="5621337" cy="5334000"/>
          </a:xfrm>
          <a:prstGeom prst="rect">
            <a:avLst/>
          </a:prstGeom>
          <a:noFill/>
          <a:ln w="9525">
            <a:noFill/>
            <a:miter lim="800000"/>
            <a:headEnd/>
            <a:tailEnd/>
          </a:ln>
        </p:spPr>
      </p:pic>
      <p:sp>
        <p:nvSpPr>
          <p:cNvPr id="64518" name="Text Box 13"/>
          <p:cNvSpPr txBox="1">
            <a:spLocks noChangeArrowheads="1"/>
          </p:cNvSpPr>
          <p:nvPr/>
        </p:nvSpPr>
        <p:spPr bwMode="auto">
          <a:xfrm>
            <a:off x="5029200" y="2590800"/>
            <a:ext cx="2133600" cy="615950"/>
          </a:xfrm>
          <a:prstGeom prst="rect">
            <a:avLst/>
          </a:prstGeom>
          <a:noFill/>
          <a:ln w="9525">
            <a:noFill/>
            <a:miter lim="800000"/>
            <a:headEnd/>
            <a:tailEnd/>
          </a:ln>
        </p:spPr>
        <p:txBody>
          <a:bodyPr lIns="0" tIns="0" rIns="0" bIns="0">
            <a:spAutoFit/>
          </a:bodyPr>
          <a:lstStyle/>
          <a:p>
            <a:pPr algn="ctr">
              <a:spcBef>
                <a:spcPct val="50000"/>
              </a:spcBef>
            </a:pPr>
            <a:r>
              <a:rPr lang="en-US" sz="2000" b="0" dirty="0">
                <a:solidFill>
                  <a:srgbClr val="000066"/>
                </a:solidFill>
              </a:rPr>
              <a:t>Fan-on/Fan-off test location</a:t>
            </a:r>
          </a:p>
        </p:txBody>
      </p:sp>
      <p:sp>
        <p:nvSpPr>
          <p:cNvPr id="15" name="Rectangular Callout 14"/>
          <p:cNvSpPr>
            <a:spLocks noChangeArrowheads="1"/>
          </p:cNvSpPr>
          <p:nvPr/>
        </p:nvSpPr>
        <p:spPr bwMode="auto">
          <a:xfrm>
            <a:off x="4495800" y="4572000"/>
            <a:ext cx="1371600" cy="381000"/>
          </a:xfrm>
          <a:prstGeom prst="wedgeRectCallout">
            <a:avLst>
              <a:gd name="adj1" fmla="val 60042"/>
              <a:gd name="adj2" fmla="val 149167"/>
            </a:avLst>
          </a:prstGeom>
          <a:solidFill>
            <a:srgbClr val="FFFFFF">
              <a:alpha val="85097"/>
            </a:srgbClr>
          </a:solidFill>
          <a:ln w="6350">
            <a:noFill/>
            <a:round/>
            <a:headEnd/>
            <a:tailEnd/>
          </a:ln>
          <a:effectLst>
            <a:outerShdw dist="38100" dir="2700000" rotWithShape="0">
              <a:srgbClr val="808080">
                <a:alpha val="42999"/>
              </a:srgbClr>
            </a:outerShdw>
          </a:effectLst>
        </p:spPr>
        <p:txBody>
          <a:bodyPr/>
          <a:lstStyle/>
          <a:p>
            <a:pPr marL="39688" algn="ctr">
              <a:defRPr/>
            </a:pPr>
            <a:r>
              <a:rPr lang="en-US" sz="1600" b="0" dirty="0">
                <a:solidFill>
                  <a:srgbClr val="000066"/>
                </a:solidFill>
                <a:latin typeface="Arial" pitchFamily="28" charset="0"/>
                <a:ea typeface="Arial" pitchFamily="28" charset="0"/>
                <a:cs typeface="Arial" pitchFamily="28" charset="0"/>
                <a:sym typeface="Arial" pitchFamily="28" charset="0"/>
              </a:rPr>
              <a:t>Temp Probe</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64517" name="Rectangle 3"/>
          <p:cNvSpPr>
            <a:spLocks noGrp="1" noChangeArrowheads="1"/>
          </p:cNvSpPr>
          <p:nvPr>
            <p:ph type="body" sz="half" idx="1"/>
          </p:nvPr>
        </p:nvSpPr>
        <p:spPr>
          <a:xfrm>
            <a:off x="457200" y="1752600"/>
            <a:ext cx="4191000" cy="4572000"/>
          </a:xfrm>
        </p:spPr>
        <p:txBody>
          <a:bodyPr>
            <a:noAutofit/>
          </a:bodyPr>
          <a:lstStyle/>
          <a:p>
            <a:r>
              <a:rPr lang="en-US" dirty="0" smtClean="0"/>
              <a:t>Verify fan operating temperatures:</a:t>
            </a:r>
          </a:p>
          <a:p>
            <a:pPr marL="274320" lvl="1">
              <a:buFont typeface="Arial" pitchFamily="34" charset="0"/>
              <a:buNone/>
            </a:pPr>
            <a:r>
              <a:rPr lang="en-US" sz="2400" dirty="0" smtClean="0"/>
              <a:t>	High Limit – set at factory (200˚)</a:t>
            </a:r>
          </a:p>
          <a:p>
            <a:pPr marL="274320" lvl="1">
              <a:buFont typeface="Arial" pitchFamily="34" charset="0"/>
              <a:buNone/>
            </a:pPr>
            <a:r>
              <a:rPr lang="en-US" sz="2400" dirty="0" smtClean="0"/>
              <a:t>	Fan-On (100˚ – 120˚)</a:t>
            </a:r>
          </a:p>
          <a:p>
            <a:pPr marL="274320" lvl="1">
              <a:buFont typeface="Arial" pitchFamily="34" charset="0"/>
              <a:buNone/>
            </a:pPr>
            <a:r>
              <a:rPr lang="en-US" sz="2400" dirty="0" smtClean="0"/>
              <a:t>	Fan-Off (90˚ – 100˚)</a:t>
            </a:r>
          </a:p>
          <a:p>
            <a:r>
              <a:rPr lang="en-US" dirty="0" smtClean="0"/>
              <a:t>Record the temperatures by placing a thermometer probe into or the closest register to the supply plenum.</a:t>
            </a:r>
          </a:p>
        </p:txBody>
      </p:sp>
      <p:sp>
        <p:nvSpPr>
          <p:cNvPr id="2" name="Rectangle 1"/>
          <p:cNvSpPr/>
          <p:nvPr/>
        </p:nvSpPr>
        <p:spPr>
          <a:xfrm>
            <a:off x="5589192" y="6269028"/>
            <a:ext cx="3550972" cy="230832"/>
          </a:xfrm>
          <a:prstGeom prst="rect">
            <a:avLst/>
          </a:prstGeom>
        </p:spPr>
        <p:txBody>
          <a:bodyPr wrap="none">
            <a:spAutoFit/>
          </a:bodyPr>
          <a:lstStyle/>
          <a:p>
            <a:pPr lvl="0"/>
            <a:r>
              <a:rPr lang="en-US" sz="900" b="0" i="1" dirty="0">
                <a:solidFill>
                  <a:srgbClr val="50565C"/>
                </a:solidFill>
              </a:rPr>
              <a:t>Graphic developed for the U.S. DOE WAP Standardized Curricula</a:t>
            </a:r>
            <a:endParaRPr lang="en-US" sz="900" dirty="0">
              <a:solidFill>
                <a:srgbClr val="50565C"/>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Photo of a typical blower."/>
          <p:cNvPicPr>
            <a:picLocks noChangeAspect="1" noChangeArrowheads="1"/>
          </p:cNvPicPr>
          <p:nvPr/>
        </p:nvPicPr>
        <p:blipFill>
          <a:blip r:embed="rId3" cstate="email"/>
          <a:srcRect/>
          <a:stretch>
            <a:fillRect/>
          </a:stretch>
        </p:blipFill>
        <p:spPr bwMode="auto">
          <a:xfrm>
            <a:off x="990600" y="1524000"/>
            <a:ext cx="3401349"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4" descr="Close-up Photo of a typical blower."/>
          <p:cNvPicPr>
            <a:picLocks noChangeAspect="1" noChangeArrowheads="1"/>
          </p:cNvPicPr>
          <p:nvPr/>
        </p:nvPicPr>
        <p:blipFill>
          <a:blip r:embed="rId4" cstate="email"/>
          <a:srcRect l="-3923" r="2615"/>
          <a:stretch>
            <a:fillRect/>
          </a:stretch>
        </p:blipFill>
        <p:spPr bwMode="auto">
          <a:xfrm>
            <a:off x="4800600" y="1524000"/>
            <a:ext cx="3429000"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5540" name="Text Box 8"/>
          <p:cNvSpPr txBox="1">
            <a:spLocks noChangeArrowheads="1"/>
          </p:cNvSpPr>
          <p:nvPr/>
        </p:nvSpPr>
        <p:spPr bwMode="auto">
          <a:xfrm>
            <a:off x="1600200" y="5867400"/>
            <a:ext cx="5943600" cy="400110"/>
          </a:xfrm>
          <a:prstGeom prst="rect">
            <a:avLst/>
          </a:prstGeom>
          <a:noFill/>
          <a:ln w="9525">
            <a:noFill/>
            <a:miter lim="800000"/>
            <a:headEnd/>
            <a:tailEnd/>
          </a:ln>
        </p:spPr>
        <p:txBody>
          <a:bodyPr lIns="0" tIns="0" rIns="0" bIns="0">
            <a:spAutoFit/>
          </a:bodyPr>
          <a:lstStyle/>
          <a:p>
            <a:pPr algn="ctr">
              <a:spcBef>
                <a:spcPct val="50000"/>
              </a:spcBef>
            </a:pPr>
            <a:r>
              <a:rPr lang="en-US" sz="2600" b="0" dirty="0">
                <a:solidFill>
                  <a:srgbClr val="000066"/>
                </a:solidFill>
              </a:rPr>
              <a:t>Remove and clean the blower.</a:t>
            </a:r>
          </a:p>
        </p:txBody>
      </p:sp>
      <p:sp>
        <p:nvSpPr>
          <p:cNvPr id="65541" name="Rectangle 4"/>
          <p:cNvSpPr>
            <a:spLocks noGrp="1" noChangeArrowheads="1"/>
          </p:cNvSpPr>
          <p:nvPr>
            <p:ph type="title"/>
          </p:nvPr>
        </p:nvSpPr>
        <p:spPr/>
        <p:txBody>
          <a:bodyPr/>
          <a:lstStyle/>
          <a:p>
            <a:r>
              <a:rPr lang="en-US" dirty="0" smtClean="0"/>
              <a:t>Blower Maintenance</a:t>
            </a:r>
          </a:p>
        </p:txBody>
      </p:sp>
      <p:sp>
        <p:nvSpPr>
          <p:cNvPr id="65543" name="Text Box 7"/>
          <p:cNvSpPr txBox="1">
            <a:spLocks noChangeArrowheads="1"/>
          </p:cNvSpPr>
          <p:nvPr/>
        </p:nvSpPr>
        <p:spPr bwMode="auto">
          <a:xfrm>
            <a:off x="5486400" y="52578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a:t>
            </a:r>
            <a:r>
              <a:rPr lang="en-US" sz="900" b="0" i="1" dirty="0" smtClean="0">
                <a:solidFill>
                  <a:schemeClr val="bg1"/>
                </a:solidFill>
              </a:rPr>
              <a:t>NRCERT</a:t>
            </a:r>
            <a:endParaRPr lang="en-US" sz="900" b="0" i="1" dirty="0">
              <a:solidFill>
                <a:schemeClr val="bg1"/>
              </a:solidFill>
            </a:endParaRPr>
          </a:p>
        </p:txBody>
      </p:sp>
      <p:sp>
        <p:nvSpPr>
          <p:cNvPr id="65544" name="Text Box 7"/>
          <p:cNvSpPr txBox="1">
            <a:spLocks noChangeArrowheads="1"/>
          </p:cNvSpPr>
          <p:nvPr/>
        </p:nvSpPr>
        <p:spPr bwMode="auto">
          <a:xfrm>
            <a:off x="1676400" y="52578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PA WTC</a:t>
            </a:r>
          </a:p>
        </p:txBody>
      </p:sp>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p:cNvSpPr>
            <a:spLocks noChangeArrowheads="1"/>
          </p:cNvSpPr>
          <p:nvPr/>
        </p:nvSpPr>
        <p:spPr bwMode="auto">
          <a:xfrm>
            <a:off x="533400" y="0"/>
            <a:ext cx="6248400" cy="914400"/>
          </a:xfrm>
          <a:prstGeom prst="rect">
            <a:avLst/>
          </a:prstGeom>
          <a:noFill/>
          <a:ln w="9525">
            <a:noFill/>
            <a:miter lim="800000"/>
            <a:headEnd/>
            <a:tailEnd/>
          </a:ln>
        </p:spPr>
        <p:txBody>
          <a:bodyPr lIns="0" tIns="0" rIns="0" bIns="0" anchor="ctr"/>
          <a:lstStyle/>
          <a:p>
            <a:r>
              <a:rPr lang="en-US" sz="2600" b="0" spc="100" dirty="0">
                <a:solidFill>
                  <a:schemeClr val="bg1"/>
                </a:solidFill>
              </a:rPr>
              <a:t>Filter Replacement</a:t>
            </a:r>
          </a:p>
        </p:txBody>
      </p:sp>
      <p:sp>
        <p:nvSpPr>
          <p:cNvPr id="8" name="Rectangle 6" descr="Image of a very dirty air filter"/>
          <p:cNvSpPr>
            <a:spLocks noGrp="1" noChangeAspect="1" noChangeArrowheads="1"/>
          </p:cNvSpPr>
          <p:nvPr isPhoto="1"/>
        </p:nvSpPr>
        <p:spPr bwMode="auto">
          <a:xfrm>
            <a:off x="1905000" y="1371600"/>
            <a:ext cx="5348019" cy="4114800"/>
          </a:xfrm>
          <a:prstGeom prst="rect">
            <a:avLst/>
          </a:prstGeom>
          <a:blipFill dpi="0" rotWithShape="1">
            <a:blip r:embed="rId3" cstate="email"/>
            <a:srcRect/>
            <a:stretch>
              <a:fillRect r="-2588"/>
            </a:stretch>
          </a:blipFill>
          <a:ln w="76200" cap="flat" cmpd="sng" algn="ctr">
            <a:solidFill>
              <a:schemeClr val="bg1"/>
            </a:solidFill>
            <a:prstDash val="solid"/>
            <a:miter lim="800000"/>
            <a:headEnd type="none" w="med" len="med"/>
            <a:tailEnd type="none" w="med" len="med"/>
          </a:ln>
          <a:effectLst>
            <a:outerShdw blurRad="50800" dist="38100" dir="2700000">
              <a:srgbClr val="000000">
                <a:alpha val="43000"/>
              </a:srgbClr>
            </a:outerShdw>
          </a:effectLst>
        </p:spPr>
        <p:txBody>
          <a:bodyPr/>
          <a:lstStyle/>
          <a:p>
            <a:pPr>
              <a:defRPr/>
            </a:pPr>
            <a:endParaRPr lang="en-US" dirty="0">
              <a:latin typeface="Arial" pitchFamily="28" charset="0"/>
              <a:ea typeface="ＭＳ Ｐゴシック" pitchFamily="28" charset="-128"/>
              <a:cs typeface="ＭＳ Ｐゴシック" pitchFamily="28" charset="-128"/>
            </a:endParaRPr>
          </a:p>
        </p:txBody>
      </p:sp>
      <p:sp>
        <p:nvSpPr>
          <p:cNvPr id="66567" name="Text Box 7"/>
          <p:cNvSpPr txBox="1">
            <a:spLocks noChangeArrowheads="1"/>
          </p:cNvSpPr>
          <p:nvPr/>
        </p:nvSpPr>
        <p:spPr bwMode="auto">
          <a:xfrm>
            <a:off x="457200" y="5791200"/>
            <a:ext cx="8001000" cy="400110"/>
          </a:xfrm>
          <a:prstGeom prst="rect">
            <a:avLst/>
          </a:prstGeom>
          <a:noFill/>
          <a:ln w="9525">
            <a:noFill/>
            <a:miter lim="800000"/>
            <a:headEnd/>
            <a:tailEnd/>
          </a:ln>
        </p:spPr>
        <p:txBody>
          <a:bodyPr lIns="0" tIns="0" rIns="0" bIns="0">
            <a:spAutoFit/>
          </a:bodyPr>
          <a:lstStyle/>
          <a:p>
            <a:pPr algn="ctr">
              <a:spcBef>
                <a:spcPct val="50000"/>
              </a:spcBef>
            </a:pPr>
            <a:r>
              <a:rPr lang="en-US" sz="2600" b="0" dirty="0">
                <a:solidFill>
                  <a:srgbClr val="000066"/>
                </a:solidFill>
              </a:rPr>
              <a:t>Change out the furnace </a:t>
            </a:r>
            <a:r>
              <a:rPr lang="en-US" sz="2600" b="0" dirty="0" smtClean="0">
                <a:solidFill>
                  <a:srgbClr val="000066"/>
                </a:solidFill>
              </a:rPr>
              <a:t>filter, </a:t>
            </a:r>
            <a:r>
              <a:rPr lang="en-US" sz="2600" b="0" dirty="0">
                <a:solidFill>
                  <a:srgbClr val="000066"/>
                </a:solidFill>
              </a:rPr>
              <a:t>and educate the client.</a:t>
            </a:r>
          </a:p>
        </p:txBody>
      </p:sp>
      <p:sp>
        <p:nvSpPr>
          <p:cNvPr id="66568" name="Text Box 7"/>
          <p:cNvSpPr txBox="1">
            <a:spLocks noChangeArrowheads="1"/>
          </p:cNvSpPr>
          <p:nvPr/>
        </p:nvSpPr>
        <p:spPr bwMode="auto">
          <a:xfrm>
            <a:off x="4495800" y="51816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a:t>
            </a:r>
            <a:r>
              <a:rPr lang="en-US" sz="900" b="0" i="1" dirty="0" smtClean="0">
                <a:solidFill>
                  <a:schemeClr val="bg1"/>
                </a:solidFill>
              </a:rPr>
              <a:t>NRCERT</a:t>
            </a:r>
            <a:endParaRPr lang="en-US" sz="900" b="0" i="1" dirty="0">
              <a:solidFill>
                <a:schemeClr val="bg1"/>
              </a:solidFill>
            </a:endParaRPr>
          </a:p>
        </p:txBody>
      </p:sp>
      <p:sp>
        <p:nvSpPr>
          <p:cNvPr id="7"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ChangeArrowheads="1"/>
          </p:cNvSpPr>
          <p:nvPr/>
        </p:nvSpPr>
        <p:spPr bwMode="auto">
          <a:xfrm>
            <a:off x="533400" y="0"/>
            <a:ext cx="6248400" cy="914400"/>
          </a:xfrm>
          <a:prstGeom prst="rect">
            <a:avLst/>
          </a:prstGeom>
          <a:noFill/>
          <a:ln w="9525">
            <a:noFill/>
            <a:miter lim="800000"/>
            <a:headEnd/>
            <a:tailEnd/>
          </a:ln>
        </p:spPr>
        <p:txBody>
          <a:bodyPr lIns="0" tIns="0" rIns="0" bIns="0" anchor="ctr"/>
          <a:lstStyle/>
          <a:p>
            <a:r>
              <a:rPr lang="en-US" sz="2600" b="0" spc="100" dirty="0">
                <a:solidFill>
                  <a:schemeClr val="bg1"/>
                </a:solidFill>
              </a:rPr>
              <a:t>Electrical Checks</a:t>
            </a:r>
          </a:p>
        </p:txBody>
      </p:sp>
      <p:sp>
        <p:nvSpPr>
          <p:cNvPr id="67589" name="Text Box 3"/>
          <p:cNvSpPr txBox="1">
            <a:spLocks noChangeArrowheads="1"/>
          </p:cNvSpPr>
          <p:nvPr/>
        </p:nvSpPr>
        <p:spPr bwMode="auto">
          <a:xfrm>
            <a:off x="1066800" y="5715000"/>
            <a:ext cx="7239000" cy="492443"/>
          </a:xfrm>
          <a:prstGeom prst="rect">
            <a:avLst/>
          </a:prstGeom>
          <a:noFill/>
          <a:ln w="9525">
            <a:noFill/>
            <a:miter lim="800000"/>
            <a:headEnd/>
            <a:tailEnd/>
          </a:ln>
        </p:spPr>
        <p:txBody>
          <a:bodyPr>
            <a:spAutoFit/>
          </a:bodyPr>
          <a:lstStyle/>
          <a:p>
            <a:pPr algn="ctr">
              <a:spcBef>
                <a:spcPct val="50000"/>
              </a:spcBef>
            </a:pPr>
            <a:r>
              <a:rPr lang="en-US" sz="2600" b="0" dirty="0">
                <a:solidFill>
                  <a:srgbClr val="000066"/>
                </a:solidFill>
              </a:rPr>
              <a:t>Check for safety of electrical </a:t>
            </a:r>
            <a:r>
              <a:rPr lang="en-US" sz="2600" b="0" dirty="0" smtClean="0">
                <a:solidFill>
                  <a:srgbClr val="000066"/>
                </a:solidFill>
              </a:rPr>
              <a:t>components.</a:t>
            </a:r>
            <a:endParaRPr lang="en-US" sz="2600" b="0" dirty="0">
              <a:solidFill>
                <a:srgbClr val="000066"/>
              </a:solidFill>
            </a:endParaRPr>
          </a:p>
        </p:txBody>
      </p:sp>
      <p:sp>
        <p:nvSpPr>
          <p:cNvPr id="9" name="Rectangle 4" descr="Photo of furnace wiring."/>
          <p:cNvSpPr>
            <a:spLocks noGrp="1" noChangeAspect="1" noChangeArrowheads="1"/>
          </p:cNvSpPr>
          <p:nvPr isPhoto="1"/>
        </p:nvSpPr>
        <p:spPr bwMode="auto">
          <a:xfrm>
            <a:off x="1905000" y="1447800"/>
            <a:ext cx="5384800" cy="4038600"/>
          </a:xfrm>
          <a:prstGeom prst="rect">
            <a:avLst/>
          </a:prstGeom>
          <a:blipFill dpi="0" rotWithShape="1">
            <a:blip r:embed="rId3" cstate="email"/>
            <a:srcRect/>
            <a:stretch>
              <a:fillRect/>
            </a:stretch>
          </a:blipFill>
          <a:ln w="88900">
            <a:solidFill>
              <a:schemeClr val="bg1"/>
            </a:solidFill>
            <a:miter lim="800000"/>
            <a:headEnd/>
            <a:tailEnd/>
          </a:ln>
          <a:effectLst>
            <a:outerShdw dist="38100" dir="2700000" rotWithShape="0">
              <a:srgbClr val="808080">
                <a:alpha val="42999"/>
              </a:srgbClr>
            </a:outerShdw>
          </a:effectLst>
        </p:spPr>
        <p:txBody>
          <a:bodyPr/>
          <a:lstStyle/>
          <a:p>
            <a:pPr>
              <a:defRPr/>
            </a:pPr>
            <a:endParaRPr lang="en-US" dirty="0">
              <a:latin typeface="Arial" pitchFamily="28" charset="0"/>
              <a:ea typeface="ＭＳ Ｐゴシック" pitchFamily="28" charset="-128"/>
              <a:cs typeface="ＭＳ Ｐゴシック" pitchFamily="28" charset="-128"/>
            </a:endParaRPr>
          </a:p>
        </p:txBody>
      </p:sp>
      <p:sp>
        <p:nvSpPr>
          <p:cNvPr id="67591" name="Text Box 7"/>
          <p:cNvSpPr txBox="1">
            <a:spLocks noChangeArrowheads="1"/>
          </p:cNvSpPr>
          <p:nvPr/>
        </p:nvSpPr>
        <p:spPr bwMode="auto">
          <a:xfrm>
            <a:off x="4572000" y="51816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a:t>
            </a:r>
            <a:r>
              <a:rPr lang="en-US" sz="900" b="0" i="1" dirty="0" smtClean="0">
                <a:solidFill>
                  <a:schemeClr val="bg1"/>
                </a:solidFill>
              </a:rPr>
              <a:t>NRCERT</a:t>
            </a:r>
            <a:endParaRPr lang="en-US" sz="900" b="0" i="1" dirty="0">
              <a:solidFill>
                <a:schemeClr val="bg1"/>
              </a:solidFill>
            </a:endParaRP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ChangeArrowheads="1"/>
          </p:cNvSpPr>
          <p:nvPr/>
        </p:nvSpPr>
        <p:spPr bwMode="auto">
          <a:xfrm>
            <a:off x="533400" y="0"/>
            <a:ext cx="6248400" cy="914400"/>
          </a:xfrm>
          <a:prstGeom prst="rect">
            <a:avLst/>
          </a:prstGeom>
          <a:noFill/>
          <a:ln w="9525">
            <a:noFill/>
            <a:miter lim="800000"/>
            <a:headEnd/>
            <a:tailEnd/>
          </a:ln>
        </p:spPr>
        <p:txBody>
          <a:bodyPr lIns="0" tIns="0" rIns="0" bIns="0" anchor="ctr"/>
          <a:lstStyle/>
          <a:p>
            <a:r>
              <a:rPr lang="en-US" sz="2600" b="0" spc="100" dirty="0">
                <a:solidFill>
                  <a:schemeClr val="bg1"/>
                </a:solidFill>
              </a:rPr>
              <a:t>Clearance to Combustibles</a:t>
            </a:r>
          </a:p>
        </p:txBody>
      </p:sp>
      <p:pic>
        <p:nvPicPr>
          <p:cNvPr id="10" name="Picture 4" descr="Photo of a flue through a ceiling penetration."/>
          <p:cNvPicPr>
            <a:picLocks noChangeAspect="1" noChangeArrowheads="1"/>
          </p:cNvPicPr>
          <p:nvPr/>
        </p:nvPicPr>
        <p:blipFill>
          <a:blip r:embed="rId3" cstate="email"/>
          <a:srcRect/>
          <a:stretch>
            <a:fillRect/>
          </a:stretch>
        </p:blipFill>
        <p:spPr bwMode="auto">
          <a:xfrm>
            <a:off x="533400" y="1981200"/>
            <a:ext cx="3962400" cy="3086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8613" name="Text Box 5"/>
          <p:cNvSpPr txBox="1">
            <a:spLocks noChangeArrowheads="1"/>
          </p:cNvSpPr>
          <p:nvPr/>
        </p:nvSpPr>
        <p:spPr bwMode="auto">
          <a:xfrm>
            <a:off x="1600200" y="5562600"/>
            <a:ext cx="5943600" cy="400110"/>
          </a:xfrm>
          <a:prstGeom prst="rect">
            <a:avLst/>
          </a:prstGeom>
          <a:noFill/>
          <a:ln w="9525">
            <a:noFill/>
            <a:miter lim="800000"/>
            <a:headEnd/>
            <a:tailEnd/>
          </a:ln>
        </p:spPr>
        <p:txBody>
          <a:bodyPr lIns="0" tIns="0" rIns="0" bIns="0">
            <a:spAutoFit/>
          </a:bodyPr>
          <a:lstStyle/>
          <a:p>
            <a:pPr algn="ctr">
              <a:spcBef>
                <a:spcPct val="50000"/>
              </a:spcBef>
            </a:pPr>
            <a:r>
              <a:rPr lang="en-US" sz="2600" b="0" dirty="0">
                <a:solidFill>
                  <a:srgbClr val="000066"/>
                </a:solidFill>
              </a:rPr>
              <a:t>Check clearance to </a:t>
            </a:r>
            <a:r>
              <a:rPr lang="en-US" sz="2600" b="0" dirty="0" smtClean="0">
                <a:solidFill>
                  <a:srgbClr val="000066"/>
                </a:solidFill>
              </a:rPr>
              <a:t>combustibles.</a:t>
            </a:r>
            <a:endParaRPr lang="en-US" sz="2600" b="0" dirty="0">
              <a:solidFill>
                <a:srgbClr val="000066"/>
              </a:solidFill>
            </a:endParaRPr>
          </a:p>
        </p:txBody>
      </p:sp>
      <p:pic>
        <p:nvPicPr>
          <p:cNvPr id="12" name="Picture 6" descr="Photo of a flue through a ceiling penetration."/>
          <p:cNvPicPr>
            <a:picLocks noChangeAspect="1" noChangeArrowheads="1"/>
          </p:cNvPicPr>
          <p:nvPr/>
        </p:nvPicPr>
        <p:blipFill>
          <a:blip r:embed="rId4" cstate="email"/>
          <a:srcRect/>
          <a:stretch>
            <a:fillRect/>
          </a:stretch>
        </p:blipFill>
        <p:spPr bwMode="auto">
          <a:xfrm>
            <a:off x="4800600" y="1981200"/>
            <a:ext cx="3835400" cy="31073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8615" name="Text Box 7"/>
          <p:cNvSpPr txBox="1">
            <a:spLocks noChangeArrowheads="1"/>
          </p:cNvSpPr>
          <p:nvPr/>
        </p:nvSpPr>
        <p:spPr bwMode="auto">
          <a:xfrm>
            <a:off x="5867400" y="4782979"/>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Photos courtesy of Tony Gill</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idx="1"/>
          </p:nvPr>
        </p:nvSpPr>
        <p:spPr>
          <a:xfrm>
            <a:off x="457200" y="1600200"/>
            <a:ext cx="8229600" cy="2971800"/>
          </a:xfrm>
        </p:spPr>
        <p:txBody>
          <a:bodyPr/>
          <a:lstStyle/>
          <a:p>
            <a:pPr>
              <a:lnSpc>
                <a:spcPct val="90000"/>
              </a:lnSpc>
              <a:spcAft>
                <a:spcPts val="1200"/>
              </a:spcAft>
            </a:pPr>
            <a:r>
              <a:rPr lang="en-US" sz="2400" dirty="0" smtClean="0"/>
              <a:t>Clean dirty burners.</a:t>
            </a:r>
          </a:p>
          <a:p>
            <a:pPr>
              <a:lnSpc>
                <a:spcPct val="90000"/>
              </a:lnSpc>
              <a:spcAft>
                <a:spcPts val="1200"/>
              </a:spcAft>
            </a:pPr>
            <a:r>
              <a:rPr lang="en-US" sz="2400" dirty="0" smtClean="0"/>
              <a:t>Clean and adjust blower.</a:t>
            </a:r>
          </a:p>
          <a:p>
            <a:pPr>
              <a:lnSpc>
                <a:spcPct val="90000"/>
              </a:lnSpc>
              <a:spcAft>
                <a:spcPts val="1200"/>
              </a:spcAft>
            </a:pPr>
            <a:r>
              <a:rPr lang="en-US" sz="2400" dirty="0" smtClean="0"/>
              <a:t>Replace furnace filter and educate clients how to replace.</a:t>
            </a:r>
          </a:p>
          <a:p>
            <a:pPr>
              <a:lnSpc>
                <a:spcPct val="90000"/>
              </a:lnSpc>
              <a:spcAft>
                <a:spcPts val="1200"/>
              </a:spcAft>
            </a:pPr>
            <a:r>
              <a:rPr lang="en-US" sz="2400" dirty="0" smtClean="0"/>
              <a:t>Fix excessive temperature rise problems.</a:t>
            </a:r>
          </a:p>
          <a:p>
            <a:pPr>
              <a:lnSpc>
                <a:spcPct val="90000"/>
              </a:lnSpc>
              <a:spcAft>
                <a:spcPts val="1200"/>
              </a:spcAft>
            </a:pPr>
            <a:r>
              <a:rPr lang="en-US" sz="2400" dirty="0" smtClean="0"/>
              <a:t>Check and adjust fan operating temperatures.</a:t>
            </a:r>
          </a:p>
          <a:p>
            <a:pPr>
              <a:lnSpc>
                <a:spcPct val="90000"/>
              </a:lnSpc>
              <a:spcAft>
                <a:spcPts val="1200"/>
              </a:spcAft>
              <a:buFontTx/>
              <a:buNone/>
            </a:pPr>
            <a:endParaRPr lang="en-US" sz="2400" dirty="0" smtClean="0"/>
          </a:p>
        </p:txBody>
      </p:sp>
      <p:sp>
        <p:nvSpPr>
          <p:cNvPr id="69634" name="Rectangle 2"/>
          <p:cNvSpPr>
            <a:spLocks noGrp="1" noChangeArrowheads="1"/>
          </p:cNvSpPr>
          <p:nvPr>
            <p:ph type="title"/>
          </p:nvPr>
        </p:nvSpPr>
        <p:spPr/>
        <p:txBody>
          <a:bodyPr/>
          <a:lstStyle/>
          <a:p>
            <a:r>
              <a:rPr lang="en-US" dirty="0" smtClean="0"/>
              <a:t>Furnace Clean and Tune</a:t>
            </a:r>
          </a:p>
        </p:txBody>
      </p:sp>
      <p:sp>
        <p:nvSpPr>
          <p:cNvPr id="5"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txBox="1">
            <a:spLocks noChangeArrowheads="1"/>
          </p:cNvSpPr>
          <p:nvPr/>
        </p:nvSpPr>
        <p:spPr bwMode="auto">
          <a:xfrm>
            <a:off x="533400" y="1598613"/>
            <a:ext cx="4876800" cy="763587"/>
          </a:xfrm>
          <a:prstGeom prst="rect">
            <a:avLst/>
          </a:prstGeom>
          <a:noFill/>
          <a:ln w="9525">
            <a:noFill/>
            <a:miter lim="800000"/>
            <a:headEnd/>
            <a:tailEnd/>
          </a:ln>
        </p:spPr>
        <p:txBody>
          <a:bodyPr lIns="0" tIns="0" rIns="0" bIns="0"/>
          <a:lstStyle/>
          <a:p>
            <a:pPr>
              <a:spcBef>
                <a:spcPts val="1200"/>
              </a:spcBef>
              <a:spcAft>
                <a:spcPts val="600"/>
              </a:spcAft>
              <a:buClr>
                <a:srgbClr val="8DC63F"/>
              </a:buClr>
            </a:pPr>
            <a:r>
              <a:rPr lang="en-US" sz="2400" b="0" dirty="0"/>
              <a:t>A furnace should be </a:t>
            </a:r>
            <a:r>
              <a:rPr lang="en-US" sz="2400" b="0" dirty="0" smtClean="0"/>
              <a:t>replaced if </a:t>
            </a:r>
            <a:r>
              <a:rPr lang="en-US" sz="2400" b="0" dirty="0"/>
              <a:t>any of the </a:t>
            </a:r>
            <a:r>
              <a:rPr lang="en-US" sz="2400" b="0" dirty="0" smtClean="0"/>
              <a:t>following conditions </a:t>
            </a:r>
            <a:r>
              <a:rPr lang="en-US" sz="2400" b="0" dirty="0"/>
              <a:t>exist:</a:t>
            </a:r>
          </a:p>
        </p:txBody>
      </p:sp>
      <p:pic>
        <p:nvPicPr>
          <p:cNvPr id="9" name="Picture 2" descr="Image of a worker taking out an old furance"/>
          <p:cNvPicPr>
            <a:picLocks noChangeAspect="1" noChangeArrowheads="1"/>
          </p:cNvPicPr>
          <p:nvPr/>
        </p:nvPicPr>
        <p:blipFill>
          <a:blip r:embed="rId3" cstate="email">
            <a:lum contrast="15000"/>
          </a:blip>
          <a:srcRect/>
          <a:stretch>
            <a:fillRect/>
          </a:stretch>
        </p:blipFill>
        <p:spPr bwMode="auto">
          <a:xfrm>
            <a:off x="5410200" y="1143000"/>
            <a:ext cx="3733799" cy="5374845"/>
          </a:xfrm>
          <a:prstGeom prst="rect">
            <a:avLst/>
          </a:prstGeom>
          <a:noFill/>
          <a:ln w="88900" cap="sq">
            <a:noFill/>
            <a:miter lim="800000"/>
            <a:headEnd/>
            <a:tailEnd/>
          </a:ln>
          <a:scene3d>
            <a:camera prst="orthographicFront"/>
            <a:lightRig rig="twoPt" dir="t">
              <a:rot lat="0" lon="0" rev="7200000"/>
            </a:lightRig>
          </a:scene3d>
          <a:sp3d>
            <a:bevelT w="25400" h="19050"/>
            <a:contourClr>
              <a:srgbClr val="FFFFFF"/>
            </a:contourClr>
          </a:sp3d>
        </p:spPr>
      </p:pic>
      <p:sp>
        <p:nvSpPr>
          <p:cNvPr id="70660" name="Rectangle 3"/>
          <p:cNvSpPr txBox="1">
            <a:spLocks noChangeArrowheads="1"/>
          </p:cNvSpPr>
          <p:nvPr/>
        </p:nvSpPr>
        <p:spPr bwMode="auto">
          <a:xfrm>
            <a:off x="531813" y="2514600"/>
            <a:ext cx="4268787" cy="3517900"/>
          </a:xfrm>
          <a:prstGeom prst="rect">
            <a:avLst/>
          </a:prstGeom>
          <a:noFill/>
          <a:ln w="9525">
            <a:noFill/>
            <a:miter lim="800000"/>
            <a:headEnd/>
            <a:tailEnd/>
          </a:ln>
        </p:spPr>
        <p:txBody>
          <a:bodyPr lIns="0" tIns="0" rIns="0" bIns="0"/>
          <a:lstStyle/>
          <a:p>
            <a:pPr marL="273050" indent="-273050">
              <a:spcBef>
                <a:spcPts val="1200"/>
              </a:spcBef>
              <a:spcAft>
                <a:spcPts val="1200"/>
              </a:spcAft>
              <a:buFontTx/>
              <a:buChar char="•"/>
            </a:pPr>
            <a:r>
              <a:rPr lang="en-US" sz="2400" b="0" dirty="0">
                <a:solidFill>
                  <a:srgbClr val="50565C"/>
                </a:solidFill>
              </a:rPr>
              <a:t>The furnace has a cracked </a:t>
            </a:r>
            <a:br>
              <a:rPr lang="en-US" sz="2400" b="0" dirty="0">
                <a:solidFill>
                  <a:srgbClr val="50565C"/>
                </a:solidFill>
              </a:rPr>
            </a:br>
            <a:r>
              <a:rPr lang="en-US" sz="2400" b="0" dirty="0">
                <a:solidFill>
                  <a:srgbClr val="50565C"/>
                </a:solidFill>
              </a:rPr>
              <a:t>heat </a:t>
            </a:r>
            <a:r>
              <a:rPr lang="en-US" sz="2400" b="0" dirty="0" smtClean="0">
                <a:solidFill>
                  <a:srgbClr val="50565C"/>
                </a:solidFill>
              </a:rPr>
              <a:t>exchanger.</a:t>
            </a:r>
            <a:endParaRPr lang="en-US" sz="2400" b="0" dirty="0">
              <a:solidFill>
                <a:srgbClr val="50565C"/>
              </a:solidFill>
            </a:endParaRPr>
          </a:p>
          <a:p>
            <a:pPr marL="273050" indent="-273050">
              <a:spcBef>
                <a:spcPts val="1200"/>
              </a:spcBef>
              <a:spcAft>
                <a:spcPts val="1200"/>
              </a:spcAft>
              <a:buFontTx/>
              <a:buChar char="•"/>
            </a:pPr>
            <a:r>
              <a:rPr lang="en-US" sz="2400" b="0" dirty="0">
                <a:solidFill>
                  <a:srgbClr val="50565C"/>
                </a:solidFill>
              </a:rPr>
              <a:t>Repair and retrofit exceeds half </a:t>
            </a:r>
            <a:r>
              <a:rPr lang="en-US" sz="2400" b="0" dirty="0" smtClean="0">
                <a:solidFill>
                  <a:srgbClr val="50565C"/>
                </a:solidFill>
              </a:rPr>
              <a:t>the </a:t>
            </a:r>
            <a:r>
              <a:rPr lang="en-US" sz="2400" b="0" dirty="0">
                <a:solidFill>
                  <a:srgbClr val="50565C"/>
                </a:solidFill>
              </a:rPr>
              <a:t>cost of </a:t>
            </a:r>
            <a:r>
              <a:rPr lang="en-US" sz="2400" b="0" dirty="0" smtClean="0">
                <a:solidFill>
                  <a:srgbClr val="50565C"/>
                </a:solidFill>
              </a:rPr>
              <a:t>replacement.</a:t>
            </a:r>
            <a:endParaRPr lang="en-US" sz="2400" b="0" dirty="0">
              <a:solidFill>
                <a:srgbClr val="50565C"/>
              </a:solidFill>
            </a:endParaRPr>
          </a:p>
          <a:p>
            <a:pPr marL="273050" indent="-273050">
              <a:spcBef>
                <a:spcPts val="1200"/>
              </a:spcBef>
              <a:spcAft>
                <a:spcPts val="1200"/>
              </a:spcAft>
              <a:buFontTx/>
              <a:buChar char="•"/>
            </a:pPr>
            <a:r>
              <a:rPr lang="en-US" sz="2400" b="0" dirty="0">
                <a:solidFill>
                  <a:srgbClr val="50565C"/>
                </a:solidFill>
              </a:rPr>
              <a:t>The furnace is </a:t>
            </a:r>
            <a:r>
              <a:rPr lang="en-US" sz="2400" b="0" dirty="0" smtClean="0">
                <a:solidFill>
                  <a:srgbClr val="50565C"/>
                </a:solidFill>
              </a:rPr>
              <a:t>inoperable or irreparable.</a:t>
            </a:r>
            <a:endParaRPr lang="en-US" sz="2400" b="0" dirty="0">
              <a:solidFill>
                <a:srgbClr val="50565C"/>
              </a:solidFill>
            </a:endParaRPr>
          </a:p>
        </p:txBody>
      </p:sp>
      <p:sp>
        <p:nvSpPr>
          <p:cNvPr id="66563" name="Rectangle 2"/>
          <p:cNvSpPr>
            <a:spLocks noGrp="1" noChangeArrowheads="1"/>
          </p:cNvSpPr>
          <p:nvPr>
            <p:ph type="title" idx="4294967295"/>
          </p:nvPr>
        </p:nvSpPr>
        <p:spPr>
          <a:xfrm>
            <a:off x="457200" y="0"/>
            <a:ext cx="5868988" cy="914400"/>
          </a:xfrm>
        </p:spPr>
        <p:txBody>
          <a:bodyPr/>
          <a:lstStyle/>
          <a:p>
            <a:pPr eaLnBrk="1" hangingPunct="1">
              <a:defRPr/>
            </a:pPr>
            <a:r>
              <a:rPr lang="en-US" spc="100" dirty="0">
                <a:cs typeface="ＭＳ Ｐゴシック" pitchFamily="-107" charset="-128"/>
              </a:rPr>
              <a:t>Furnace Replacement</a:t>
            </a:r>
          </a:p>
        </p:txBody>
      </p:sp>
      <p:sp>
        <p:nvSpPr>
          <p:cNvPr id="70663" name="Text Box 7"/>
          <p:cNvSpPr txBox="1">
            <a:spLocks noChangeArrowheads="1"/>
          </p:cNvSpPr>
          <p:nvPr/>
        </p:nvSpPr>
        <p:spPr bwMode="auto">
          <a:xfrm>
            <a:off x="6477000" y="61722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WV GOEO</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7" descr="Photo of a typical mobile home heating system."/>
          <p:cNvPicPr>
            <a:picLocks noGrp="1" noChangeAspect="1" noChangeArrowheads="1"/>
          </p:cNvPicPr>
          <p:nvPr>
            <p:ph idx="1"/>
          </p:nvPr>
        </p:nvPicPr>
        <p:blipFill>
          <a:blip r:embed="rId3" cstate="print"/>
          <a:stretch>
            <a:fillRect/>
          </a:stretch>
        </p:blipFill>
        <p:spPr>
          <a:xfrm>
            <a:off x="5738949" y="1219200"/>
            <a:ext cx="3405051" cy="5181600"/>
          </a:xfrm>
        </p:spPr>
      </p:pic>
      <p:sp>
        <p:nvSpPr>
          <p:cNvPr id="71683" name="Rectangle 10"/>
          <p:cNvSpPr>
            <a:spLocks noChangeArrowheads="1"/>
          </p:cNvSpPr>
          <p:nvPr/>
        </p:nvSpPr>
        <p:spPr bwMode="auto">
          <a:xfrm>
            <a:off x="457200" y="1493838"/>
            <a:ext cx="4876800" cy="4830762"/>
          </a:xfrm>
          <a:prstGeom prst="rect">
            <a:avLst/>
          </a:prstGeom>
          <a:noFill/>
          <a:ln w="9525">
            <a:noFill/>
            <a:miter lim="800000"/>
            <a:headEnd/>
            <a:tailEnd/>
          </a:ln>
        </p:spPr>
        <p:txBody>
          <a:bodyPr lIns="0" tIns="0" rIns="0" bIns="0"/>
          <a:lstStyle/>
          <a:p>
            <a:pPr marL="342900" indent="-342900">
              <a:spcBef>
                <a:spcPts val="600"/>
              </a:spcBef>
              <a:buFontTx/>
              <a:buChar char="•"/>
            </a:pPr>
            <a:r>
              <a:rPr lang="en-US" sz="2200" b="0" dirty="0">
                <a:solidFill>
                  <a:srgbClr val="50565C"/>
                </a:solidFill>
              </a:rPr>
              <a:t>Select a furnace specifically designed for use in a mobile home.</a:t>
            </a:r>
          </a:p>
          <a:p>
            <a:pPr marL="342900" indent="-342900">
              <a:spcBef>
                <a:spcPts val="600"/>
              </a:spcBef>
              <a:buFontTx/>
              <a:buChar char="•"/>
            </a:pPr>
            <a:r>
              <a:rPr lang="en-US" sz="2200" b="0" dirty="0">
                <a:solidFill>
                  <a:srgbClr val="50565C"/>
                </a:solidFill>
              </a:rPr>
              <a:t>Size the furnace to meet the heating load requirement of the home.</a:t>
            </a:r>
          </a:p>
          <a:p>
            <a:pPr marL="342900" indent="-342900">
              <a:spcBef>
                <a:spcPts val="600"/>
              </a:spcBef>
              <a:buFontTx/>
              <a:buChar char="•"/>
            </a:pPr>
            <a:r>
              <a:rPr lang="en-US" sz="2200" b="0" dirty="0">
                <a:solidFill>
                  <a:srgbClr val="50565C"/>
                </a:solidFill>
              </a:rPr>
              <a:t>Note the differences between the old furnace and the new one.</a:t>
            </a:r>
          </a:p>
          <a:p>
            <a:pPr marL="342900" indent="-342900">
              <a:spcBef>
                <a:spcPts val="600"/>
              </a:spcBef>
              <a:buFontTx/>
              <a:buChar char="•"/>
            </a:pPr>
            <a:r>
              <a:rPr lang="en-US" sz="2200" b="0" dirty="0">
                <a:solidFill>
                  <a:srgbClr val="50565C"/>
                </a:solidFill>
              </a:rPr>
              <a:t>Check to see how combustion air is supplied to the furnace.</a:t>
            </a:r>
          </a:p>
          <a:p>
            <a:pPr marL="342900" indent="-342900">
              <a:spcBef>
                <a:spcPts val="600"/>
              </a:spcBef>
              <a:buFontTx/>
              <a:buChar char="•"/>
            </a:pPr>
            <a:r>
              <a:rPr lang="en-US" sz="2200" b="0" dirty="0">
                <a:solidFill>
                  <a:srgbClr val="50565C"/>
                </a:solidFill>
              </a:rPr>
              <a:t>Follow manufacturer’s installation instructions exactly.</a:t>
            </a:r>
          </a:p>
          <a:p>
            <a:pPr marL="342900" indent="-342900">
              <a:spcBef>
                <a:spcPts val="600"/>
              </a:spcBef>
              <a:buFontTx/>
              <a:buChar char="•"/>
            </a:pPr>
            <a:r>
              <a:rPr lang="en-US" sz="2200" b="0" dirty="0">
                <a:solidFill>
                  <a:srgbClr val="50565C"/>
                </a:solidFill>
              </a:rPr>
              <a:t>The chimney assembly and roof jack will often need to be replaced.</a:t>
            </a:r>
          </a:p>
        </p:txBody>
      </p:sp>
      <p:sp>
        <p:nvSpPr>
          <p:cNvPr id="66563" name="Rectangle 2"/>
          <p:cNvSpPr>
            <a:spLocks noChangeArrowheads="1"/>
          </p:cNvSpPr>
          <p:nvPr/>
        </p:nvSpPr>
        <p:spPr bwMode="auto">
          <a:xfrm>
            <a:off x="533400" y="0"/>
            <a:ext cx="6324600" cy="914400"/>
          </a:xfrm>
          <a:prstGeom prst="rect">
            <a:avLst/>
          </a:prstGeom>
          <a:noFill/>
          <a:ln w="9525">
            <a:noFill/>
            <a:miter lim="800000"/>
            <a:headEnd/>
            <a:tailEnd/>
          </a:ln>
        </p:spPr>
        <p:txBody>
          <a:bodyPr lIns="0" tIns="0" rIns="0" bIns="0" anchor="ctr"/>
          <a:lstStyle/>
          <a:p>
            <a:pPr>
              <a:defRPr/>
            </a:pPr>
            <a:r>
              <a:rPr lang="en-US" sz="2600" b="0" kern="0" spc="100" dirty="0">
                <a:solidFill>
                  <a:schemeClr val="bg1"/>
                </a:solidFill>
                <a:latin typeface="+mj-lt"/>
                <a:ea typeface="ＭＳ Ｐゴシック" pitchFamily="-107" charset="-128"/>
                <a:cs typeface="ＭＳ Ｐゴシック" pitchFamily="-107" charset="-128"/>
              </a:rPr>
              <a:t>Furnace Replacement</a:t>
            </a:r>
          </a:p>
        </p:txBody>
      </p:sp>
      <p:sp>
        <p:nvSpPr>
          <p:cNvPr id="7"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8" name="TextBox 6"/>
          <p:cNvSpPr txBox="1">
            <a:spLocks noChangeArrowheads="1"/>
          </p:cNvSpPr>
          <p:nvPr/>
        </p:nvSpPr>
        <p:spPr bwMode="auto">
          <a:xfrm>
            <a:off x="6016625" y="6096000"/>
            <a:ext cx="3127375" cy="230832"/>
          </a:xfrm>
          <a:prstGeom prst="rect">
            <a:avLst/>
          </a:prstGeom>
          <a:noFill/>
          <a:ln w="9525">
            <a:noFill/>
            <a:miter lim="800000"/>
            <a:headEnd/>
            <a:tailEnd/>
          </a:ln>
        </p:spPr>
        <p:txBody>
          <a:bodyPr>
            <a:spAutoFit/>
          </a:bodyPr>
          <a:lstStyle/>
          <a:p>
            <a:pPr algn="r"/>
            <a:r>
              <a:rPr lang="en-US" sz="900" b="0" i="1" dirty="0" smtClean="0">
                <a:solidFill>
                  <a:schemeClr val="bg1"/>
                </a:solidFill>
              </a:rPr>
              <a:t>Photo courtesy of the U.S. </a:t>
            </a:r>
            <a:r>
              <a:rPr lang="en-US" sz="900" b="0" i="1" dirty="0">
                <a:solidFill>
                  <a:schemeClr val="bg1"/>
                </a:solidFill>
              </a:rPr>
              <a:t>Department of Energy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4"/>
          <p:cNvSpPr>
            <a:spLocks/>
          </p:cNvSpPr>
          <p:nvPr/>
        </p:nvSpPr>
        <p:spPr bwMode="auto">
          <a:xfrm>
            <a:off x="533400" y="0"/>
            <a:ext cx="6172200" cy="914400"/>
          </a:xfrm>
          <a:prstGeom prst="rect">
            <a:avLst/>
          </a:prstGeom>
          <a:noFill/>
          <a:ln w="9525">
            <a:noFill/>
            <a:miter lim="800000"/>
            <a:headEnd/>
            <a:tailEnd/>
          </a:ln>
        </p:spPr>
        <p:txBody>
          <a:bodyPr lIns="0" tIns="0" rIns="0" bIns="0" anchor="ctr"/>
          <a:lstStyle/>
          <a:p>
            <a:pPr eaLnBrk="0" hangingPunct="0"/>
            <a:r>
              <a:rPr lang="en-US" sz="2600" b="0" spc="100" dirty="0">
                <a:solidFill>
                  <a:schemeClr val="bg1"/>
                </a:solidFill>
              </a:rPr>
              <a:t>Duct Leakage</a:t>
            </a:r>
          </a:p>
        </p:txBody>
      </p:sp>
      <p:pic>
        <p:nvPicPr>
          <p:cNvPr id="72708" name="Picture 11" descr="Simple plan illustration showing duct system leakage."/>
          <p:cNvPicPr>
            <a:picLocks noChangeAspect="1"/>
          </p:cNvPicPr>
          <p:nvPr/>
        </p:nvPicPr>
        <p:blipFill>
          <a:blip r:embed="rId3" cstate="print"/>
          <a:srcRect/>
          <a:stretch>
            <a:fillRect/>
          </a:stretch>
        </p:blipFill>
        <p:spPr bwMode="auto">
          <a:xfrm>
            <a:off x="233363" y="1685925"/>
            <a:ext cx="8682037" cy="4486275"/>
          </a:xfrm>
          <a:prstGeom prst="rect">
            <a:avLst/>
          </a:prstGeom>
          <a:noFill/>
          <a:ln w="9525">
            <a:noFill/>
            <a:miter lim="800000"/>
            <a:headEnd/>
            <a:tailEnd/>
          </a:ln>
        </p:spPr>
      </p:pic>
      <p:sp>
        <p:nvSpPr>
          <p:cNvPr id="72709" name="Text Box 7"/>
          <p:cNvSpPr txBox="1">
            <a:spLocks noChangeArrowheads="1"/>
          </p:cNvSpPr>
          <p:nvPr/>
        </p:nvSpPr>
        <p:spPr bwMode="auto">
          <a:xfrm>
            <a:off x="3505200" y="3505200"/>
            <a:ext cx="990600" cy="292100"/>
          </a:xfrm>
          <a:prstGeom prst="rect">
            <a:avLst/>
          </a:prstGeom>
          <a:noFill/>
          <a:ln w="9525">
            <a:noFill/>
            <a:miter lim="800000"/>
            <a:headEnd/>
            <a:tailEnd/>
          </a:ln>
        </p:spPr>
        <p:txBody>
          <a:bodyPr>
            <a:spAutoFit/>
          </a:bodyPr>
          <a:lstStyle/>
          <a:p>
            <a:pPr algn="ctr">
              <a:spcBef>
                <a:spcPct val="50000"/>
              </a:spcBef>
            </a:pPr>
            <a:r>
              <a:rPr lang="en-US" sz="1300" b="0" dirty="0">
                <a:solidFill>
                  <a:schemeClr val="bg1"/>
                </a:solidFill>
              </a:rPr>
              <a:t>Furnace</a:t>
            </a:r>
          </a:p>
        </p:txBody>
      </p:sp>
      <p:sp>
        <p:nvSpPr>
          <p:cNvPr id="72710" name="Text Box 7"/>
          <p:cNvSpPr txBox="1">
            <a:spLocks noChangeArrowheads="1"/>
          </p:cNvSpPr>
          <p:nvPr/>
        </p:nvSpPr>
        <p:spPr bwMode="auto">
          <a:xfrm>
            <a:off x="7010400" y="3505200"/>
            <a:ext cx="533400" cy="292100"/>
          </a:xfrm>
          <a:prstGeom prst="rect">
            <a:avLst/>
          </a:prstGeom>
          <a:noFill/>
          <a:ln w="9525">
            <a:noFill/>
            <a:miter lim="800000"/>
            <a:headEnd/>
            <a:tailEnd/>
          </a:ln>
        </p:spPr>
        <p:txBody>
          <a:bodyPr>
            <a:spAutoFit/>
          </a:bodyPr>
          <a:lstStyle/>
          <a:p>
            <a:pPr algn="ctr">
              <a:spcBef>
                <a:spcPct val="50000"/>
              </a:spcBef>
            </a:pPr>
            <a:r>
              <a:rPr lang="en-US" sz="1300" b="0" dirty="0">
                <a:solidFill>
                  <a:srgbClr val="404040"/>
                </a:solidFill>
              </a:rPr>
              <a:t>Duct</a:t>
            </a:r>
          </a:p>
        </p:txBody>
      </p:sp>
      <p:sp>
        <p:nvSpPr>
          <p:cNvPr id="72711" name="Text Box 7"/>
          <p:cNvSpPr txBox="1">
            <a:spLocks noChangeArrowheads="1"/>
          </p:cNvSpPr>
          <p:nvPr/>
        </p:nvSpPr>
        <p:spPr bwMode="auto">
          <a:xfrm>
            <a:off x="5181600" y="3505200"/>
            <a:ext cx="609600" cy="292100"/>
          </a:xfrm>
          <a:prstGeom prst="rect">
            <a:avLst/>
          </a:prstGeom>
          <a:noFill/>
          <a:ln w="9525">
            <a:noFill/>
            <a:miter lim="800000"/>
            <a:headEnd/>
            <a:tailEnd/>
          </a:ln>
        </p:spPr>
        <p:txBody>
          <a:bodyPr>
            <a:spAutoFit/>
          </a:bodyPr>
          <a:lstStyle/>
          <a:p>
            <a:pPr algn="ctr">
              <a:spcBef>
                <a:spcPct val="50000"/>
              </a:spcBef>
            </a:pPr>
            <a:r>
              <a:rPr lang="en-US" sz="1300" b="0" dirty="0">
                <a:solidFill>
                  <a:srgbClr val="404040"/>
                </a:solidFill>
              </a:rPr>
              <a:t>Vents</a:t>
            </a:r>
          </a:p>
        </p:txBody>
      </p:sp>
      <p:sp>
        <p:nvSpPr>
          <p:cNvPr id="72712" name="Text Box 7"/>
          <p:cNvSpPr txBox="1">
            <a:spLocks noChangeArrowheads="1"/>
          </p:cNvSpPr>
          <p:nvPr/>
        </p:nvSpPr>
        <p:spPr bwMode="auto">
          <a:xfrm>
            <a:off x="3581400" y="2514600"/>
            <a:ext cx="838200" cy="492125"/>
          </a:xfrm>
          <a:prstGeom prst="rect">
            <a:avLst/>
          </a:prstGeom>
          <a:noFill/>
          <a:ln w="9525">
            <a:noFill/>
            <a:miter lim="800000"/>
            <a:headEnd/>
            <a:tailEnd/>
          </a:ln>
        </p:spPr>
        <p:txBody>
          <a:bodyPr>
            <a:spAutoFit/>
          </a:bodyPr>
          <a:lstStyle/>
          <a:p>
            <a:pPr algn="ctr">
              <a:spcBef>
                <a:spcPct val="50000"/>
              </a:spcBef>
            </a:pPr>
            <a:r>
              <a:rPr lang="en-US" sz="1300" b="0" dirty="0">
                <a:solidFill>
                  <a:srgbClr val="404040"/>
                </a:solidFill>
              </a:rPr>
              <a:t>Return Air</a:t>
            </a:r>
          </a:p>
        </p:txBody>
      </p:sp>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2" name="Rectangle 1"/>
          <p:cNvSpPr/>
          <p:nvPr/>
        </p:nvSpPr>
        <p:spPr>
          <a:xfrm>
            <a:off x="5234914" y="6172200"/>
            <a:ext cx="3550972" cy="230832"/>
          </a:xfrm>
          <a:prstGeom prst="rect">
            <a:avLst/>
          </a:prstGeom>
        </p:spPr>
        <p:txBody>
          <a:bodyPr wrap="none">
            <a:spAutoFit/>
          </a:bodyPr>
          <a:lstStyle/>
          <a:p>
            <a:pPr lvl="0"/>
            <a:r>
              <a:rPr lang="en-US" sz="900" b="0" i="1" dirty="0">
                <a:solidFill>
                  <a:srgbClr val="50565C"/>
                </a:solidFill>
              </a:rPr>
              <a:t>Graphic developed for the U.S. DOE WAP Standardized Curricula</a:t>
            </a:r>
            <a:endParaRPr lang="en-US" sz="900" dirty="0">
              <a:solidFill>
                <a:srgbClr val="50565C"/>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4"/>
          <p:cNvSpPr>
            <a:spLocks/>
          </p:cNvSpPr>
          <p:nvPr/>
        </p:nvSpPr>
        <p:spPr bwMode="auto">
          <a:xfrm>
            <a:off x="381000" y="0"/>
            <a:ext cx="6324600" cy="838200"/>
          </a:xfrm>
          <a:prstGeom prst="rect">
            <a:avLst/>
          </a:prstGeom>
          <a:noFill/>
          <a:ln w="9525">
            <a:noFill/>
            <a:miter lim="800000"/>
            <a:headEnd/>
            <a:tailEnd/>
          </a:ln>
        </p:spPr>
        <p:txBody>
          <a:bodyPr lIns="0" tIns="0" rIns="0" bIns="0" anchor="ctr"/>
          <a:lstStyle/>
          <a:p>
            <a:pPr eaLnBrk="0" hangingPunct="0"/>
            <a:endParaRPr lang="en-US" sz="3000" b="0" dirty="0">
              <a:solidFill>
                <a:schemeClr val="bg1"/>
              </a:solidFill>
            </a:endParaRPr>
          </a:p>
        </p:txBody>
      </p:sp>
      <p:sp>
        <p:nvSpPr>
          <p:cNvPr id="73731" name="Title 5"/>
          <p:cNvSpPr txBox="1">
            <a:spLocks/>
          </p:cNvSpPr>
          <p:nvPr/>
        </p:nvSpPr>
        <p:spPr bwMode="auto">
          <a:xfrm>
            <a:off x="533400" y="0"/>
            <a:ext cx="6248400" cy="914400"/>
          </a:xfrm>
          <a:prstGeom prst="rect">
            <a:avLst/>
          </a:prstGeom>
          <a:noFill/>
          <a:ln w="9525">
            <a:noFill/>
            <a:miter lim="800000"/>
            <a:headEnd/>
            <a:tailEnd/>
          </a:ln>
        </p:spPr>
        <p:txBody>
          <a:bodyPr lIns="0" tIns="0" rIns="0" bIns="0" anchor="ctr"/>
          <a:lstStyle/>
          <a:p>
            <a:pPr eaLnBrk="0" hangingPunct="0"/>
            <a:r>
              <a:rPr lang="en-US" sz="2600" b="0" spc="100" dirty="0">
                <a:solidFill>
                  <a:schemeClr val="bg1"/>
                </a:solidFill>
              </a:rPr>
              <a:t>Visual Checks</a:t>
            </a:r>
          </a:p>
        </p:txBody>
      </p:sp>
      <p:pic>
        <p:nvPicPr>
          <p:cNvPr id="10" name="Picture 4" descr="Photo of a duct obstruction - squeegee."/>
          <p:cNvPicPr>
            <a:picLocks noChangeAspect="1" noChangeArrowheads="1"/>
          </p:cNvPicPr>
          <p:nvPr/>
        </p:nvPicPr>
        <p:blipFill>
          <a:blip r:embed="rId3" cstate="email">
            <a:lum bright="-16000"/>
          </a:blip>
          <a:srcRect l="16483" t="6860" r="6373" b="8528"/>
          <a:stretch>
            <a:fillRect/>
          </a:stretch>
        </p:blipFill>
        <p:spPr bwMode="auto">
          <a:xfrm>
            <a:off x="4800600" y="1828800"/>
            <a:ext cx="403860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3734" name="Text Box 5"/>
          <p:cNvSpPr txBox="1">
            <a:spLocks noChangeArrowheads="1"/>
          </p:cNvSpPr>
          <p:nvPr/>
        </p:nvSpPr>
        <p:spPr bwMode="auto">
          <a:xfrm>
            <a:off x="533400" y="5105400"/>
            <a:ext cx="3733800" cy="830263"/>
          </a:xfrm>
          <a:prstGeom prst="rect">
            <a:avLst/>
          </a:prstGeom>
          <a:noFill/>
          <a:ln w="9525">
            <a:noFill/>
            <a:miter lim="800000"/>
            <a:headEnd/>
            <a:tailEnd/>
          </a:ln>
        </p:spPr>
        <p:txBody>
          <a:bodyPr>
            <a:spAutoFit/>
          </a:bodyPr>
          <a:lstStyle/>
          <a:p>
            <a:pPr algn="ctr">
              <a:spcBef>
                <a:spcPct val="50000"/>
              </a:spcBef>
            </a:pPr>
            <a:r>
              <a:rPr lang="en-US" sz="2400" b="0" dirty="0"/>
              <a:t>The old flashlight and mirror trick.</a:t>
            </a:r>
          </a:p>
        </p:txBody>
      </p:sp>
      <p:pic>
        <p:nvPicPr>
          <p:cNvPr id="12" name="Picture 9" descr="Photo of visual test method with duct work - The old flashlight and mirror trick."/>
          <p:cNvPicPr>
            <a:picLocks noChangeArrowheads="1"/>
          </p:cNvPicPr>
          <p:nvPr/>
        </p:nvPicPr>
        <p:blipFill>
          <a:blip r:embed="rId4" cstate="email"/>
          <a:srcRect/>
          <a:stretch>
            <a:fillRect/>
          </a:stretch>
        </p:blipFill>
        <p:spPr bwMode="auto">
          <a:xfrm>
            <a:off x="304800" y="1828800"/>
            <a:ext cx="426720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3736" name="TextBox 6"/>
          <p:cNvSpPr txBox="1">
            <a:spLocks noChangeArrowheads="1"/>
          </p:cNvSpPr>
          <p:nvPr/>
        </p:nvSpPr>
        <p:spPr bwMode="auto">
          <a:xfrm>
            <a:off x="4800600" y="5105400"/>
            <a:ext cx="4038600" cy="830263"/>
          </a:xfrm>
          <a:prstGeom prst="rect">
            <a:avLst/>
          </a:prstGeom>
          <a:noFill/>
          <a:ln w="9525">
            <a:noFill/>
            <a:miter lim="800000"/>
            <a:headEnd/>
            <a:tailEnd/>
          </a:ln>
        </p:spPr>
        <p:txBody>
          <a:bodyPr>
            <a:spAutoFit/>
          </a:bodyPr>
          <a:lstStyle/>
          <a:p>
            <a:pPr algn="ctr"/>
            <a:r>
              <a:rPr lang="en-US" sz="2400" b="0" i="1" dirty="0"/>
              <a:t>Is that a squeegee </a:t>
            </a:r>
          </a:p>
          <a:p>
            <a:pPr algn="ctr"/>
            <a:r>
              <a:rPr lang="en-US" sz="2400" b="0" i="1" dirty="0"/>
              <a:t>down there?!</a:t>
            </a:r>
          </a:p>
        </p:txBody>
      </p:sp>
      <p:sp>
        <p:nvSpPr>
          <p:cNvPr id="73737" name="Text Box 7"/>
          <p:cNvSpPr txBox="1">
            <a:spLocks noChangeArrowheads="1"/>
          </p:cNvSpPr>
          <p:nvPr/>
        </p:nvSpPr>
        <p:spPr bwMode="auto">
          <a:xfrm>
            <a:off x="6172200" y="46482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Photos courtesy of </a:t>
            </a:r>
            <a:r>
              <a:rPr lang="en-US" sz="900" b="0" i="1" dirty="0" smtClean="0">
                <a:solidFill>
                  <a:schemeClr val="bg1"/>
                </a:solidFill>
              </a:rPr>
              <a:t>NRCERT</a:t>
            </a:r>
            <a:endParaRPr lang="en-US" sz="900" b="0" i="1" dirty="0">
              <a:solidFill>
                <a:schemeClr val="bg1"/>
              </a:solidFill>
            </a:endParaRPr>
          </a:p>
        </p:txBody>
      </p:sp>
      <p:sp>
        <p:nvSpPr>
          <p:cNvPr id="11"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
          <p:cNvSpPr>
            <a:spLocks noGrp="1" noChangeArrowheads="1"/>
          </p:cNvSpPr>
          <p:nvPr>
            <p:ph type="title" idx="4294967295"/>
          </p:nvPr>
        </p:nvSpPr>
        <p:spPr>
          <a:xfrm>
            <a:off x="457200" y="0"/>
            <a:ext cx="7850188" cy="914400"/>
          </a:xfrm>
        </p:spPr>
        <p:txBody>
          <a:bodyPr rIns="116994"/>
          <a:lstStyle/>
          <a:p>
            <a:pPr marL="39688" eaLnBrk="1" hangingPunct="1">
              <a:defRPr/>
            </a:pPr>
            <a:r>
              <a:rPr lang="en-US" spc="100" dirty="0">
                <a:cs typeface="ＭＳ Ｐゴシック" pitchFamily="-107" charset="-128"/>
              </a:rPr>
              <a:t>Problems and Opportunities</a:t>
            </a:r>
          </a:p>
        </p:txBody>
      </p:sp>
      <p:sp>
        <p:nvSpPr>
          <p:cNvPr id="11268" name="Rectangle 2"/>
          <p:cNvSpPr txBox="1">
            <a:spLocks noChangeArrowheads="1"/>
          </p:cNvSpPr>
          <p:nvPr/>
        </p:nvSpPr>
        <p:spPr bwMode="auto">
          <a:xfrm>
            <a:off x="609600" y="1447800"/>
            <a:ext cx="4648200" cy="5029200"/>
          </a:xfrm>
          <a:prstGeom prst="rect">
            <a:avLst/>
          </a:prstGeom>
          <a:noFill/>
          <a:ln w="9525">
            <a:noFill/>
            <a:miter lim="800000"/>
            <a:headEnd/>
            <a:tailEnd/>
          </a:ln>
        </p:spPr>
        <p:txBody>
          <a:bodyPr lIns="0" tIns="0" rIns="116994" bIns="0"/>
          <a:lstStyle/>
          <a:p>
            <a:pPr>
              <a:lnSpc>
                <a:spcPct val="90000"/>
              </a:lnSpc>
              <a:spcBef>
                <a:spcPts val="1200"/>
              </a:spcBef>
              <a:spcAft>
                <a:spcPts val="600"/>
              </a:spcAft>
              <a:buClr>
                <a:srgbClr val="000000"/>
              </a:buClr>
            </a:pPr>
            <a:r>
              <a:rPr lang="en-US" sz="2400" b="0" dirty="0"/>
              <a:t>Mobile homes built before 1976 consume 1.5 to 2 times more energy than a site-built home.</a:t>
            </a:r>
          </a:p>
          <a:p>
            <a:pPr>
              <a:lnSpc>
                <a:spcPct val="90000"/>
              </a:lnSpc>
              <a:spcBef>
                <a:spcPts val="600"/>
              </a:spcBef>
              <a:spcAft>
                <a:spcPts val="600"/>
              </a:spcAft>
              <a:buClr>
                <a:srgbClr val="000000"/>
              </a:buClr>
            </a:pPr>
            <a:r>
              <a:rPr lang="en-US" sz="2400" b="0" dirty="0"/>
              <a:t>Why?</a:t>
            </a:r>
          </a:p>
          <a:p>
            <a:pPr marL="273050" lvl="1" indent="-273050">
              <a:lnSpc>
                <a:spcPct val="90000"/>
              </a:lnSpc>
              <a:spcBef>
                <a:spcPts val="1200"/>
              </a:spcBef>
              <a:buFont typeface="Arial" pitchFamily="34" charset="0"/>
              <a:buChar char="•"/>
            </a:pPr>
            <a:r>
              <a:rPr lang="en-US" sz="2000" b="0" dirty="0"/>
              <a:t>Low thermal mass (thin and poorly insulated floors, walls, and ceilings</a:t>
            </a:r>
            <a:r>
              <a:rPr lang="en-US" sz="2000" b="0" dirty="0" smtClean="0"/>
              <a:t>)</a:t>
            </a:r>
          </a:p>
          <a:p>
            <a:pPr marL="273050" lvl="1" indent="-273050">
              <a:lnSpc>
                <a:spcPct val="90000"/>
              </a:lnSpc>
              <a:spcBef>
                <a:spcPts val="1200"/>
              </a:spcBef>
              <a:buFont typeface="Arial" pitchFamily="34" charset="0"/>
              <a:buChar char="•"/>
            </a:pPr>
            <a:r>
              <a:rPr lang="en-US" sz="2000" b="0" dirty="0"/>
              <a:t>Conductive materials </a:t>
            </a:r>
            <a:br>
              <a:rPr lang="en-US" sz="2000" b="0" dirty="0"/>
            </a:br>
            <a:r>
              <a:rPr lang="en-US" sz="2000" b="0" dirty="0"/>
              <a:t>(metal windows and door frames</a:t>
            </a:r>
            <a:r>
              <a:rPr lang="en-US" sz="2000" b="0" dirty="0" smtClean="0"/>
              <a:t>)</a:t>
            </a:r>
          </a:p>
          <a:p>
            <a:pPr marL="273050" lvl="1" indent="-273050">
              <a:lnSpc>
                <a:spcPct val="90000"/>
              </a:lnSpc>
              <a:spcBef>
                <a:spcPts val="1200"/>
              </a:spcBef>
              <a:buFont typeface="Arial" pitchFamily="34" charset="0"/>
              <a:buChar char="•"/>
            </a:pPr>
            <a:r>
              <a:rPr lang="en-US" sz="2000" b="0" dirty="0"/>
              <a:t>Large open areas and penetrations </a:t>
            </a:r>
            <a:br>
              <a:rPr lang="en-US" sz="2000" b="0" dirty="0"/>
            </a:br>
            <a:r>
              <a:rPr lang="en-US" sz="2000" b="0" dirty="0"/>
              <a:t>in the floor </a:t>
            </a:r>
            <a:r>
              <a:rPr lang="en-US" sz="2000" b="0" dirty="0" smtClean="0"/>
              <a:t>system</a:t>
            </a:r>
          </a:p>
          <a:p>
            <a:pPr marL="273050" lvl="1" indent="-273050">
              <a:lnSpc>
                <a:spcPct val="90000"/>
              </a:lnSpc>
              <a:spcBef>
                <a:spcPts val="1200"/>
              </a:spcBef>
              <a:buFont typeface="Arial" pitchFamily="34" charset="0"/>
              <a:buChar char="•"/>
            </a:pPr>
            <a:r>
              <a:rPr lang="en-US" sz="2000" b="0" dirty="0"/>
              <a:t>High surface-to-floor area </a:t>
            </a:r>
            <a:r>
              <a:rPr lang="en-US" sz="2000" b="0" dirty="0" smtClean="0"/>
              <a:t>ratio</a:t>
            </a:r>
            <a:endParaRPr lang="en-US" sz="2000" b="0" dirty="0"/>
          </a:p>
          <a:p>
            <a:pPr marL="273050" lvl="1" indent="-273050">
              <a:lnSpc>
                <a:spcPct val="90000"/>
              </a:lnSpc>
              <a:spcBef>
                <a:spcPts val="1200"/>
              </a:spcBef>
              <a:buFont typeface="Arial" pitchFamily="34" charset="0"/>
              <a:buChar char="•"/>
            </a:pPr>
            <a:r>
              <a:rPr lang="en-US" sz="2000" b="0" dirty="0"/>
              <a:t>Poor duct design, components, </a:t>
            </a:r>
            <a:br>
              <a:rPr lang="en-US" sz="2000" b="0" dirty="0"/>
            </a:br>
            <a:r>
              <a:rPr lang="en-US" sz="2000" b="0" dirty="0"/>
              <a:t>and </a:t>
            </a:r>
            <a:r>
              <a:rPr lang="en-US" sz="2000" b="0" dirty="0" smtClean="0"/>
              <a:t>installation</a:t>
            </a:r>
            <a:endParaRPr lang="en-US" sz="2000" b="0" dirty="0"/>
          </a:p>
        </p:txBody>
      </p:sp>
      <p:pic>
        <p:nvPicPr>
          <p:cNvPr id="11" name="Picture 6" descr="Photo of severely damaged rodent barrier in mobile home."/>
          <p:cNvPicPr>
            <a:picLocks noChangeArrowheads="1"/>
          </p:cNvPicPr>
          <p:nvPr/>
        </p:nvPicPr>
        <p:blipFill>
          <a:blip r:embed="rId3" cstate="email"/>
          <a:srcRect/>
          <a:stretch>
            <a:fillRect/>
          </a:stretch>
        </p:blipFill>
        <p:spPr bwMode="auto">
          <a:xfrm>
            <a:off x="5257800" y="1325880"/>
            <a:ext cx="3520440" cy="240792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Photo of mobile home insulation intact."/>
          <p:cNvPicPr>
            <a:picLocks noChangeAspect="1" noChangeArrowheads="1"/>
          </p:cNvPicPr>
          <p:nvPr/>
        </p:nvPicPr>
        <p:blipFill>
          <a:blip r:embed="rId4" cstate="email"/>
          <a:srcRect/>
          <a:stretch>
            <a:fillRect/>
          </a:stretch>
        </p:blipFill>
        <p:spPr bwMode="auto">
          <a:xfrm>
            <a:off x="5257800" y="3962400"/>
            <a:ext cx="3520440" cy="239992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10" name="Text Box 7"/>
          <p:cNvSpPr txBox="1">
            <a:spLocks noChangeArrowheads="1"/>
          </p:cNvSpPr>
          <p:nvPr/>
        </p:nvSpPr>
        <p:spPr bwMode="auto">
          <a:xfrm>
            <a:off x="6096000" y="6019800"/>
            <a:ext cx="2667000" cy="230832"/>
          </a:xfrm>
          <a:prstGeom prst="rect">
            <a:avLst/>
          </a:prstGeom>
          <a:noFill/>
          <a:ln w="9525">
            <a:noFill/>
            <a:miter lim="800000"/>
            <a:headEnd/>
            <a:tailEnd/>
          </a:ln>
        </p:spPr>
        <p:txBody>
          <a:bodyPr>
            <a:spAutoFit/>
          </a:bodyPr>
          <a:lstStyle/>
          <a:p>
            <a:pPr algn="r">
              <a:spcBef>
                <a:spcPct val="50000"/>
              </a:spcBef>
            </a:pPr>
            <a:r>
              <a:rPr lang="en-US" sz="900" b="0" i="1" dirty="0" smtClean="0">
                <a:solidFill>
                  <a:schemeClr val="bg1"/>
                </a:solidFill>
              </a:rPr>
              <a:t>Photos </a:t>
            </a:r>
            <a:r>
              <a:rPr lang="en-US" sz="900" b="0" i="1" dirty="0">
                <a:solidFill>
                  <a:schemeClr val="bg1"/>
                </a:solidFill>
              </a:rPr>
              <a:t>courtesy of PA WTC</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4"/>
          <p:cNvSpPr>
            <a:spLocks/>
          </p:cNvSpPr>
          <p:nvPr/>
        </p:nvSpPr>
        <p:spPr bwMode="auto">
          <a:xfrm>
            <a:off x="457200" y="0"/>
            <a:ext cx="6324600" cy="914400"/>
          </a:xfrm>
          <a:prstGeom prst="rect">
            <a:avLst/>
          </a:prstGeom>
          <a:noFill/>
          <a:ln w="9525">
            <a:noFill/>
            <a:miter lim="800000"/>
            <a:headEnd/>
            <a:tailEnd/>
          </a:ln>
        </p:spPr>
        <p:txBody>
          <a:bodyPr lIns="0" tIns="0" rIns="0" bIns="0" anchor="ctr"/>
          <a:lstStyle/>
          <a:p>
            <a:pPr eaLnBrk="0" hangingPunct="0"/>
            <a:r>
              <a:rPr lang="en-US" sz="2600" b="0" spc="100" dirty="0">
                <a:solidFill>
                  <a:schemeClr val="bg1"/>
                </a:solidFill>
              </a:rPr>
              <a:t>Duct Leakage Photos</a:t>
            </a:r>
          </a:p>
        </p:txBody>
      </p:sp>
      <p:pic>
        <p:nvPicPr>
          <p:cNvPr id="15" name="Picture 7" descr="Photo of duct leakage - large holes."/>
          <p:cNvPicPr>
            <a:picLocks noGrp="1" noChangeAspect="1" noChangeArrowheads="1"/>
          </p:cNvPicPr>
          <p:nvPr>
            <p:ph/>
          </p:nvPr>
        </p:nvPicPr>
        <p:blipFill>
          <a:blip r:embed="rId3" cstate="email"/>
          <a:stretch>
            <a:fillRect/>
          </a:stretch>
        </p:blipFill>
        <p:spPr>
          <a:xfrm>
            <a:off x="4724400" y="1981200"/>
            <a:ext cx="4086225" cy="33528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2" descr="Photo of duct leakage - branch duct leakage."/>
          <p:cNvPicPr>
            <a:picLocks noChangeArrowheads="1"/>
          </p:cNvPicPr>
          <p:nvPr/>
        </p:nvPicPr>
        <p:blipFill>
          <a:blip r:embed="rId4" cstate="email"/>
          <a:srcRect/>
          <a:stretch>
            <a:fillRect/>
          </a:stretch>
        </p:blipFill>
        <p:spPr bwMode="auto">
          <a:xfrm>
            <a:off x="304800" y="1963737"/>
            <a:ext cx="4267200" cy="3370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4758" name="Text Box 7"/>
          <p:cNvSpPr txBox="1">
            <a:spLocks noChangeArrowheads="1"/>
          </p:cNvSpPr>
          <p:nvPr/>
        </p:nvSpPr>
        <p:spPr bwMode="auto">
          <a:xfrm>
            <a:off x="6096000" y="50292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Photos courtesy of PA WTC</a:t>
            </a:r>
          </a:p>
        </p:txBody>
      </p:sp>
      <p:sp>
        <p:nvSpPr>
          <p:cNvPr id="18" name="Rectangular Callout 17"/>
          <p:cNvSpPr>
            <a:spLocks noChangeArrowheads="1"/>
          </p:cNvSpPr>
          <p:nvPr/>
        </p:nvSpPr>
        <p:spPr bwMode="auto">
          <a:xfrm>
            <a:off x="6400800" y="2878138"/>
            <a:ext cx="1676400" cy="457200"/>
          </a:xfrm>
          <a:prstGeom prst="wedgeRectCallout">
            <a:avLst>
              <a:gd name="adj1" fmla="val -39903"/>
              <a:gd name="adj2" fmla="val 230833"/>
            </a:avLst>
          </a:prstGeom>
          <a:solidFill>
            <a:srgbClr val="FFFFFF">
              <a:alpha val="74901"/>
            </a:srgbClr>
          </a:solidFill>
          <a:ln w="6350">
            <a:noFill/>
            <a:round/>
            <a:headEnd/>
            <a:tailEnd/>
          </a:ln>
          <a:effectLst>
            <a:outerShdw dist="38100" dir="2700000" rotWithShape="0">
              <a:srgbClr val="808080">
                <a:alpha val="42999"/>
              </a:srgbClr>
            </a:outerShdw>
          </a:effectLst>
        </p:spPr>
        <p:txBody>
          <a:bodyPr/>
          <a:lstStyle/>
          <a:p>
            <a:pPr marL="39688" algn="ctr">
              <a:defRPr/>
            </a:pPr>
            <a:r>
              <a:rPr lang="en-US" sz="2000" b="0" dirty="0">
                <a:solidFill>
                  <a:srgbClr val="404040"/>
                </a:solidFill>
                <a:latin typeface="Arial" pitchFamily="28" charset="0"/>
                <a:ea typeface="Arial" pitchFamily="28" charset="0"/>
                <a:cs typeface="Arial" pitchFamily="28" charset="0"/>
                <a:sym typeface="Arial" pitchFamily="28" charset="0"/>
              </a:rPr>
              <a:t>Large holes</a:t>
            </a:r>
          </a:p>
        </p:txBody>
      </p:sp>
      <p:sp>
        <p:nvSpPr>
          <p:cNvPr id="19" name="Rectangular Callout 18"/>
          <p:cNvSpPr>
            <a:spLocks noChangeArrowheads="1"/>
          </p:cNvSpPr>
          <p:nvPr/>
        </p:nvSpPr>
        <p:spPr bwMode="auto">
          <a:xfrm>
            <a:off x="1447800" y="2344738"/>
            <a:ext cx="2590800" cy="457200"/>
          </a:xfrm>
          <a:prstGeom prst="wedgeRectCallout">
            <a:avLst>
              <a:gd name="adj1" fmla="val -47745"/>
              <a:gd name="adj2" fmla="val 222500"/>
            </a:avLst>
          </a:prstGeom>
          <a:solidFill>
            <a:srgbClr val="FFFFFF">
              <a:alpha val="74901"/>
            </a:srgbClr>
          </a:solidFill>
          <a:ln w="6350">
            <a:noFill/>
            <a:round/>
            <a:headEnd/>
            <a:tailEnd/>
          </a:ln>
          <a:effectLst>
            <a:outerShdw dist="38100" dir="2700000" rotWithShape="0">
              <a:srgbClr val="808080">
                <a:alpha val="42999"/>
              </a:srgbClr>
            </a:outerShdw>
          </a:effectLst>
        </p:spPr>
        <p:txBody>
          <a:bodyPr/>
          <a:lstStyle/>
          <a:p>
            <a:pPr marL="39688">
              <a:defRPr/>
            </a:pPr>
            <a:r>
              <a:rPr lang="en-US" sz="2000" b="0" dirty="0">
                <a:solidFill>
                  <a:srgbClr val="404040"/>
                </a:solidFill>
                <a:latin typeface="Arial" pitchFamily="28" charset="0"/>
                <a:ea typeface="Arial" pitchFamily="28" charset="0"/>
                <a:cs typeface="Arial" pitchFamily="28" charset="0"/>
                <a:sym typeface="Arial" pitchFamily="28" charset="0"/>
              </a:rPr>
              <a:t>Branch duct leakage</a:t>
            </a:r>
          </a:p>
        </p:txBody>
      </p:sp>
      <p:sp>
        <p:nvSpPr>
          <p:cNvPr id="9"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4"/>
          <p:cNvSpPr>
            <a:spLocks/>
          </p:cNvSpPr>
          <p:nvPr/>
        </p:nvSpPr>
        <p:spPr bwMode="auto">
          <a:xfrm>
            <a:off x="457200" y="0"/>
            <a:ext cx="6324600" cy="838200"/>
          </a:xfrm>
          <a:prstGeom prst="rect">
            <a:avLst/>
          </a:prstGeom>
          <a:noFill/>
          <a:ln w="9525">
            <a:noFill/>
            <a:miter lim="800000"/>
            <a:headEnd/>
            <a:tailEnd/>
          </a:ln>
        </p:spPr>
        <p:txBody>
          <a:bodyPr lIns="0" tIns="0" rIns="0" bIns="0" anchor="ctr"/>
          <a:lstStyle/>
          <a:p>
            <a:pPr eaLnBrk="0" hangingPunct="0"/>
            <a:endParaRPr lang="en-US" sz="3000" b="0" dirty="0">
              <a:solidFill>
                <a:schemeClr val="bg1"/>
              </a:solidFill>
            </a:endParaRPr>
          </a:p>
        </p:txBody>
      </p:sp>
      <p:sp>
        <p:nvSpPr>
          <p:cNvPr id="75780" name="Title 4"/>
          <p:cNvSpPr>
            <a:spLocks/>
          </p:cNvSpPr>
          <p:nvPr/>
        </p:nvSpPr>
        <p:spPr bwMode="auto">
          <a:xfrm>
            <a:off x="457200" y="0"/>
            <a:ext cx="6248400" cy="914400"/>
          </a:xfrm>
          <a:prstGeom prst="rect">
            <a:avLst/>
          </a:prstGeom>
          <a:noFill/>
          <a:ln w="9525">
            <a:noFill/>
            <a:miter lim="800000"/>
            <a:headEnd/>
            <a:tailEnd/>
          </a:ln>
        </p:spPr>
        <p:txBody>
          <a:bodyPr lIns="0" tIns="0" rIns="0" bIns="0" anchor="ctr"/>
          <a:lstStyle/>
          <a:p>
            <a:pPr eaLnBrk="0" hangingPunct="0"/>
            <a:r>
              <a:rPr lang="en-US" sz="2600" b="0" spc="100" dirty="0">
                <a:solidFill>
                  <a:schemeClr val="bg1"/>
                </a:solidFill>
              </a:rPr>
              <a:t>Typical Duct Leakage Sites</a:t>
            </a:r>
          </a:p>
        </p:txBody>
      </p:sp>
      <p:pic>
        <p:nvPicPr>
          <p:cNvPr id="75781" name="Picture 5" descr="3-D illustration displaying typical air leakage locations in mobile home duct system."/>
          <p:cNvPicPr>
            <a:picLocks noChangeAspect="1"/>
          </p:cNvPicPr>
          <p:nvPr/>
        </p:nvPicPr>
        <p:blipFill>
          <a:blip r:embed="rId3" cstate="print"/>
          <a:srcRect/>
          <a:stretch>
            <a:fillRect/>
          </a:stretch>
        </p:blipFill>
        <p:spPr bwMode="auto">
          <a:xfrm>
            <a:off x="1081088" y="1828800"/>
            <a:ext cx="8062912" cy="4114800"/>
          </a:xfrm>
          <a:prstGeom prst="rect">
            <a:avLst/>
          </a:prstGeom>
          <a:noFill/>
          <a:ln w="9525">
            <a:noFill/>
            <a:miter lim="800000"/>
            <a:headEnd/>
            <a:tailEnd/>
          </a:ln>
        </p:spPr>
      </p:pic>
      <p:sp>
        <p:nvSpPr>
          <p:cNvPr id="75782" name="Rectangle 2"/>
          <p:cNvSpPr>
            <a:spLocks/>
          </p:cNvSpPr>
          <p:nvPr/>
        </p:nvSpPr>
        <p:spPr bwMode="auto">
          <a:xfrm>
            <a:off x="1081088" y="2668588"/>
            <a:ext cx="1343025" cy="587375"/>
          </a:xfrm>
          <a:prstGeom prst="rect">
            <a:avLst/>
          </a:prstGeom>
          <a:noFill/>
          <a:ln w="12700">
            <a:noFill/>
            <a:miter lim="800000"/>
            <a:headEnd/>
            <a:tailEnd/>
          </a:ln>
        </p:spPr>
        <p:txBody>
          <a:bodyPr lIns="0" tIns="0" rIns="40638" bIns="0"/>
          <a:lstStyle/>
          <a:p>
            <a:pPr marL="39688" algn="r">
              <a:spcBef>
                <a:spcPts val="1850"/>
              </a:spcBef>
            </a:pPr>
            <a:r>
              <a:rPr lang="en-US" sz="1600" b="0" dirty="0">
                <a:solidFill>
                  <a:schemeClr val="accent6"/>
                </a:solidFill>
                <a:latin typeface="Arial Bold" pitchFamily="34" charset="0"/>
                <a:cs typeface="Arial Bold" pitchFamily="34" charset="0"/>
                <a:sym typeface="Arial Bold" pitchFamily="34" charset="0"/>
              </a:rPr>
              <a:t>Furnace Connection</a:t>
            </a:r>
          </a:p>
        </p:txBody>
      </p:sp>
      <p:sp>
        <p:nvSpPr>
          <p:cNvPr id="75783" name="Rectangle 2"/>
          <p:cNvSpPr>
            <a:spLocks/>
          </p:cNvSpPr>
          <p:nvPr/>
        </p:nvSpPr>
        <p:spPr bwMode="auto">
          <a:xfrm>
            <a:off x="73025" y="3508375"/>
            <a:ext cx="1511300" cy="587375"/>
          </a:xfrm>
          <a:prstGeom prst="rect">
            <a:avLst/>
          </a:prstGeom>
          <a:noFill/>
          <a:ln w="12700">
            <a:noFill/>
            <a:miter lim="800000"/>
            <a:headEnd/>
            <a:tailEnd/>
          </a:ln>
        </p:spPr>
        <p:txBody>
          <a:bodyPr lIns="0" tIns="0" rIns="40638" bIns="0"/>
          <a:lstStyle/>
          <a:p>
            <a:pPr marL="39688" algn="r">
              <a:spcBef>
                <a:spcPts val="1850"/>
              </a:spcBef>
            </a:pPr>
            <a:r>
              <a:rPr lang="en-US" sz="1600" b="0" dirty="0">
                <a:solidFill>
                  <a:schemeClr val="accent6"/>
                </a:solidFill>
                <a:latin typeface="Arial Bold" pitchFamily="34" charset="0"/>
                <a:cs typeface="Arial Bold" pitchFamily="34" charset="0"/>
                <a:sym typeface="Arial Bold" pitchFamily="34" charset="0"/>
              </a:rPr>
              <a:t>Duct</a:t>
            </a:r>
            <a:br>
              <a:rPr lang="en-US" sz="1600" b="0" dirty="0">
                <a:solidFill>
                  <a:schemeClr val="accent6"/>
                </a:solidFill>
                <a:latin typeface="Arial Bold" pitchFamily="34" charset="0"/>
                <a:cs typeface="Arial Bold" pitchFamily="34" charset="0"/>
                <a:sym typeface="Arial Bold" pitchFamily="34" charset="0"/>
              </a:rPr>
            </a:br>
            <a:r>
              <a:rPr lang="en-US" sz="1600" b="0" dirty="0">
                <a:solidFill>
                  <a:schemeClr val="accent6"/>
                </a:solidFill>
                <a:latin typeface="Arial Bold" pitchFamily="34" charset="0"/>
                <a:cs typeface="Arial Bold" pitchFamily="34" charset="0"/>
                <a:sym typeface="Arial Bold" pitchFamily="34" charset="0"/>
              </a:rPr>
              <a:t>Termination</a:t>
            </a:r>
          </a:p>
        </p:txBody>
      </p:sp>
      <p:sp>
        <p:nvSpPr>
          <p:cNvPr id="75784" name="Rectangle 2"/>
          <p:cNvSpPr>
            <a:spLocks/>
          </p:cNvSpPr>
          <p:nvPr/>
        </p:nvSpPr>
        <p:spPr bwMode="auto">
          <a:xfrm>
            <a:off x="1416050" y="5019675"/>
            <a:ext cx="1679575" cy="587375"/>
          </a:xfrm>
          <a:prstGeom prst="rect">
            <a:avLst/>
          </a:prstGeom>
          <a:noFill/>
          <a:ln w="12700">
            <a:noFill/>
            <a:miter lim="800000"/>
            <a:headEnd/>
            <a:tailEnd/>
          </a:ln>
        </p:spPr>
        <p:txBody>
          <a:bodyPr lIns="0" tIns="0" rIns="40638" bIns="0"/>
          <a:lstStyle/>
          <a:p>
            <a:pPr marL="39688" algn="r">
              <a:spcBef>
                <a:spcPts val="1850"/>
              </a:spcBef>
            </a:pPr>
            <a:r>
              <a:rPr lang="en-US" sz="1600" b="0" dirty="0">
                <a:solidFill>
                  <a:schemeClr val="accent6"/>
                </a:solidFill>
                <a:latin typeface="Arial Bold" pitchFamily="34" charset="0"/>
                <a:cs typeface="Arial Bold" pitchFamily="34" charset="0"/>
                <a:sym typeface="Arial Bold" pitchFamily="34" charset="0"/>
              </a:rPr>
              <a:t>Crossover Duct</a:t>
            </a:r>
          </a:p>
        </p:txBody>
      </p:sp>
      <p:sp>
        <p:nvSpPr>
          <p:cNvPr id="75785" name="Rectangle 2"/>
          <p:cNvSpPr>
            <a:spLocks/>
          </p:cNvSpPr>
          <p:nvPr/>
        </p:nvSpPr>
        <p:spPr bwMode="auto">
          <a:xfrm>
            <a:off x="6959600" y="3087688"/>
            <a:ext cx="1679575" cy="336550"/>
          </a:xfrm>
          <a:prstGeom prst="rect">
            <a:avLst/>
          </a:prstGeom>
          <a:noFill/>
          <a:ln w="12700">
            <a:noFill/>
            <a:miter lim="800000"/>
            <a:headEnd/>
            <a:tailEnd/>
          </a:ln>
        </p:spPr>
        <p:txBody>
          <a:bodyPr lIns="0" tIns="0" rIns="40638" bIns="0"/>
          <a:lstStyle/>
          <a:p>
            <a:pPr marL="39688">
              <a:spcBef>
                <a:spcPts val="1850"/>
              </a:spcBef>
            </a:pPr>
            <a:r>
              <a:rPr lang="en-US" sz="1600" b="0" dirty="0">
                <a:solidFill>
                  <a:schemeClr val="accent6"/>
                </a:solidFill>
                <a:latin typeface="Arial Bold" pitchFamily="34" charset="0"/>
                <a:cs typeface="Arial Bold" pitchFamily="34" charset="0"/>
                <a:sym typeface="Arial Bold" pitchFamily="34" charset="0"/>
              </a:rPr>
              <a:t>Branch Duct</a:t>
            </a:r>
          </a:p>
        </p:txBody>
      </p:sp>
      <p:sp>
        <p:nvSpPr>
          <p:cNvPr id="75786" name="Rectangle 2"/>
          <p:cNvSpPr>
            <a:spLocks/>
          </p:cNvSpPr>
          <p:nvPr/>
        </p:nvSpPr>
        <p:spPr bwMode="auto">
          <a:xfrm>
            <a:off x="4271963" y="2332038"/>
            <a:ext cx="1679575" cy="588962"/>
          </a:xfrm>
          <a:prstGeom prst="rect">
            <a:avLst/>
          </a:prstGeom>
          <a:noFill/>
          <a:ln w="12700">
            <a:noFill/>
            <a:miter lim="800000"/>
            <a:headEnd/>
            <a:tailEnd/>
          </a:ln>
        </p:spPr>
        <p:txBody>
          <a:bodyPr lIns="0" tIns="0" rIns="40638" bIns="0"/>
          <a:lstStyle/>
          <a:p>
            <a:pPr marL="39688">
              <a:spcBef>
                <a:spcPts val="1850"/>
              </a:spcBef>
            </a:pPr>
            <a:r>
              <a:rPr lang="en-US" sz="1600" b="0" dirty="0">
                <a:solidFill>
                  <a:schemeClr val="accent6"/>
                </a:solidFill>
                <a:latin typeface="Arial Bold" pitchFamily="34" charset="0"/>
                <a:cs typeface="Arial Bold" pitchFamily="34" charset="0"/>
                <a:sym typeface="Arial Bold" pitchFamily="34" charset="0"/>
              </a:rPr>
              <a:t>Register Boot</a:t>
            </a:r>
          </a:p>
        </p:txBody>
      </p:sp>
      <p:sp>
        <p:nvSpPr>
          <p:cNvPr id="75787" name="Rectangle 2"/>
          <p:cNvSpPr>
            <a:spLocks/>
          </p:cNvSpPr>
          <p:nvPr/>
        </p:nvSpPr>
        <p:spPr bwMode="auto">
          <a:xfrm rot="-873688">
            <a:off x="7142163" y="4722813"/>
            <a:ext cx="1679575" cy="334962"/>
          </a:xfrm>
          <a:prstGeom prst="rect">
            <a:avLst/>
          </a:prstGeom>
          <a:noFill/>
          <a:ln w="12700">
            <a:noFill/>
            <a:miter lim="800000"/>
            <a:headEnd/>
            <a:tailEnd/>
          </a:ln>
        </p:spPr>
        <p:txBody>
          <a:bodyPr lIns="0" tIns="0" rIns="40638" bIns="0"/>
          <a:lstStyle/>
          <a:p>
            <a:pPr marL="39688">
              <a:spcBef>
                <a:spcPts val="1850"/>
              </a:spcBef>
            </a:pPr>
            <a:r>
              <a:rPr lang="en-US" sz="1600" b="0" dirty="0">
                <a:solidFill>
                  <a:schemeClr val="bg1"/>
                </a:solidFill>
                <a:latin typeface="Arial Bold" pitchFamily="34" charset="0"/>
                <a:cs typeface="Arial Bold" pitchFamily="34" charset="0"/>
                <a:sym typeface="Arial Bold" pitchFamily="34" charset="0"/>
              </a:rPr>
              <a:t>TRUNK DUCT</a:t>
            </a:r>
          </a:p>
        </p:txBody>
      </p:sp>
      <p:sp>
        <p:nvSpPr>
          <p:cNvPr id="75788" name="Rectangle 2"/>
          <p:cNvSpPr>
            <a:spLocks/>
          </p:cNvSpPr>
          <p:nvPr/>
        </p:nvSpPr>
        <p:spPr bwMode="auto">
          <a:xfrm>
            <a:off x="457200" y="1524000"/>
            <a:ext cx="6796088" cy="374650"/>
          </a:xfrm>
          <a:prstGeom prst="rect">
            <a:avLst/>
          </a:prstGeom>
          <a:noFill/>
          <a:ln w="12700">
            <a:noFill/>
            <a:miter lim="800000"/>
            <a:headEnd/>
            <a:tailEnd/>
          </a:ln>
        </p:spPr>
        <p:txBody>
          <a:bodyPr lIns="0" tIns="0" rIns="0" bIns="0"/>
          <a:lstStyle/>
          <a:p>
            <a:pPr marL="160338" indent="-160338">
              <a:lnSpc>
                <a:spcPct val="80000"/>
              </a:lnSpc>
              <a:spcBef>
                <a:spcPts val="638"/>
              </a:spcBef>
              <a:buClr>
                <a:srgbClr val="000000"/>
              </a:buClr>
              <a:buSzPct val="100000"/>
            </a:pPr>
            <a:r>
              <a:rPr lang="en-US" sz="2600" b="0" dirty="0">
                <a:solidFill>
                  <a:srgbClr val="000066"/>
                </a:solidFill>
                <a:cs typeface="Arial" pitchFamily="34" charset="0"/>
                <a:sym typeface="Arial Bold" pitchFamily="34" charset="0"/>
              </a:rPr>
              <a:t>Typical Air Leakage Locations</a:t>
            </a:r>
          </a:p>
        </p:txBody>
      </p:sp>
      <p:sp>
        <p:nvSpPr>
          <p:cNvPr id="13"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2" name="Rectangle 1"/>
          <p:cNvSpPr/>
          <p:nvPr/>
        </p:nvSpPr>
        <p:spPr>
          <a:xfrm>
            <a:off x="5088203" y="6172200"/>
            <a:ext cx="3550972" cy="230832"/>
          </a:xfrm>
          <a:prstGeom prst="rect">
            <a:avLst/>
          </a:prstGeom>
        </p:spPr>
        <p:txBody>
          <a:bodyPr wrap="none">
            <a:spAutoFit/>
          </a:bodyPr>
          <a:lstStyle/>
          <a:p>
            <a:pPr lvl="0"/>
            <a:r>
              <a:rPr lang="en-US" sz="900" b="0" i="1" dirty="0">
                <a:solidFill>
                  <a:srgbClr val="50565C"/>
                </a:solidFill>
              </a:rPr>
              <a:t>Graphic developed for the U.S. DOE WAP Standardized Curricula</a:t>
            </a:r>
            <a:endParaRPr lang="en-US" sz="900" dirty="0">
              <a:solidFill>
                <a:srgbClr val="50565C"/>
              </a:solidFil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descr="Photo of technician using meter to pressure pan test mobile home."/>
          <p:cNvPicPr>
            <a:picLocks noChangeArrowheads="1"/>
          </p:cNvPicPr>
          <p:nvPr/>
        </p:nvPicPr>
        <p:blipFill>
          <a:blip r:embed="rId3" cstate="print"/>
          <a:srcRect/>
          <a:stretch>
            <a:fillRect/>
          </a:stretch>
        </p:blipFill>
        <p:spPr bwMode="auto">
          <a:xfrm>
            <a:off x="0" y="1141413"/>
            <a:ext cx="5410200" cy="5373687"/>
          </a:xfrm>
          <a:prstGeom prst="rect">
            <a:avLst/>
          </a:prstGeom>
          <a:noFill/>
          <a:ln w="9525">
            <a:noFill/>
            <a:miter lim="800000"/>
            <a:headEnd/>
            <a:tailEnd/>
          </a:ln>
        </p:spPr>
      </p:pic>
      <p:sp>
        <p:nvSpPr>
          <p:cNvPr id="76803" name="Rectangle 3"/>
          <p:cNvSpPr>
            <a:spLocks noChangeArrowheads="1"/>
          </p:cNvSpPr>
          <p:nvPr/>
        </p:nvSpPr>
        <p:spPr bwMode="auto">
          <a:xfrm>
            <a:off x="5867400" y="1524000"/>
            <a:ext cx="3048000" cy="2895600"/>
          </a:xfrm>
          <a:prstGeom prst="rect">
            <a:avLst/>
          </a:prstGeom>
          <a:noFill/>
          <a:ln w="12700">
            <a:noFill/>
            <a:miter lim="800000"/>
            <a:headEnd/>
            <a:tailEnd/>
          </a:ln>
        </p:spPr>
        <p:txBody>
          <a:bodyPr lIns="91435" tIns="45718" rIns="91435" bIns="45718"/>
          <a:lstStyle/>
          <a:p>
            <a:pPr marL="239713" indent="-239713">
              <a:spcBef>
                <a:spcPts val="775"/>
              </a:spcBef>
              <a:spcAft>
                <a:spcPts val="600"/>
              </a:spcAft>
              <a:buClr>
                <a:schemeClr val="tx1"/>
              </a:buClr>
              <a:buSzPct val="100000"/>
              <a:buFont typeface="Arial" pitchFamily="34" charset="0"/>
              <a:buChar char="•"/>
            </a:pPr>
            <a:r>
              <a:rPr lang="en-US" sz="2400" b="0" dirty="0"/>
              <a:t>Depressurize home </a:t>
            </a:r>
            <a:r>
              <a:rPr lang="en-US" sz="2400" b="0" dirty="0" smtClean="0"/>
              <a:t>to </a:t>
            </a:r>
            <a:br>
              <a:rPr lang="en-US" sz="2400" b="0" dirty="0" smtClean="0"/>
            </a:br>
            <a:r>
              <a:rPr lang="en-US" sz="2400" b="0" dirty="0" smtClean="0"/>
              <a:t>–50 Pascals.</a:t>
            </a:r>
          </a:p>
          <a:p>
            <a:pPr marL="239713" indent="-239713">
              <a:spcBef>
                <a:spcPts val="775"/>
              </a:spcBef>
              <a:spcAft>
                <a:spcPts val="600"/>
              </a:spcAft>
              <a:buClr>
                <a:schemeClr val="tx1"/>
              </a:buClr>
              <a:buSzPct val="100000"/>
              <a:buFont typeface="Arial" pitchFamily="34" charset="0"/>
              <a:buChar char="•"/>
            </a:pPr>
            <a:r>
              <a:rPr lang="en-US" sz="2400" b="0" dirty="0"/>
              <a:t>Pressure pan each register </a:t>
            </a:r>
            <a:r>
              <a:rPr lang="en-US" sz="2400" b="0" dirty="0" smtClean="0"/>
              <a:t>location.</a:t>
            </a:r>
          </a:p>
          <a:p>
            <a:pPr marL="239713" indent="-239713">
              <a:spcBef>
                <a:spcPts val="775"/>
              </a:spcBef>
              <a:spcAft>
                <a:spcPts val="600"/>
              </a:spcAft>
              <a:buClr>
                <a:schemeClr val="tx1"/>
              </a:buClr>
              <a:buSzPct val="100000"/>
              <a:buFont typeface="Arial" pitchFamily="34" charset="0"/>
              <a:buChar char="•"/>
            </a:pPr>
            <a:r>
              <a:rPr lang="en-US" sz="2400" b="0" dirty="0"/>
              <a:t>Record pressure </a:t>
            </a:r>
            <a:r>
              <a:rPr lang="en-US" sz="2400" b="0" dirty="0" smtClean="0"/>
              <a:t>differences.</a:t>
            </a:r>
          </a:p>
          <a:p>
            <a:pPr marL="239713" indent="-239713">
              <a:spcBef>
                <a:spcPts val="775"/>
              </a:spcBef>
              <a:spcAft>
                <a:spcPts val="600"/>
              </a:spcAft>
              <a:buClr>
                <a:schemeClr val="tx1"/>
              </a:buClr>
              <a:buSzPct val="100000"/>
              <a:buFont typeface="Arial" pitchFamily="34" charset="0"/>
              <a:buChar char="•"/>
            </a:pPr>
            <a:r>
              <a:rPr lang="en-US" sz="2400" b="0" dirty="0"/>
              <a:t>Repair and </a:t>
            </a:r>
            <a:r>
              <a:rPr lang="en-US" sz="2400" b="0" dirty="0" smtClean="0"/>
              <a:t>retest.</a:t>
            </a:r>
            <a:endParaRPr lang="en-US" sz="2400" b="0" i="1" dirty="0"/>
          </a:p>
        </p:txBody>
      </p:sp>
      <p:sp>
        <p:nvSpPr>
          <p:cNvPr id="40966" name="Rectangle 1"/>
          <p:cNvSpPr>
            <a:spLocks noGrp="1" noChangeArrowheads="1"/>
          </p:cNvSpPr>
          <p:nvPr>
            <p:ph type="title" idx="4294967295"/>
          </p:nvPr>
        </p:nvSpPr>
        <p:spPr>
          <a:xfrm>
            <a:off x="381000" y="0"/>
            <a:ext cx="6324600" cy="914400"/>
          </a:xfrm>
        </p:spPr>
        <p:txBody>
          <a:bodyPr rIns="116994"/>
          <a:lstStyle/>
          <a:p>
            <a:pPr marL="39688" eaLnBrk="1" hangingPunct="1">
              <a:defRPr/>
            </a:pPr>
            <a:r>
              <a:rPr lang="en-US" spc="100" dirty="0">
                <a:cs typeface="ＭＳ Ｐゴシック" pitchFamily="-107" charset="-128"/>
              </a:rPr>
              <a:t>Pressure Pan Testing</a:t>
            </a:r>
          </a:p>
        </p:txBody>
      </p:sp>
      <p:sp>
        <p:nvSpPr>
          <p:cNvPr id="76805" name="Rectangle 9"/>
          <p:cNvSpPr>
            <a:spLocks noChangeArrowheads="1"/>
          </p:cNvSpPr>
          <p:nvPr/>
        </p:nvSpPr>
        <p:spPr bwMode="auto">
          <a:xfrm>
            <a:off x="5410200" y="4608513"/>
            <a:ext cx="3733800" cy="1905000"/>
          </a:xfrm>
          <a:prstGeom prst="rect">
            <a:avLst/>
          </a:prstGeom>
          <a:solidFill>
            <a:srgbClr val="8DC63F"/>
          </a:solidFill>
          <a:ln w="9525">
            <a:noFill/>
            <a:round/>
            <a:headEnd/>
            <a:tailEnd/>
          </a:ln>
        </p:spPr>
        <p:txBody>
          <a:bodyPr/>
          <a:lstStyle/>
          <a:p>
            <a:pPr algn="ctr"/>
            <a:endParaRPr lang="en-US" dirty="0"/>
          </a:p>
        </p:txBody>
      </p:sp>
      <p:sp>
        <p:nvSpPr>
          <p:cNvPr id="76806" name="Text Box 6"/>
          <p:cNvSpPr txBox="1">
            <a:spLocks/>
          </p:cNvSpPr>
          <p:nvPr/>
        </p:nvSpPr>
        <p:spPr bwMode="auto">
          <a:xfrm>
            <a:off x="5715000" y="4876800"/>
            <a:ext cx="3200400" cy="1419137"/>
          </a:xfrm>
          <a:prstGeom prst="rect">
            <a:avLst/>
          </a:prstGeom>
          <a:noFill/>
          <a:ln w="9525">
            <a:noFill/>
            <a:miter lim="800000"/>
            <a:headEnd/>
            <a:tailEnd/>
          </a:ln>
        </p:spPr>
        <p:txBody>
          <a:bodyPr lIns="64291" tIns="32146" rIns="64291" bIns="32146">
            <a:spAutoFit/>
          </a:bodyPr>
          <a:lstStyle/>
          <a:p>
            <a:pPr algn="ctr">
              <a:spcBef>
                <a:spcPts val="775"/>
              </a:spcBef>
              <a:buSzPct val="100000"/>
            </a:pPr>
            <a:r>
              <a:rPr lang="en-US" sz="2200" b="0" dirty="0">
                <a:solidFill>
                  <a:schemeClr val="bg1"/>
                </a:solidFill>
              </a:rPr>
              <a:t>The goal is to reduce pressure pan readings at each register location to less than 1 pascal.</a:t>
            </a:r>
            <a:endParaRPr lang="en-US" sz="2200" b="0" u="sng" dirty="0">
              <a:solidFill>
                <a:schemeClr val="bg1"/>
              </a:solidFill>
            </a:endParaRPr>
          </a:p>
        </p:txBody>
      </p:sp>
      <p:sp>
        <p:nvSpPr>
          <p:cNvPr id="76808" name="Text Box 7"/>
          <p:cNvSpPr txBox="1">
            <a:spLocks noChangeArrowheads="1"/>
          </p:cNvSpPr>
          <p:nvPr/>
        </p:nvSpPr>
        <p:spPr bwMode="auto">
          <a:xfrm>
            <a:off x="2667000" y="6230779"/>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a:t>
            </a:r>
            <a:r>
              <a:rPr lang="en-US" sz="900" b="0" i="1" dirty="0" smtClean="0">
                <a:solidFill>
                  <a:schemeClr val="bg1"/>
                </a:solidFill>
              </a:rPr>
              <a:t>NRCERT</a:t>
            </a:r>
            <a:endParaRPr lang="en-US" sz="900" b="0" i="1" dirty="0">
              <a:solidFill>
                <a:schemeClr val="bg1"/>
              </a:solidFill>
            </a:endParaRPr>
          </a:p>
        </p:txBody>
      </p:sp>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4"/>
          <p:cNvSpPr>
            <a:spLocks/>
          </p:cNvSpPr>
          <p:nvPr/>
        </p:nvSpPr>
        <p:spPr bwMode="auto">
          <a:xfrm>
            <a:off x="533400" y="0"/>
            <a:ext cx="6248400" cy="914400"/>
          </a:xfrm>
          <a:prstGeom prst="rect">
            <a:avLst/>
          </a:prstGeom>
          <a:noFill/>
          <a:ln w="9525">
            <a:noFill/>
            <a:miter lim="800000"/>
            <a:headEnd/>
            <a:tailEnd/>
          </a:ln>
        </p:spPr>
        <p:txBody>
          <a:bodyPr lIns="0" tIns="0" rIns="0" bIns="0" anchor="ctr"/>
          <a:lstStyle/>
          <a:p>
            <a:pPr eaLnBrk="0" hangingPunct="0"/>
            <a:r>
              <a:rPr lang="en-US" sz="2600" b="0" spc="100" dirty="0">
                <a:solidFill>
                  <a:schemeClr val="bg1"/>
                </a:solidFill>
              </a:rPr>
              <a:t>Belly Return System Conversion</a:t>
            </a:r>
          </a:p>
        </p:txBody>
      </p:sp>
      <p:sp>
        <p:nvSpPr>
          <p:cNvPr id="77828" name="Text Box 32"/>
          <p:cNvSpPr txBox="1">
            <a:spLocks noChangeArrowheads="1"/>
          </p:cNvSpPr>
          <p:nvPr/>
        </p:nvSpPr>
        <p:spPr bwMode="auto">
          <a:xfrm>
            <a:off x="381000" y="1524000"/>
            <a:ext cx="7620000" cy="4462756"/>
          </a:xfrm>
          <a:prstGeom prst="rect">
            <a:avLst/>
          </a:prstGeom>
          <a:noFill/>
          <a:ln w="9525">
            <a:noFill/>
            <a:miter lim="800000"/>
            <a:headEnd/>
            <a:tailEnd/>
          </a:ln>
        </p:spPr>
        <p:txBody>
          <a:bodyPr lIns="91435" tIns="45718" rIns="91435" bIns="45718">
            <a:spAutoFit/>
          </a:bodyPr>
          <a:lstStyle/>
          <a:p>
            <a:pPr marL="273050" indent="-273050" defTabSz="912813">
              <a:spcBef>
                <a:spcPct val="50000"/>
              </a:spcBef>
              <a:spcAft>
                <a:spcPts val="600"/>
              </a:spcAft>
              <a:buFontTx/>
              <a:buChar char="•"/>
            </a:pPr>
            <a:r>
              <a:rPr lang="en-US" sz="2200" b="0" dirty="0">
                <a:solidFill>
                  <a:srgbClr val="50565C"/>
                </a:solidFill>
              </a:rPr>
              <a:t>Permanently seal </a:t>
            </a:r>
            <a:br>
              <a:rPr lang="en-US" sz="2200" b="0" dirty="0">
                <a:solidFill>
                  <a:srgbClr val="50565C"/>
                </a:solidFill>
              </a:rPr>
            </a:br>
            <a:r>
              <a:rPr lang="en-US" sz="2200" b="0" dirty="0">
                <a:solidFill>
                  <a:srgbClr val="50565C"/>
                </a:solidFill>
              </a:rPr>
              <a:t>all return registers </a:t>
            </a:r>
            <a:br>
              <a:rPr lang="en-US" sz="2200" b="0" dirty="0">
                <a:solidFill>
                  <a:srgbClr val="50565C"/>
                </a:solidFill>
              </a:rPr>
            </a:br>
            <a:r>
              <a:rPr lang="en-US" sz="2200" b="0" dirty="0">
                <a:solidFill>
                  <a:srgbClr val="50565C"/>
                </a:solidFill>
              </a:rPr>
              <a:t>(including the </a:t>
            </a:r>
            <a:r>
              <a:rPr lang="en-US" sz="2200" b="0" dirty="0" smtClean="0">
                <a:solidFill>
                  <a:srgbClr val="50565C"/>
                </a:solidFill>
              </a:rPr>
              <a:t/>
            </a:r>
            <a:br>
              <a:rPr lang="en-US" sz="2200" b="0" dirty="0" smtClean="0">
                <a:solidFill>
                  <a:srgbClr val="50565C"/>
                </a:solidFill>
              </a:rPr>
            </a:br>
            <a:r>
              <a:rPr lang="en-US" sz="2200" b="0" dirty="0" smtClean="0">
                <a:solidFill>
                  <a:srgbClr val="50565C"/>
                </a:solidFill>
              </a:rPr>
              <a:t>register in </a:t>
            </a:r>
            <a:r>
              <a:rPr lang="en-US" sz="2200" b="0" dirty="0">
                <a:solidFill>
                  <a:srgbClr val="50565C"/>
                </a:solidFill>
              </a:rPr>
              <a:t>the floor </a:t>
            </a:r>
            <a:r>
              <a:rPr lang="en-US" sz="2200" b="0" dirty="0" smtClean="0">
                <a:solidFill>
                  <a:srgbClr val="50565C"/>
                </a:solidFill>
              </a:rPr>
              <a:t/>
            </a:r>
            <a:br>
              <a:rPr lang="en-US" sz="2200" b="0" dirty="0" smtClean="0">
                <a:solidFill>
                  <a:srgbClr val="50565C"/>
                </a:solidFill>
              </a:rPr>
            </a:br>
            <a:r>
              <a:rPr lang="en-US" sz="2200" b="0" dirty="0" smtClean="0">
                <a:solidFill>
                  <a:srgbClr val="50565C"/>
                </a:solidFill>
              </a:rPr>
              <a:t>of </a:t>
            </a:r>
            <a:r>
              <a:rPr lang="en-US" sz="2200" b="0" dirty="0">
                <a:solidFill>
                  <a:srgbClr val="50565C"/>
                </a:solidFill>
              </a:rPr>
              <a:t>the </a:t>
            </a:r>
            <a:r>
              <a:rPr lang="en-US" sz="2200" b="0" dirty="0" smtClean="0">
                <a:solidFill>
                  <a:srgbClr val="50565C"/>
                </a:solidFill>
              </a:rPr>
              <a:t>furnace </a:t>
            </a:r>
            <a:r>
              <a:rPr lang="en-US" sz="2200" b="0" dirty="0">
                <a:solidFill>
                  <a:srgbClr val="50565C"/>
                </a:solidFill>
              </a:rPr>
              <a:t>closet).</a:t>
            </a:r>
          </a:p>
          <a:p>
            <a:pPr marL="273050" indent="-273050" defTabSz="912813">
              <a:spcBef>
                <a:spcPct val="50000"/>
              </a:spcBef>
              <a:spcAft>
                <a:spcPts val="600"/>
              </a:spcAft>
              <a:buFontTx/>
              <a:buChar char="•"/>
            </a:pPr>
            <a:r>
              <a:rPr lang="en-US" sz="2200" b="0" dirty="0">
                <a:solidFill>
                  <a:srgbClr val="50565C"/>
                </a:solidFill>
              </a:rPr>
              <a:t>Create a hallway </a:t>
            </a:r>
            <a:br>
              <a:rPr lang="en-US" sz="2200" b="0" dirty="0">
                <a:solidFill>
                  <a:srgbClr val="50565C"/>
                </a:solidFill>
              </a:rPr>
            </a:br>
            <a:r>
              <a:rPr lang="en-US" sz="2200" b="0" dirty="0">
                <a:solidFill>
                  <a:srgbClr val="50565C"/>
                </a:solidFill>
              </a:rPr>
              <a:t>return system.</a:t>
            </a:r>
          </a:p>
          <a:p>
            <a:pPr marL="273050" indent="-273050" defTabSz="912813">
              <a:spcBef>
                <a:spcPct val="50000"/>
              </a:spcBef>
              <a:spcAft>
                <a:spcPts val="600"/>
              </a:spcAft>
              <a:buFontTx/>
              <a:buChar char="•"/>
            </a:pPr>
            <a:r>
              <a:rPr lang="en-US" sz="2200" b="0" dirty="0">
                <a:solidFill>
                  <a:srgbClr val="50565C"/>
                </a:solidFill>
              </a:rPr>
              <a:t>Add a louver to the </a:t>
            </a:r>
            <a:r>
              <a:rPr lang="en-US" sz="2200" b="0" dirty="0" smtClean="0">
                <a:solidFill>
                  <a:srgbClr val="50565C"/>
                </a:solidFill>
              </a:rPr>
              <a:t>furnace </a:t>
            </a:r>
            <a:r>
              <a:rPr lang="en-US" sz="2200" b="0" dirty="0">
                <a:solidFill>
                  <a:srgbClr val="50565C"/>
                </a:solidFill>
              </a:rPr>
              <a:t>closet door. </a:t>
            </a:r>
          </a:p>
          <a:p>
            <a:pPr marL="273050" indent="-273050" defTabSz="912813">
              <a:spcBef>
                <a:spcPct val="50000"/>
              </a:spcBef>
              <a:spcAft>
                <a:spcPts val="600"/>
              </a:spcAft>
              <a:buFontTx/>
              <a:buChar char="•"/>
            </a:pPr>
            <a:r>
              <a:rPr lang="en-US" sz="2200" b="0" dirty="0">
                <a:solidFill>
                  <a:srgbClr val="50565C"/>
                </a:solidFill>
              </a:rPr>
              <a:t>Undercut doors to adjacent rooms or provide louvers.</a:t>
            </a:r>
          </a:p>
          <a:p>
            <a:pPr marL="273050" indent="-273050" defTabSz="912813">
              <a:spcBef>
                <a:spcPct val="50000"/>
              </a:spcBef>
              <a:spcAft>
                <a:spcPts val="600"/>
              </a:spcAft>
              <a:buFontTx/>
              <a:buChar char="•"/>
            </a:pPr>
            <a:r>
              <a:rPr lang="en-US" sz="2200" b="0" dirty="0">
                <a:solidFill>
                  <a:srgbClr val="50565C"/>
                </a:solidFill>
              </a:rPr>
              <a:t>Verify good air flow with a pressure balancing test.</a:t>
            </a:r>
            <a:endParaRPr lang="en-US" sz="2200" dirty="0">
              <a:solidFill>
                <a:srgbClr val="50565C"/>
              </a:solidFill>
            </a:endParaRPr>
          </a:p>
        </p:txBody>
      </p:sp>
      <p:pic>
        <p:nvPicPr>
          <p:cNvPr id="77829" name="Picture 20" descr="The illustration shows the mobile home belly cavity.&#10;"/>
          <p:cNvPicPr>
            <a:picLocks noChangeAspect="1"/>
          </p:cNvPicPr>
          <p:nvPr/>
        </p:nvPicPr>
        <p:blipFill>
          <a:blip r:embed="rId3" cstate="print"/>
          <a:srcRect/>
          <a:stretch>
            <a:fillRect/>
          </a:stretch>
        </p:blipFill>
        <p:spPr bwMode="auto">
          <a:xfrm>
            <a:off x="3540778" y="1524001"/>
            <a:ext cx="5455585" cy="2819400"/>
          </a:xfrm>
          <a:prstGeom prst="rect">
            <a:avLst/>
          </a:prstGeom>
          <a:noFill/>
          <a:ln w="9525">
            <a:noFill/>
            <a:miter lim="800000"/>
            <a:headEnd/>
            <a:tailEnd/>
          </a:ln>
        </p:spPr>
      </p:pic>
      <p:pic>
        <p:nvPicPr>
          <p:cNvPr id="41" name="Picture 40" descr="illustration shows the elimination of all floor returns that communicate with the belly cavity."/>
          <p:cNvPicPr>
            <a:picLocks noChangeAspect="1"/>
          </p:cNvPicPr>
          <p:nvPr/>
        </p:nvPicPr>
        <p:blipFill>
          <a:blip r:embed="rId4" cstate="print"/>
          <a:srcRect/>
          <a:stretch>
            <a:fillRect/>
          </a:stretch>
        </p:blipFill>
        <p:spPr bwMode="auto">
          <a:xfrm>
            <a:off x="3885422" y="1720850"/>
            <a:ext cx="4344178" cy="2501423"/>
          </a:xfrm>
          <a:prstGeom prst="rect">
            <a:avLst/>
          </a:prstGeom>
          <a:noFill/>
          <a:ln w="9525">
            <a:noFill/>
            <a:miter lim="800000"/>
            <a:headEnd/>
            <a:tailEnd/>
          </a:ln>
        </p:spPr>
      </p:pic>
      <p:sp>
        <p:nvSpPr>
          <p:cNvPr id="7"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2" name="Rectangle 1"/>
          <p:cNvSpPr/>
          <p:nvPr/>
        </p:nvSpPr>
        <p:spPr>
          <a:xfrm>
            <a:off x="5334000" y="4239553"/>
            <a:ext cx="5334000" cy="230832"/>
          </a:xfrm>
          <a:prstGeom prst="rect">
            <a:avLst/>
          </a:prstGeom>
        </p:spPr>
        <p:txBody>
          <a:bodyPr wrap="square">
            <a:spAutoFit/>
          </a:bodyPr>
          <a:lstStyle/>
          <a:p>
            <a:r>
              <a:rPr lang="en-US" sz="900" b="0" i="1" dirty="0"/>
              <a:t>Graphic developed for the U.S. DOE WAP Standardized Curricula</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txBox="1">
            <a:spLocks noChangeArrowheads="1"/>
          </p:cNvSpPr>
          <p:nvPr/>
        </p:nvSpPr>
        <p:spPr bwMode="auto">
          <a:xfrm>
            <a:off x="457200" y="0"/>
            <a:ext cx="6172200" cy="914400"/>
          </a:xfrm>
          <a:prstGeom prst="rect">
            <a:avLst/>
          </a:prstGeom>
          <a:noFill/>
          <a:ln w="9525">
            <a:noFill/>
            <a:miter lim="800000"/>
            <a:headEnd/>
            <a:tailEnd/>
          </a:ln>
        </p:spPr>
        <p:txBody>
          <a:bodyPr lIns="91435" tIns="45718" rIns="91435" bIns="45718" anchor="ctr"/>
          <a:lstStyle/>
          <a:p>
            <a:r>
              <a:rPr lang="en-US" sz="2600" b="0" spc="100" dirty="0">
                <a:solidFill>
                  <a:schemeClr val="bg1"/>
                </a:solidFill>
              </a:rPr>
              <a:t>Mobile Home Hot Water Heaters</a:t>
            </a:r>
          </a:p>
        </p:txBody>
      </p:sp>
      <p:pic>
        <p:nvPicPr>
          <p:cNvPr id="78852" name="Picture 9" descr="Simple drawing of mobile home hot water heater."/>
          <p:cNvPicPr>
            <a:picLocks noChangeAspect="1"/>
          </p:cNvPicPr>
          <p:nvPr/>
        </p:nvPicPr>
        <p:blipFill>
          <a:blip r:embed="rId3" cstate="print"/>
          <a:srcRect/>
          <a:stretch>
            <a:fillRect/>
          </a:stretch>
        </p:blipFill>
        <p:spPr bwMode="auto">
          <a:xfrm>
            <a:off x="6400800" y="1295400"/>
            <a:ext cx="2245360" cy="3363913"/>
          </a:xfrm>
          <a:prstGeom prst="rect">
            <a:avLst/>
          </a:prstGeom>
          <a:noFill/>
          <a:ln w="9525">
            <a:noFill/>
            <a:miter lim="800000"/>
            <a:headEnd/>
            <a:tailEnd/>
          </a:ln>
        </p:spPr>
      </p:pic>
      <p:sp>
        <p:nvSpPr>
          <p:cNvPr id="78853" name="Text Box 11"/>
          <p:cNvSpPr txBox="1">
            <a:spLocks noChangeArrowheads="1"/>
          </p:cNvSpPr>
          <p:nvPr/>
        </p:nvSpPr>
        <p:spPr bwMode="auto">
          <a:xfrm>
            <a:off x="6629400" y="4800600"/>
            <a:ext cx="1981200" cy="369332"/>
          </a:xfrm>
          <a:prstGeom prst="rect">
            <a:avLst/>
          </a:prstGeom>
          <a:noFill/>
          <a:ln w="9525">
            <a:noFill/>
            <a:miter lim="800000"/>
            <a:headEnd/>
            <a:tailEnd/>
          </a:ln>
        </p:spPr>
        <p:txBody>
          <a:bodyPr wrap="square">
            <a:spAutoFit/>
          </a:bodyPr>
          <a:lstStyle/>
          <a:p>
            <a:pPr algn="ctr">
              <a:spcBef>
                <a:spcPct val="50000"/>
              </a:spcBef>
            </a:pPr>
            <a:r>
              <a:rPr lang="en-US" sz="900" b="0" i="1" dirty="0">
                <a:solidFill>
                  <a:srgbClr val="333333"/>
                </a:solidFill>
              </a:rPr>
              <a:t>Graphic courtesy of Blevins </a:t>
            </a:r>
            <a:r>
              <a:rPr lang="en-US" sz="900" b="0" i="1" dirty="0" smtClean="0">
                <a:solidFill>
                  <a:srgbClr val="333333"/>
                </a:solidFill>
              </a:rPr>
              <a:t>http</a:t>
            </a:r>
            <a:r>
              <a:rPr lang="en-US" sz="900" b="0" i="1" dirty="0">
                <a:solidFill>
                  <a:srgbClr val="333333"/>
                </a:solidFill>
              </a:rPr>
              <a:t>://www.blevinsinc.com/</a:t>
            </a:r>
          </a:p>
        </p:txBody>
      </p:sp>
      <p:pic>
        <p:nvPicPr>
          <p:cNvPr id="10" name="Picture 2" descr="Photo of technician testing mobile home hot water heater."/>
          <p:cNvPicPr>
            <a:picLocks noChangeAspect="1" noChangeArrowheads="1"/>
          </p:cNvPicPr>
          <p:nvPr/>
        </p:nvPicPr>
        <p:blipFill>
          <a:blip r:embed="rId4" cstate="email"/>
          <a:srcRect/>
          <a:stretch>
            <a:fillRect/>
          </a:stretch>
        </p:blipFill>
        <p:spPr bwMode="auto">
          <a:xfrm>
            <a:off x="533401" y="1447800"/>
            <a:ext cx="4811502"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8855" name="Text Box 10"/>
          <p:cNvSpPr txBox="1">
            <a:spLocks/>
          </p:cNvSpPr>
          <p:nvPr/>
        </p:nvSpPr>
        <p:spPr bwMode="auto">
          <a:xfrm>
            <a:off x="457200" y="4953000"/>
            <a:ext cx="6477000" cy="1598673"/>
          </a:xfrm>
          <a:prstGeom prst="rect">
            <a:avLst/>
          </a:prstGeom>
          <a:noFill/>
          <a:ln w="9525">
            <a:noFill/>
            <a:miter lim="800000"/>
            <a:headEnd/>
            <a:tailEnd/>
          </a:ln>
        </p:spPr>
        <p:txBody>
          <a:bodyPr wrap="square" lIns="64291" tIns="32146" rIns="64291" bIns="32146">
            <a:spAutoFit/>
          </a:bodyPr>
          <a:lstStyle/>
          <a:p>
            <a:pPr marL="273050" indent="-273050">
              <a:spcBef>
                <a:spcPts val="725"/>
              </a:spcBef>
              <a:buClr>
                <a:schemeClr val="tx1"/>
              </a:buClr>
              <a:buFont typeface="Arial" pitchFamily="34" charset="0"/>
              <a:buChar char="•"/>
            </a:pPr>
            <a:r>
              <a:rPr lang="en-US" sz="2200" b="0" dirty="0"/>
              <a:t>Smaller than single-family home </a:t>
            </a:r>
            <a:r>
              <a:rPr lang="en-US" sz="2200" b="0" dirty="0" smtClean="0"/>
              <a:t>heaters</a:t>
            </a:r>
          </a:p>
          <a:p>
            <a:pPr marL="273050" indent="-273050">
              <a:spcBef>
                <a:spcPts val="725"/>
              </a:spcBef>
              <a:buClr>
                <a:schemeClr val="tx1"/>
              </a:buClr>
              <a:buFont typeface="Arial" pitchFamily="34" charset="0"/>
              <a:buChar char="•"/>
            </a:pPr>
            <a:r>
              <a:rPr lang="en-US" sz="2200" b="0" dirty="0"/>
              <a:t>Contained within a closet along an outside </a:t>
            </a:r>
            <a:r>
              <a:rPr lang="en-US" sz="2200" b="0" dirty="0" smtClean="0"/>
              <a:t>wall</a:t>
            </a:r>
          </a:p>
          <a:p>
            <a:pPr marL="273050" indent="-273050">
              <a:spcBef>
                <a:spcPts val="725"/>
              </a:spcBef>
              <a:buClr>
                <a:schemeClr val="tx1"/>
              </a:buClr>
              <a:buFont typeface="Arial" pitchFamily="34" charset="0"/>
              <a:buChar char="•"/>
            </a:pPr>
            <a:r>
              <a:rPr lang="en-US" sz="2200" b="0" dirty="0"/>
              <a:t>Gets combustion air from outside through </a:t>
            </a:r>
            <a:br>
              <a:rPr lang="en-US" sz="2200" b="0" dirty="0"/>
            </a:br>
            <a:r>
              <a:rPr lang="en-US" sz="2200" b="0" dirty="0"/>
              <a:t>a louvered </a:t>
            </a:r>
            <a:r>
              <a:rPr lang="en-US" sz="2200" b="0" dirty="0" smtClean="0"/>
              <a:t>door</a:t>
            </a:r>
            <a:endParaRPr lang="en-US" sz="2200" b="0" dirty="0"/>
          </a:p>
        </p:txBody>
      </p:sp>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
        <p:nvSpPr>
          <p:cNvPr id="8" name="TextBox 6"/>
          <p:cNvSpPr txBox="1">
            <a:spLocks noChangeArrowheads="1"/>
          </p:cNvSpPr>
          <p:nvPr/>
        </p:nvSpPr>
        <p:spPr bwMode="auto">
          <a:xfrm>
            <a:off x="1676400" y="4419600"/>
            <a:ext cx="3660775" cy="230832"/>
          </a:xfrm>
          <a:prstGeom prst="rect">
            <a:avLst/>
          </a:prstGeom>
          <a:noFill/>
          <a:ln w="9525">
            <a:noFill/>
            <a:miter lim="800000"/>
            <a:headEnd/>
            <a:tailEnd/>
          </a:ln>
        </p:spPr>
        <p:txBody>
          <a:bodyPr wrap="square">
            <a:spAutoFit/>
          </a:bodyPr>
          <a:lstStyle/>
          <a:p>
            <a:pPr algn="r"/>
            <a:r>
              <a:rPr lang="en-US" sz="900" b="0" i="1" dirty="0" smtClean="0">
                <a:solidFill>
                  <a:schemeClr val="bg1"/>
                </a:solidFill>
              </a:rPr>
              <a:t>Photo courtesy of the U.S. Department </a:t>
            </a:r>
            <a:r>
              <a:rPr lang="en-US" sz="900" b="0" i="1" dirty="0">
                <a:solidFill>
                  <a:schemeClr val="bg1"/>
                </a:solidFill>
              </a:rPr>
              <a:t>of </a:t>
            </a:r>
            <a:r>
              <a:rPr lang="en-US" sz="900" b="0" i="1" dirty="0" smtClean="0">
                <a:solidFill>
                  <a:schemeClr val="bg1"/>
                </a:solidFill>
              </a:rPr>
              <a:t>Energy</a:t>
            </a:r>
            <a:endParaRPr lang="en-US" sz="900" b="0" i="1" dirty="0">
              <a:solidFill>
                <a:schemeClr val="bg1"/>
              </a:solidFill>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Photo of a hot water tank that fell through the floor."/>
          <p:cNvPicPr>
            <a:picLocks noChangeAspect="1" noChangeArrowheads="1"/>
          </p:cNvPicPr>
          <p:nvPr/>
        </p:nvPicPr>
        <p:blipFill>
          <a:blip r:embed="rId3" cstate="email"/>
          <a:srcRect/>
          <a:stretch>
            <a:fillRect/>
          </a:stretch>
        </p:blipFill>
        <p:spPr bwMode="auto">
          <a:xfrm>
            <a:off x="1295400" y="1371600"/>
            <a:ext cx="6583362" cy="4938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9875" name="Text Box 7"/>
          <p:cNvSpPr txBox="1">
            <a:spLocks noChangeArrowheads="1"/>
          </p:cNvSpPr>
          <p:nvPr/>
        </p:nvSpPr>
        <p:spPr bwMode="auto">
          <a:xfrm>
            <a:off x="5181600" y="60198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WV GOEO</a:t>
            </a:r>
          </a:p>
        </p:txBody>
      </p:sp>
      <p:sp>
        <p:nvSpPr>
          <p:cNvPr id="79876" name="Rectangle 2"/>
          <p:cNvSpPr txBox="1">
            <a:spLocks noChangeArrowheads="1"/>
          </p:cNvSpPr>
          <p:nvPr/>
        </p:nvSpPr>
        <p:spPr bwMode="auto">
          <a:xfrm>
            <a:off x="457200" y="0"/>
            <a:ext cx="6248400" cy="914400"/>
          </a:xfrm>
          <a:prstGeom prst="rect">
            <a:avLst/>
          </a:prstGeom>
          <a:noFill/>
          <a:ln w="9525">
            <a:noFill/>
            <a:miter lim="800000"/>
            <a:headEnd/>
            <a:tailEnd/>
          </a:ln>
        </p:spPr>
        <p:txBody>
          <a:bodyPr lIns="91435" tIns="45718" rIns="91435" bIns="45718" anchor="ctr"/>
          <a:lstStyle/>
          <a:p>
            <a:r>
              <a:rPr lang="en-US" sz="2600" b="0" spc="100" dirty="0">
                <a:solidFill>
                  <a:schemeClr val="bg1"/>
                </a:solidFill>
              </a:rPr>
              <a:t>Hot Water Tank Replacement</a:t>
            </a:r>
          </a:p>
        </p:txBody>
      </p:sp>
      <p:sp>
        <p:nvSpPr>
          <p:cNvPr id="10" name="Rectangular Callout 9"/>
          <p:cNvSpPr>
            <a:spLocks noChangeArrowheads="1"/>
          </p:cNvSpPr>
          <p:nvPr/>
        </p:nvSpPr>
        <p:spPr bwMode="auto">
          <a:xfrm>
            <a:off x="838200" y="2362200"/>
            <a:ext cx="1752600" cy="838200"/>
          </a:xfrm>
          <a:prstGeom prst="wedgeRectCallout">
            <a:avLst>
              <a:gd name="adj1" fmla="val 106602"/>
              <a:gd name="adj2" fmla="val 80426"/>
            </a:avLst>
          </a:prstGeom>
          <a:solidFill>
            <a:srgbClr val="FFFFFF">
              <a:alpha val="87842"/>
            </a:srgbClr>
          </a:solidFill>
          <a:ln w="6350">
            <a:noFill/>
            <a:round/>
            <a:headEnd/>
            <a:tailEnd/>
          </a:ln>
          <a:effectLst>
            <a:outerShdw dist="38100" dir="2700000" rotWithShape="0">
              <a:srgbClr val="808080">
                <a:alpha val="42999"/>
              </a:srgbClr>
            </a:outerShdw>
          </a:effectLst>
        </p:spPr>
        <p:txBody>
          <a:bodyPr anchor="ctr"/>
          <a:lstStyle/>
          <a:p>
            <a:pPr marL="39688" algn="ctr">
              <a:defRPr/>
            </a:pPr>
            <a:r>
              <a:rPr lang="en-US" sz="2000" b="0" dirty="0">
                <a:latin typeface="Arial" pitchFamily="28" charset="0"/>
                <a:ea typeface="Arial" pitchFamily="28" charset="0"/>
                <a:cs typeface="Arial" pitchFamily="28" charset="0"/>
                <a:sym typeface="Arial" pitchFamily="28" charset="0"/>
              </a:rPr>
              <a:t>A tank that got away!</a:t>
            </a:r>
          </a:p>
        </p:txBody>
      </p:sp>
      <p:sp>
        <p:nvSpPr>
          <p:cNvPr id="6"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txBox="1">
            <a:spLocks noChangeArrowheads="1"/>
          </p:cNvSpPr>
          <p:nvPr/>
        </p:nvSpPr>
        <p:spPr bwMode="auto">
          <a:xfrm>
            <a:off x="457200" y="0"/>
            <a:ext cx="6172200" cy="914400"/>
          </a:xfrm>
          <a:prstGeom prst="rect">
            <a:avLst/>
          </a:prstGeom>
          <a:noFill/>
          <a:ln w="9525">
            <a:noFill/>
            <a:miter lim="800000"/>
            <a:headEnd/>
            <a:tailEnd/>
          </a:ln>
        </p:spPr>
        <p:txBody>
          <a:bodyPr lIns="91435" tIns="45718" rIns="91435" bIns="45718" anchor="ctr"/>
          <a:lstStyle/>
          <a:p>
            <a:r>
              <a:rPr lang="en-US" sz="2600" b="0" spc="100" dirty="0">
                <a:solidFill>
                  <a:schemeClr val="bg1"/>
                </a:solidFill>
              </a:rPr>
              <a:t>Other Measures</a:t>
            </a:r>
          </a:p>
        </p:txBody>
      </p:sp>
      <p:sp>
        <p:nvSpPr>
          <p:cNvPr id="80899" name="Rectangle 8"/>
          <p:cNvSpPr>
            <a:spLocks noGrp="1" noChangeArrowheads="1"/>
          </p:cNvSpPr>
          <p:nvPr>
            <p:ph idx="1"/>
          </p:nvPr>
        </p:nvSpPr>
        <p:spPr>
          <a:xfrm>
            <a:off x="457200" y="1447800"/>
            <a:ext cx="4343400" cy="4343400"/>
          </a:xfrm>
        </p:spPr>
        <p:txBody>
          <a:bodyPr>
            <a:noAutofit/>
          </a:bodyPr>
          <a:lstStyle/>
          <a:p>
            <a:pPr>
              <a:spcAft>
                <a:spcPts val="0"/>
              </a:spcAft>
            </a:pPr>
            <a:r>
              <a:rPr lang="en-US" dirty="0" smtClean="0">
                <a:solidFill>
                  <a:srgbClr val="50565C"/>
                </a:solidFill>
              </a:rPr>
              <a:t>Minor incidental repairs to </a:t>
            </a:r>
            <a:br>
              <a:rPr lang="en-US" dirty="0" smtClean="0">
                <a:solidFill>
                  <a:srgbClr val="50565C"/>
                </a:solidFill>
              </a:rPr>
            </a:br>
            <a:r>
              <a:rPr lang="en-US" dirty="0" smtClean="0">
                <a:solidFill>
                  <a:srgbClr val="50565C"/>
                </a:solidFill>
              </a:rPr>
              <a:t>protect weatherization measures.</a:t>
            </a:r>
          </a:p>
          <a:p>
            <a:pPr>
              <a:spcAft>
                <a:spcPts val="0"/>
              </a:spcAft>
            </a:pPr>
            <a:r>
              <a:rPr lang="en-US" dirty="0" smtClean="0">
                <a:solidFill>
                  <a:srgbClr val="50565C"/>
                </a:solidFill>
              </a:rPr>
              <a:t>Standard base load measures </a:t>
            </a:r>
            <a:br>
              <a:rPr lang="en-US" dirty="0" smtClean="0">
                <a:solidFill>
                  <a:srgbClr val="50565C"/>
                </a:solidFill>
              </a:rPr>
            </a:br>
            <a:r>
              <a:rPr lang="en-US" dirty="0" smtClean="0">
                <a:solidFill>
                  <a:srgbClr val="50565C"/>
                </a:solidFill>
              </a:rPr>
              <a:t>such as refrigerator replacement and lighting upgrades.</a:t>
            </a:r>
          </a:p>
          <a:p>
            <a:pPr>
              <a:spcAft>
                <a:spcPts val="0"/>
              </a:spcAft>
            </a:pPr>
            <a:r>
              <a:rPr lang="en-US" dirty="0" smtClean="0">
                <a:solidFill>
                  <a:srgbClr val="50565C"/>
                </a:solidFill>
              </a:rPr>
              <a:t>Cooling measures for hot </a:t>
            </a:r>
            <a:br>
              <a:rPr lang="en-US" dirty="0" smtClean="0">
                <a:solidFill>
                  <a:srgbClr val="50565C"/>
                </a:solidFill>
              </a:rPr>
            </a:br>
            <a:r>
              <a:rPr lang="en-US" dirty="0" smtClean="0">
                <a:solidFill>
                  <a:srgbClr val="50565C"/>
                </a:solidFill>
              </a:rPr>
              <a:t>climates including:</a:t>
            </a:r>
          </a:p>
          <a:p>
            <a:pPr lvl="1">
              <a:spcAft>
                <a:spcPts val="0"/>
              </a:spcAft>
              <a:buFont typeface="Courier New" pitchFamily="49" charset="0"/>
              <a:buChar char="o"/>
            </a:pPr>
            <a:r>
              <a:rPr lang="en-US" sz="2200" dirty="0" smtClean="0">
                <a:solidFill>
                  <a:srgbClr val="50565C"/>
                </a:solidFill>
              </a:rPr>
              <a:t>Reflective roof coatings.</a:t>
            </a:r>
          </a:p>
          <a:p>
            <a:pPr lvl="1">
              <a:spcAft>
                <a:spcPts val="0"/>
              </a:spcAft>
              <a:buFont typeface="Courier New" pitchFamily="49" charset="0"/>
              <a:buChar char="o"/>
            </a:pPr>
            <a:r>
              <a:rPr lang="en-US" sz="2200" dirty="0" smtClean="0">
                <a:solidFill>
                  <a:srgbClr val="50565C"/>
                </a:solidFill>
              </a:rPr>
              <a:t>Shade screens and awnings. </a:t>
            </a:r>
          </a:p>
          <a:p>
            <a:pPr lvl="1">
              <a:spcAft>
                <a:spcPts val="0"/>
              </a:spcAft>
              <a:buFont typeface="Courier New" pitchFamily="49" charset="0"/>
              <a:buChar char="o"/>
            </a:pPr>
            <a:r>
              <a:rPr lang="en-US" sz="2200" dirty="0" smtClean="0">
                <a:solidFill>
                  <a:srgbClr val="50565C"/>
                </a:solidFill>
              </a:rPr>
              <a:t>Window films.</a:t>
            </a:r>
          </a:p>
        </p:txBody>
      </p:sp>
      <p:pic>
        <p:nvPicPr>
          <p:cNvPr id="81924" name="Picture 4" descr="Photo of technician repairing floor."/>
          <p:cNvPicPr>
            <a:picLocks noChangeAspect="1" noChangeArrowheads="1"/>
          </p:cNvPicPr>
          <p:nvPr/>
        </p:nvPicPr>
        <p:blipFill>
          <a:blip r:embed="rId3" cstate="email"/>
          <a:srcRect/>
          <a:stretch>
            <a:fillRect/>
          </a:stretch>
        </p:blipFill>
        <p:spPr bwMode="auto">
          <a:xfrm>
            <a:off x="4953000" y="1752600"/>
            <a:ext cx="3886200" cy="3028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0902" name="Text Box 7"/>
          <p:cNvSpPr txBox="1">
            <a:spLocks noChangeArrowheads="1"/>
          </p:cNvSpPr>
          <p:nvPr/>
        </p:nvSpPr>
        <p:spPr bwMode="auto">
          <a:xfrm>
            <a:off x="6172200" y="44958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courtesy of </a:t>
            </a:r>
            <a:r>
              <a:rPr lang="en-US" sz="900" b="0" i="1" dirty="0" smtClean="0">
                <a:solidFill>
                  <a:schemeClr val="bg1"/>
                </a:solidFill>
              </a:rPr>
              <a:t>NRCERT</a:t>
            </a:r>
            <a:endParaRPr lang="en-US" sz="900" b="0" i="1" dirty="0">
              <a:solidFill>
                <a:schemeClr val="bg1"/>
              </a:solidFill>
            </a:endParaRPr>
          </a:p>
        </p:txBody>
      </p:sp>
      <p:sp>
        <p:nvSpPr>
          <p:cNvPr id="10" name="Rectangular Callout 9"/>
          <p:cNvSpPr>
            <a:spLocks noChangeArrowheads="1"/>
          </p:cNvSpPr>
          <p:nvPr/>
        </p:nvSpPr>
        <p:spPr bwMode="auto">
          <a:xfrm>
            <a:off x="4953000" y="5029200"/>
            <a:ext cx="3048000" cy="1066800"/>
          </a:xfrm>
          <a:prstGeom prst="wedgeRectCallout">
            <a:avLst>
              <a:gd name="adj1" fmla="val -3815"/>
              <a:gd name="adj2" fmla="val -124704"/>
            </a:avLst>
          </a:prstGeom>
          <a:solidFill>
            <a:srgbClr val="FFFFFF"/>
          </a:solidFill>
          <a:ln w="3175">
            <a:solidFill>
              <a:srgbClr val="BFBFBF"/>
            </a:solidFill>
            <a:round/>
            <a:headEnd/>
            <a:tailEnd/>
          </a:ln>
          <a:effectLst>
            <a:outerShdw dist="38100" dir="2700000" rotWithShape="0">
              <a:srgbClr val="808080">
                <a:alpha val="42999"/>
              </a:srgbClr>
            </a:outerShdw>
          </a:effectLst>
        </p:spPr>
        <p:txBody>
          <a:bodyPr anchor="ctr"/>
          <a:lstStyle/>
          <a:p>
            <a:pPr marL="39688" algn="ctr">
              <a:defRPr/>
            </a:pPr>
            <a:r>
              <a:rPr lang="en-US" sz="2000" b="0" dirty="0">
                <a:latin typeface="Arial" pitchFamily="28" charset="0"/>
                <a:ea typeface="Arial" pitchFamily="28" charset="0"/>
                <a:cs typeface="Arial" pitchFamily="28" charset="0"/>
                <a:sym typeface="Arial" pitchFamily="28" charset="0"/>
              </a:rPr>
              <a:t>Water damaged floors are a common problem in mobile homes</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Content Placeholder 2"/>
          <p:cNvSpPr>
            <a:spLocks noGrp="1"/>
          </p:cNvSpPr>
          <p:nvPr>
            <p:ph idx="1"/>
          </p:nvPr>
        </p:nvSpPr>
        <p:spPr>
          <a:xfrm>
            <a:off x="457200" y="1600200"/>
            <a:ext cx="7924800" cy="4419600"/>
          </a:xfrm>
        </p:spPr>
        <p:txBody>
          <a:bodyPr>
            <a:noAutofit/>
          </a:bodyPr>
          <a:lstStyle/>
          <a:p>
            <a:pPr marL="365760" indent="-365760">
              <a:buFont typeface="Arial" pitchFamily="34" charset="0"/>
              <a:buChar char="•"/>
            </a:pPr>
            <a:r>
              <a:rPr lang="en-US" dirty="0" smtClean="0"/>
              <a:t>Mobile home construction details differ depending on the era the home was built.</a:t>
            </a:r>
          </a:p>
          <a:p>
            <a:pPr marL="365760" indent="-365760">
              <a:buFont typeface="Arial" pitchFamily="34" charset="0"/>
              <a:buChar char="•"/>
            </a:pPr>
            <a:r>
              <a:rPr lang="en-US" dirty="0" smtClean="0"/>
              <a:t>Mobile home fossil fuel-fired furnaces and domestic hot water tanks must be sealed combustion units.</a:t>
            </a:r>
          </a:p>
          <a:p>
            <a:pPr marL="365760" indent="-365760">
              <a:buFont typeface="Arial" pitchFamily="34" charset="0"/>
              <a:buChar char="•"/>
            </a:pPr>
            <a:r>
              <a:rPr lang="en-US" dirty="0" smtClean="0"/>
              <a:t>Huge opportunities exist for improving the performance of these structures through well-thought-out recommendations.</a:t>
            </a:r>
          </a:p>
          <a:p>
            <a:pPr marL="0" indent="0" algn="ctr">
              <a:spcBef>
                <a:spcPts val="3000"/>
              </a:spcBef>
              <a:buNone/>
            </a:pPr>
            <a:r>
              <a:rPr lang="en-US" i="1" dirty="0" smtClean="0"/>
              <a:t>A successful audit requires a thorough knowledge of a mobile home’s unique structural characteristics and mechanical systems.</a:t>
            </a:r>
          </a:p>
          <a:p>
            <a:endParaRPr lang="en-US" sz="2000" dirty="0" smtClean="0">
              <a:ea typeface="ＭＳ Ｐゴシック" charset="-128"/>
            </a:endParaRPr>
          </a:p>
        </p:txBody>
      </p:sp>
      <p:sp>
        <p:nvSpPr>
          <p:cNvPr id="81922" name="Title 1"/>
          <p:cNvSpPr>
            <a:spLocks noGrp="1"/>
          </p:cNvSpPr>
          <p:nvPr>
            <p:ph type="title"/>
          </p:nvPr>
        </p:nvSpPr>
        <p:spPr/>
        <p:txBody>
          <a:bodyPr/>
          <a:lstStyle/>
          <a:p>
            <a:r>
              <a:rPr lang="en-US" dirty="0" smtClean="0"/>
              <a:t>Summary</a:t>
            </a:r>
          </a:p>
        </p:txBody>
      </p:sp>
      <p:sp>
        <p:nvSpPr>
          <p:cNvPr id="5"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457200" y="0"/>
            <a:ext cx="5410200" cy="914400"/>
          </a:xfrm>
          <a:prstGeom prst="rect">
            <a:avLst/>
          </a:prstGeom>
          <a:noFill/>
          <a:ln w="9525">
            <a:noFill/>
            <a:miter lim="800000"/>
            <a:headEnd/>
            <a:tailEnd/>
          </a:ln>
        </p:spPr>
        <p:txBody>
          <a:bodyPr lIns="0" tIns="0" rIns="116994" bIns="0" anchor="ctr"/>
          <a:lstStyle/>
          <a:p>
            <a:pPr marL="39688">
              <a:defRPr/>
            </a:pPr>
            <a:r>
              <a:rPr lang="en-US" sz="2600" b="0" kern="0" spc="100" dirty="0">
                <a:solidFill>
                  <a:schemeClr val="bg1"/>
                </a:solidFill>
                <a:latin typeface="+mj-lt"/>
                <a:ea typeface="ＭＳ Ｐゴシック" pitchFamily="-107" charset="-128"/>
                <a:cs typeface="ＭＳ Ｐゴシック" pitchFamily="-107" charset="-128"/>
              </a:rPr>
              <a:t>Problems and Opportunities</a:t>
            </a:r>
          </a:p>
        </p:txBody>
      </p:sp>
      <p:pic>
        <p:nvPicPr>
          <p:cNvPr id="12291" name="Picture 4" descr="Photo showing typical kinds of duct leakage in a mobile home belly cavity."/>
          <p:cNvPicPr>
            <a:picLocks noChangeAspect="1" noChangeArrowheads="1"/>
          </p:cNvPicPr>
          <p:nvPr/>
        </p:nvPicPr>
        <p:blipFill>
          <a:blip r:embed="rId3" cstate="print"/>
          <a:srcRect/>
          <a:stretch>
            <a:fillRect/>
          </a:stretch>
        </p:blipFill>
        <p:spPr bwMode="auto">
          <a:xfrm>
            <a:off x="0" y="1143000"/>
            <a:ext cx="9144000" cy="5334000"/>
          </a:xfrm>
          <a:prstGeom prst="rect">
            <a:avLst/>
          </a:prstGeom>
          <a:noFill/>
          <a:ln w="9525">
            <a:noFill/>
            <a:miter lim="800000"/>
            <a:headEnd/>
            <a:tailEnd/>
          </a:ln>
        </p:spPr>
      </p:pic>
      <p:sp>
        <p:nvSpPr>
          <p:cNvPr id="12292" name="Text Box 7"/>
          <p:cNvSpPr txBox="1">
            <a:spLocks noChangeArrowheads="1"/>
          </p:cNvSpPr>
          <p:nvPr/>
        </p:nvSpPr>
        <p:spPr bwMode="auto">
          <a:xfrm>
            <a:off x="6477000" y="60960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rgbClr val="404040"/>
                </a:solidFill>
              </a:rPr>
              <a:t>Photo courtesy of PA WTC</a:t>
            </a:r>
          </a:p>
        </p:txBody>
      </p:sp>
      <p:sp>
        <p:nvSpPr>
          <p:cNvPr id="5"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lstStyle/>
          <a:p>
            <a:pPr marL="39688" eaLnBrk="1" hangingPunct="1">
              <a:defRPr/>
            </a:pPr>
            <a:r>
              <a:rPr lang="en-US" spc="100" dirty="0">
                <a:cs typeface="ＭＳ Ｐゴシック" pitchFamily="-107" charset="-128"/>
              </a:rPr>
              <a:t>Problems and Opportunities</a:t>
            </a:r>
          </a:p>
        </p:txBody>
      </p:sp>
      <p:pic>
        <p:nvPicPr>
          <p:cNvPr id="13315" name="Picture 3" descr="Photo of a mobile home wrapped in plastic, underscoring the thermal losses associated with mobile homes. &#10;"/>
          <p:cNvPicPr>
            <a:picLocks noChangeAspect="1" noChangeArrowheads="1"/>
          </p:cNvPicPr>
          <p:nvPr/>
        </p:nvPicPr>
        <p:blipFill>
          <a:blip r:embed="rId3" cstate="print"/>
          <a:srcRect/>
          <a:stretch>
            <a:fillRect/>
          </a:stretch>
        </p:blipFill>
        <p:spPr bwMode="auto">
          <a:xfrm>
            <a:off x="0" y="1143000"/>
            <a:ext cx="9144000" cy="5334000"/>
          </a:xfrm>
          <a:prstGeom prst="rect">
            <a:avLst/>
          </a:prstGeom>
          <a:noFill/>
          <a:ln w="9525">
            <a:noFill/>
            <a:miter lim="800000"/>
            <a:headEnd/>
            <a:tailEnd/>
          </a:ln>
        </p:spPr>
      </p:pic>
      <p:sp>
        <p:nvSpPr>
          <p:cNvPr id="13316" name="Text Box 7"/>
          <p:cNvSpPr txBox="1">
            <a:spLocks noChangeArrowheads="1"/>
          </p:cNvSpPr>
          <p:nvPr/>
        </p:nvSpPr>
        <p:spPr bwMode="auto">
          <a:xfrm>
            <a:off x="6477000" y="6096000"/>
            <a:ext cx="2667000" cy="230832"/>
          </a:xfrm>
          <a:prstGeom prst="rect">
            <a:avLst/>
          </a:prstGeom>
          <a:noFill/>
          <a:ln w="9525">
            <a:noFill/>
            <a:miter lim="800000"/>
            <a:headEnd/>
            <a:tailEnd/>
          </a:ln>
        </p:spPr>
        <p:txBody>
          <a:bodyPr>
            <a:spAutoFit/>
          </a:bodyPr>
          <a:lstStyle/>
          <a:p>
            <a:pPr algn="r">
              <a:spcBef>
                <a:spcPct val="50000"/>
              </a:spcBef>
            </a:pPr>
            <a:r>
              <a:rPr lang="en-US" sz="900" b="0" i="1" dirty="0">
                <a:solidFill>
                  <a:srgbClr val="404040"/>
                </a:solidFill>
              </a:rPr>
              <a:t>Photo courtesy of PA WTC</a:t>
            </a:r>
          </a:p>
        </p:txBody>
      </p:sp>
      <p:sp>
        <p:nvSpPr>
          <p:cNvPr id="5"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eaLnBrk="0" hangingPunct="0"/>
            <a:r>
              <a:rPr lang="en-US" sz="1200" b="0" cap="all" dirty="0" smtClean="0">
                <a:solidFill>
                  <a:schemeClr val="bg1"/>
                </a:solidFill>
              </a:rPr>
              <a:t>Mobile Home Assessment</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Installer Fundamentals</Template>
  <TotalTime>5814</TotalTime>
  <Words>9878</Words>
  <Application>Microsoft Office PowerPoint</Application>
  <PresentationFormat>On-screen Show (4:3)</PresentationFormat>
  <Paragraphs>1242</Paragraphs>
  <Slides>77</Slides>
  <Notes>77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eere_Wx_MobileHomes_template_blue</vt:lpstr>
      <vt:lpstr>Slide</vt:lpstr>
      <vt:lpstr>Mobile Home Assessment</vt:lpstr>
      <vt:lpstr>Learning Objectives</vt:lpstr>
      <vt:lpstr>Background</vt:lpstr>
      <vt:lpstr>Some Mobile Home Characteristics</vt:lpstr>
      <vt:lpstr>Mobile Home Belly System</vt:lpstr>
      <vt:lpstr>PowerPoint Presentation</vt:lpstr>
      <vt:lpstr>Problems and Opportunities</vt:lpstr>
      <vt:lpstr>PowerPoint Presentation</vt:lpstr>
      <vt:lpstr>Problems and Opportunities</vt:lpstr>
      <vt:lpstr>Mobile Home Construction Eras</vt:lpstr>
      <vt:lpstr>PowerPoint Presentation</vt:lpstr>
      <vt:lpstr>PowerPoint Presentation</vt:lpstr>
      <vt:lpstr>Retrofit Options – Heating Systems</vt:lpstr>
      <vt:lpstr>Retrofit Options – Belly Insulation</vt:lpstr>
      <vt:lpstr>Retrofit Options – Sidewall Insulation</vt:lpstr>
      <vt:lpstr>PowerPoint Presentation</vt:lpstr>
      <vt:lpstr>PowerPoint Presentation</vt:lpstr>
      <vt:lpstr>Sequence of Retrofit Options </vt:lpstr>
      <vt:lpstr>Exterior Assessment - Overview</vt:lpstr>
      <vt:lpstr>Exterior Assessment - Overview</vt:lpstr>
      <vt:lpstr>Sketch</vt:lpstr>
      <vt:lpstr>PowerPoint Presentation</vt:lpstr>
      <vt:lpstr>PowerPoint Presentation</vt:lpstr>
      <vt:lpstr>PowerPoint Presentation</vt:lpstr>
      <vt:lpstr>Belly or Not </vt:lpstr>
      <vt:lpstr>PowerPoint Presentation</vt:lpstr>
      <vt:lpstr>Check the Belly Cavity</vt:lpstr>
      <vt:lpstr>Joist Spacing and Direction</vt:lpstr>
      <vt:lpstr>Safety Hazards</vt:lpstr>
      <vt:lpstr>Plan to re-route dryer vent to outside!</vt:lpstr>
      <vt:lpstr>PowerPoint Presentation</vt:lpstr>
      <vt:lpstr>PowerPoint Presentation</vt:lpstr>
      <vt:lpstr>Doors</vt:lpstr>
      <vt:lpstr>PowerPoint Presentation</vt:lpstr>
      <vt:lpstr>Interior Assessment - Overview</vt:lpstr>
      <vt:lpstr>Interior Assessment - Overview</vt:lpstr>
      <vt:lpstr>PowerPoint Presentation</vt:lpstr>
      <vt:lpstr>Ceilings</vt:lpstr>
      <vt:lpstr>Blower Door Test</vt:lpstr>
      <vt:lpstr>Ceiling Air Leakage</vt:lpstr>
      <vt:lpstr>PowerPoint Presentation</vt:lpstr>
      <vt:lpstr>PowerPoint Presentation</vt:lpstr>
      <vt:lpstr>PowerPoint Presentation</vt:lpstr>
      <vt:lpstr>Gas Cook Stove Testing</vt:lpstr>
      <vt:lpstr>Gas Cook Stove Testing</vt:lpstr>
      <vt:lpstr>Dryers and Exhaust Fans</vt:lpstr>
      <vt:lpstr>PowerPoint Presentation</vt:lpstr>
      <vt:lpstr>PowerPoint Presentation</vt:lpstr>
      <vt:lpstr>PowerPoint Presentation</vt:lpstr>
      <vt:lpstr>PowerPoint Presentation</vt:lpstr>
      <vt:lpstr>Make-up Air</vt:lpstr>
      <vt:lpstr>Furnace Testing Protocol</vt:lpstr>
      <vt:lpstr>Test Procedure for Sealed Combustion Gas Furnaces</vt:lpstr>
      <vt:lpstr>Testing Equipment - Criteria</vt:lpstr>
      <vt:lpstr>PowerPoint Presentation</vt:lpstr>
      <vt:lpstr>Furnace Testing Methods - Visual</vt:lpstr>
      <vt:lpstr>Furnace Testing Methods - Analyzer</vt:lpstr>
      <vt:lpstr>Heat Exchanger Leakage Testing</vt:lpstr>
      <vt:lpstr>Temperature Rise Test</vt:lpstr>
      <vt:lpstr>Fan Operating Temperature Testing</vt:lpstr>
      <vt:lpstr>Blower Maintenance</vt:lpstr>
      <vt:lpstr>PowerPoint Presentation</vt:lpstr>
      <vt:lpstr>PowerPoint Presentation</vt:lpstr>
      <vt:lpstr>PowerPoint Presentation</vt:lpstr>
      <vt:lpstr>Furnace Clean and Tune</vt:lpstr>
      <vt:lpstr>Furnace Replacement</vt:lpstr>
      <vt:lpstr>PowerPoint Presentation</vt:lpstr>
      <vt:lpstr>PowerPoint Presentation</vt:lpstr>
      <vt:lpstr>PowerPoint Presentation</vt:lpstr>
      <vt:lpstr>PowerPoint Presentation</vt:lpstr>
      <vt:lpstr>PowerPoint Presentation</vt:lpstr>
      <vt:lpstr>Pressure Pan Testing</vt:lpstr>
      <vt:lpstr>PowerPoint Presentation</vt:lpstr>
      <vt:lpstr>PowerPoint Presentation</vt:lpstr>
      <vt:lpstr>PowerPoint Presentation</vt:lpstr>
      <vt:lpstr>PowerPoint Presentation</vt:lpstr>
      <vt:lpstr>Summary</vt:lpstr>
    </vt:vector>
  </TitlesOfParts>
  <Company>Susquehanna Dimensions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Home Assessment</dc:title>
  <dc:creator>Bill Van der Meer</dc:creator>
  <cp:lastModifiedBy>Alice Gaston</cp:lastModifiedBy>
  <cp:revision>345</cp:revision>
  <cp:lastPrinted>2013-01-17T14:25:03Z</cp:lastPrinted>
  <dcterms:created xsi:type="dcterms:W3CDTF">2012-05-10T19:39:22Z</dcterms:created>
  <dcterms:modified xsi:type="dcterms:W3CDTF">2013-02-25T20:10:14Z</dcterms:modified>
</cp:coreProperties>
</file>