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7019925" cy="93059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597" autoAdjust="0"/>
  </p:normalViewPr>
  <p:slideViewPr>
    <p:cSldViewPr snapToGrid="0">
      <p:cViewPr>
        <p:scale>
          <a:sx n="70" d="100"/>
          <a:sy n="70" d="100"/>
        </p:scale>
        <p:origin x="-138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98"/>
    </p:cViewPr>
  </p:sorterViewPr>
  <p:notesViewPr>
    <p:cSldViewPr snapToGrid="0">
      <p:cViewPr>
        <p:scale>
          <a:sx n="100" d="100"/>
          <a:sy n="100" d="100"/>
        </p:scale>
        <p:origin x="-1842" y="-72"/>
      </p:cViewPr>
      <p:guideLst>
        <p:guide orient="horz" pos="2931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2273" cy="464681"/>
          </a:xfrm>
          <a:prstGeom prst="rect">
            <a:avLst/>
          </a:prstGeom>
        </p:spPr>
        <p:txBody>
          <a:bodyPr vert="horz" lIns="93278" tIns="46639" rIns="93278" bIns="4663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129" y="0"/>
            <a:ext cx="3042273" cy="464681"/>
          </a:xfrm>
          <a:prstGeom prst="rect">
            <a:avLst/>
          </a:prstGeom>
        </p:spPr>
        <p:txBody>
          <a:bodyPr vert="horz" wrap="square" lIns="93278" tIns="46639" rIns="93278" bIns="46639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4A79C9C3-554B-476C-9DC9-751A00A26772}" type="datetime1">
              <a:rPr lang="en-US"/>
              <a:pPr>
                <a:defRPr/>
              </a:pPr>
              <a:t>2/25/2013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706"/>
            <a:ext cx="3042273" cy="464681"/>
          </a:xfrm>
          <a:prstGeom prst="rect">
            <a:avLst/>
          </a:prstGeom>
        </p:spPr>
        <p:txBody>
          <a:bodyPr vert="horz" lIns="93278" tIns="46639" rIns="93278" bIns="4663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129" y="8839706"/>
            <a:ext cx="3042273" cy="464681"/>
          </a:xfrm>
          <a:prstGeom prst="rect">
            <a:avLst/>
          </a:prstGeom>
        </p:spPr>
        <p:txBody>
          <a:bodyPr vert="horz" wrap="square" lIns="93278" tIns="46639" rIns="93278" bIns="46639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449184B8-BE88-4F76-B82E-F871062CDF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703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2273" cy="464681"/>
          </a:xfrm>
          <a:prstGeom prst="rect">
            <a:avLst/>
          </a:prstGeom>
        </p:spPr>
        <p:txBody>
          <a:bodyPr vert="horz" lIns="93278" tIns="46639" rIns="93278" bIns="4663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129" y="0"/>
            <a:ext cx="3042273" cy="464681"/>
          </a:xfrm>
          <a:prstGeom prst="rect">
            <a:avLst/>
          </a:prstGeom>
        </p:spPr>
        <p:txBody>
          <a:bodyPr vert="horz" wrap="square" lIns="93278" tIns="46639" rIns="93278" bIns="46639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1ED4E731-6B0B-4BDD-A789-382C2CF3D6F4}" type="datetime1">
              <a:rPr lang="en-US"/>
              <a:pPr>
                <a:defRPr/>
              </a:pPr>
              <a:t>2/25/2013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78" tIns="46639" rIns="93278" bIns="466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298" y="4420623"/>
            <a:ext cx="5615331" cy="4186743"/>
          </a:xfrm>
          <a:prstGeom prst="rect">
            <a:avLst/>
          </a:prstGeom>
        </p:spPr>
        <p:txBody>
          <a:bodyPr vert="horz" lIns="93278" tIns="46639" rIns="93278" bIns="46639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706"/>
            <a:ext cx="3042273" cy="464681"/>
          </a:xfrm>
          <a:prstGeom prst="rect">
            <a:avLst/>
          </a:prstGeom>
        </p:spPr>
        <p:txBody>
          <a:bodyPr vert="horz" lIns="93278" tIns="46639" rIns="93278" bIns="4663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December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129" y="8839706"/>
            <a:ext cx="3042273" cy="464681"/>
          </a:xfrm>
          <a:prstGeom prst="rect">
            <a:avLst/>
          </a:prstGeom>
        </p:spPr>
        <p:txBody>
          <a:bodyPr vert="horz" wrap="square" lIns="93278" tIns="46639" rIns="93278" bIns="4663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185FE606-F5B4-4FA5-B300-7E6274085ED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412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836736F-0141-46F5-8FDF-5CE617D63A58}" type="slidenum">
              <a:rPr lang="en-US" smtClean="0">
                <a:latin typeface="Arial" charset="0"/>
              </a:rPr>
              <a:pPr/>
              <a:t>1</a:t>
            </a:fld>
            <a:endParaRPr lang="en-US" dirty="0" smtClean="0">
              <a:latin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2012</a:t>
            </a: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97C1169-56F7-4EAE-AA8C-AF0A6D82CBE2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spcAft>
                <a:spcPts val="616"/>
              </a:spcAft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Arial" charset="0"/>
              </a:rPr>
              <a:t>On the right, the  photo shows a typical tongue-and-groove, pine-paneled wall. </a:t>
            </a:r>
          </a:p>
          <a:p>
            <a:pPr eaLnBrk="1" hangingPunct="1">
              <a:spcBef>
                <a:spcPts val="1230"/>
              </a:spcBef>
              <a:spcAft>
                <a:spcPts val="616"/>
              </a:spcAft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Arial" charset="0"/>
              </a:rPr>
              <a:t>On the left, the IR image shows the same wall with a blower door operating.</a:t>
            </a:r>
          </a:p>
          <a:p>
            <a:pPr eaLnBrk="1" hangingPunct="1">
              <a:spcBef>
                <a:spcPts val="1230"/>
              </a:spcBef>
              <a:spcAft>
                <a:spcPts val="616"/>
              </a:spcAft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Arial" charset="0"/>
              </a:rPr>
              <a:t>Note how air is infiltrating </a:t>
            </a:r>
            <a:r>
              <a:rPr lang="en-US" i="1" dirty="0" smtClean="0">
                <a:latin typeface="Times New Roman" pitchFamily="18" charset="0"/>
                <a:ea typeface="ＭＳ Ｐゴシック" pitchFamily="34" charset="-128"/>
                <a:cs typeface="Arial" charset="0"/>
              </a:rPr>
              <a:t>every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Arial" charset="0"/>
              </a:rPr>
              <a:t> board.</a:t>
            </a:r>
          </a:p>
          <a:p>
            <a:pPr marL="441198" indent="-441198" eaLnBrk="1" hangingPunct="1">
              <a:spcBef>
                <a:spcPts val="579"/>
              </a:spcBef>
              <a:spcAft>
                <a:spcPts val="579"/>
              </a:spcAft>
            </a:pPr>
            <a:r>
              <a:rPr lang="en-US" i="1" dirty="0" smtClean="0">
                <a:solidFill>
                  <a:srgbClr val="818181"/>
                </a:solidFill>
                <a:latin typeface="Times New Roman" pitchFamily="18" charset="0"/>
                <a:ea typeface="ＭＳ Ｐゴシック" pitchFamily="34" charset="-128"/>
              </a:rPr>
              <a:t>Q:  Is the weatherstrip on the door effective?</a:t>
            </a:r>
            <a:endParaRPr lang="en-US" dirty="0" smtClean="0">
              <a:latin typeface="Times New Roman" pitchFamily="18" charset="0"/>
              <a:ea typeface="ＭＳ Ｐゴシック" pitchFamily="34" charset="-128"/>
              <a:cs typeface="Arial" charset="0"/>
            </a:endParaRPr>
          </a:p>
          <a:p>
            <a:pPr marL="441198" indent="-441198" eaLnBrk="1" hangingPunct="1">
              <a:spcBef>
                <a:spcPts val="579"/>
              </a:spcBef>
              <a:spcAft>
                <a:spcPts val="579"/>
              </a:spcAft>
            </a:pPr>
            <a:r>
              <a:rPr lang="en-US" i="1" dirty="0" smtClean="0">
                <a:solidFill>
                  <a:srgbClr val="818181"/>
                </a:solidFill>
                <a:latin typeface="Times New Roman" pitchFamily="18" charset="0"/>
                <a:ea typeface="ＭＳ Ｐゴシック" pitchFamily="34" charset="-128"/>
              </a:rPr>
              <a:t>A:  No. There is significant infiltration along the strike edge and the top of the door.</a:t>
            </a:r>
            <a:endParaRPr lang="en-US" dirty="0" smtClean="0">
              <a:latin typeface="Times New Roman" pitchFamily="18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2012</a:t>
            </a: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Arial" charset="0"/>
              </a:rPr>
              <a:t>This blower door test was conducted mid-day on August 1. 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Arial" charset="0"/>
              </a:rPr>
              <a:t> 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Arial" charset="0"/>
              </a:rPr>
              <a:t>The white streaks at the wall/ceiling junction are caused by hot exterior air being pulled into the attic at the soffit venting by a blower door.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Arial" charset="0"/>
              </a:rPr>
              <a:t> 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Arial" charset="0"/>
              </a:rPr>
              <a:t>The large white area at the right end of the knee wall is an insulation void.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Arial" charset="0"/>
              </a:rPr>
              <a:t> 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Arial" charset="0"/>
              </a:rPr>
              <a:t>The streaks radiating from the ceiling light fixture are caused by hot attic air being pulled into the room around the fixture by the blower door.</a:t>
            </a:r>
          </a:p>
          <a:p>
            <a:pPr eaLnBrk="1" hangingPunct="1">
              <a:spcBef>
                <a:spcPts val="579"/>
              </a:spcBef>
              <a:spcAft>
                <a:spcPts val="579"/>
              </a:spcAft>
            </a:pPr>
            <a:r>
              <a:rPr lang="en-US" i="1" dirty="0" smtClean="0">
                <a:solidFill>
                  <a:srgbClr val="818181"/>
                </a:solidFill>
                <a:latin typeface="Times New Roman" pitchFamily="18" charset="0"/>
                <a:ea typeface="ＭＳ Ｐゴシック" pitchFamily="34" charset="-128"/>
              </a:rPr>
              <a:t>Q: What should be done?</a:t>
            </a:r>
          </a:p>
          <a:p>
            <a:pPr eaLnBrk="1" hangingPunct="1">
              <a:spcBef>
                <a:spcPts val="579"/>
              </a:spcBef>
              <a:spcAft>
                <a:spcPts val="579"/>
              </a:spcAft>
            </a:pPr>
            <a:r>
              <a:rPr lang="en-US" i="1" dirty="0" smtClean="0">
                <a:solidFill>
                  <a:srgbClr val="818181"/>
                </a:solidFill>
                <a:latin typeface="Times New Roman" pitchFamily="18" charset="0"/>
                <a:ea typeface="ＭＳ Ｐゴシック" pitchFamily="34" charset="-128"/>
              </a:rPr>
              <a:t>A: (1) Install blocking and vent chutes between rafter tails to direct soffit vent air up the underside of the roof. (2) Seal the wire penetrations in the ceiling drywall. 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9347E95-042A-46E2-8584-D318BF9C63F6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2012</a:t>
            </a: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defRPr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Arial" charset="0"/>
              </a:rPr>
              <a:t>Note the date and time of the blower door test recorded on the picture: 8/1/07 @ 1:54 PM. This is the hottest part of the day. The attic above the pictured ceiling will be extremely hot. </a:t>
            </a:r>
          </a:p>
          <a:p>
            <a:pPr marL="441198" indent="-220599" eaLnBrk="1" hangingPunct="1">
              <a:spcBef>
                <a:spcPts val="579"/>
              </a:spcBef>
              <a:spcAft>
                <a:spcPts val="0"/>
              </a:spcAft>
              <a:buFont typeface="Symbol" pitchFamily="18" charset="2"/>
              <a:buChar char="·"/>
              <a:defRPr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Intense heat at the fan/light unit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  <a:sym typeface="Symbol" pitchFamily="18" charset="2"/>
              </a:rPr>
              <a:t>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106°F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  <a:sym typeface="Symbol" pitchFamily="18" charset="2"/>
              </a:rPr>
              <a:t> is 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shown.</a:t>
            </a:r>
          </a:p>
          <a:p>
            <a:pPr marL="441198" indent="-220599" eaLnBrk="1" hangingPunct="1">
              <a:spcBef>
                <a:spcPts val="579"/>
              </a:spcBef>
              <a:spcAft>
                <a:spcPts val="0"/>
              </a:spcAft>
              <a:buFont typeface="Symbol" pitchFamily="18" charset="2"/>
              <a:buChar char="·"/>
              <a:defRPr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This picture was </a:t>
            </a:r>
            <a:r>
              <a:rPr lang="en-US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taken in northern 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Maine. Air that hot was almost certainly coming from the hot attic and not directly from the outdoors. That rules out a faulty backdraft damper in the fan unit as the cause of leakage.</a:t>
            </a:r>
          </a:p>
          <a:p>
            <a:pPr marL="441198" indent="-220599" eaLnBrk="1" hangingPunct="1">
              <a:spcBef>
                <a:spcPts val="579"/>
              </a:spcBef>
              <a:spcAft>
                <a:spcPts val="0"/>
              </a:spcAft>
              <a:buFont typeface="Symbol" pitchFamily="18" charset="2"/>
              <a:buChar char="·"/>
              <a:defRPr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This image is probably showing that the fan unit housing has not been sealed to </a:t>
            </a: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 ceiling.</a:t>
            </a:r>
          </a:p>
          <a:p>
            <a:pPr marL="220599" eaLnBrk="1" hangingPunct="1">
              <a:spcBef>
                <a:spcPts val="579"/>
              </a:spcBef>
              <a:spcAft>
                <a:spcPts val="0"/>
              </a:spcAft>
              <a:defRPr/>
            </a:pPr>
            <a:endParaRPr lang="en-US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E60AF8C-45C2-4DAB-BC4D-E89034C5A34D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2012</a:t>
            </a:r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441198" indent="-220599" eaLnBrk="1" hangingPunct="1">
              <a:spcBef>
                <a:spcPct val="0"/>
              </a:spcBef>
              <a:buFont typeface="Symbol" pitchFamily="18" charset="2"/>
              <a:buChar char=""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IR imaging sees surface temperatures only.</a:t>
            </a:r>
          </a:p>
          <a:p>
            <a:pPr marL="441198" indent="-220599" eaLnBrk="1" hangingPunct="1">
              <a:spcBef>
                <a:spcPct val="0"/>
              </a:spcBef>
              <a:buFont typeface="Symbol" pitchFamily="18" charset="2"/>
              <a:buChar char=""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Interpreting IR requires putting images in context. What is on the other side of the surface being inspected? Be careful not to jump to conclusions.</a:t>
            </a:r>
          </a:p>
          <a:p>
            <a:pPr marL="441198" indent="-220599" eaLnBrk="1" hangingPunct="1">
              <a:spcBef>
                <a:spcPct val="0"/>
              </a:spcBef>
              <a:buFont typeface="Symbol" pitchFamily="18" charset="2"/>
              <a:buChar char=""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IR imaging cannot see through anything.</a:t>
            </a:r>
          </a:p>
          <a:p>
            <a:pPr marL="441198" indent="-220599" eaLnBrk="1" hangingPunct="1">
              <a:spcBef>
                <a:spcPct val="0"/>
              </a:spcBef>
              <a:buFont typeface="Symbol" pitchFamily="18" charset="2"/>
              <a:buChar char=""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Images are easiest to interpret when there is a large temperature difference, and they always require a trained technician for accurate interpretation.</a:t>
            </a:r>
          </a:p>
          <a:p>
            <a:pPr marL="441198" indent="-220599" eaLnBrk="1" hangingPunct="1">
              <a:spcBef>
                <a:spcPct val="0"/>
              </a:spcBef>
              <a:spcAft>
                <a:spcPts val="616"/>
              </a:spcAft>
              <a:buFont typeface="Symbol" pitchFamily="18" charset="2"/>
              <a:buChar char=""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 conjunction with a blower door, IR imaging is a powerful tool for diagnosing infiltration and targeting air sealing activities. Using IR with a blower door gives far superior results than using either tool alone.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6F5C5D7-A2A7-4E59-8443-3F285175E287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2012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579"/>
              </a:spcBef>
              <a:spcAft>
                <a:spcPts val="579"/>
              </a:spcAft>
              <a:defRPr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Arial" charset="0"/>
              </a:rPr>
              <a:t>By attending this session, participants will be able to:</a:t>
            </a:r>
          </a:p>
          <a:p>
            <a:pPr marL="441198" indent="-220599" eaLnBrk="1" hangingPunct="1">
              <a:spcBef>
                <a:spcPts val="0"/>
              </a:spcBef>
              <a:spcAft>
                <a:spcPts val="0"/>
              </a:spcAft>
              <a:buFont typeface="Symbol" pitchFamily="18" charset="2"/>
              <a:buChar char="·"/>
              <a:defRPr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Explain the strengths and limitations of infrared (IR) thermography.</a:t>
            </a:r>
          </a:p>
          <a:p>
            <a:pPr marL="441198" indent="-220599" eaLnBrk="1" hangingPunct="1">
              <a:spcBef>
                <a:spcPts val="0"/>
              </a:spcBef>
              <a:spcAft>
                <a:spcPts val="0"/>
              </a:spcAft>
              <a:buFont typeface="Symbol" pitchFamily="18" charset="2"/>
              <a:buChar char="·"/>
              <a:defRPr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Interpret IR images as they relate to weatherization opportunities.</a:t>
            </a:r>
          </a:p>
          <a:p>
            <a:pPr marL="441198" indent="-220599" eaLnBrk="1" hangingPunct="1">
              <a:spcBef>
                <a:spcPts val="0"/>
              </a:spcBef>
              <a:spcAft>
                <a:spcPts val="0"/>
              </a:spcAft>
              <a:buFont typeface="Symbol" pitchFamily="18" charset="2"/>
              <a:buChar char="·"/>
              <a:defRPr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Demonstrate</a:t>
            </a:r>
            <a:r>
              <a:rPr lang="en-US" baseline="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how to a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ssess the quality of installed weatherization measures using IR images.</a:t>
            </a:r>
          </a:p>
          <a:p>
            <a:pPr marL="441198" indent="-220599" eaLnBrk="1" hangingPunct="1">
              <a:spcBef>
                <a:spcPts val="0"/>
              </a:spcBef>
              <a:spcAft>
                <a:spcPts val="0"/>
              </a:spcAft>
              <a:buFont typeface="Symbol" pitchFamily="18" charset="2"/>
              <a:buChar char="·"/>
              <a:defRPr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Use IR imaging in conjunction with the blower door to track infiltration and guide air sealing activities.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5FE606-F5B4-4FA5-B300-7E6274085ED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297593D-BE91-4A1C-9BD7-90C22548556D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92500"/>
          </a:bodyPr>
          <a:lstStyle/>
          <a:p>
            <a:pPr marL="441198" indent="-220599" eaLnBrk="1" hangingPunct="1">
              <a:lnSpc>
                <a:spcPct val="110000"/>
              </a:lnSpc>
              <a:spcBef>
                <a:spcPct val="0"/>
              </a:spcBef>
              <a:buFont typeface="Symbol" pitchFamily="18" charset="2"/>
              <a:buChar char="·"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There are many myths about </a:t>
            </a:r>
            <a:r>
              <a:rPr lang="en-US" b="1" i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infrared (IR)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 Here is the truth:</a:t>
            </a:r>
          </a:p>
          <a:p>
            <a:pPr marL="772097" lvl="1" indent="-220599" eaLnBrk="1" hangingPunct="1">
              <a:lnSpc>
                <a:spcPct val="90000"/>
              </a:lnSpc>
              <a:spcBef>
                <a:spcPct val="0"/>
              </a:spcBef>
              <a:buFont typeface="Courier New" charset="0"/>
              <a:buChar char="o"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IR cannot see through anything.</a:t>
            </a:r>
          </a:p>
          <a:p>
            <a:pPr marL="772097" lvl="1" indent="-220599" eaLnBrk="1" hangingPunct="1">
              <a:lnSpc>
                <a:spcPct val="90000"/>
              </a:lnSpc>
              <a:spcBef>
                <a:spcPct val="0"/>
              </a:spcBef>
              <a:buFont typeface="Courier New" charset="0"/>
              <a:buChar char="o"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IR sees surface temperatures only.</a:t>
            </a:r>
          </a:p>
          <a:p>
            <a:pPr marL="772097" lvl="1" indent="-220599" eaLnBrk="1" hangingPunct="1">
              <a:lnSpc>
                <a:spcPct val="90000"/>
              </a:lnSpc>
              <a:spcBef>
                <a:spcPct val="0"/>
              </a:spcBef>
              <a:buFont typeface="Courier New" charset="0"/>
              <a:buChar char="o"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IR cannot see color. Color is created by an integral computer chip.</a:t>
            </a:r>
          </a:p>
          <a:p>
            <a:pPr marL="772097" lvl="1" indent="-220599" eaLnBrk="1" hangingPunct="1">
              <a:lnSpc>
                <a:spcPct val="90000"/>
              </a:lnSpc>
              <a:spcBef>
                <a:spcPct val="0"/>
              </a:spcBef>
              <a:buFont typeface="Courier New" charset="0"/>
              <a:buChar char="o"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IR cannot see air. It sees solid objects only.</a:t>
            </a:r>
          </a:p>
          <a:p>
            <a:pPr marL="441198" indent="-220599" eaLnBrk="1" hangingPunct="1">
              <a:lnSpc>
                <a:spcPct val="90000"/>
              </a:lnSpc>
              <a:spcBef>
                <a:spcPct val="0"/>
              </a:spcBef>
              <a:buFont typeface="Symbol" pitchFamily="18" charset="2"/>
              <a:buChar char="·"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IR cameras are usually set to show cold as dark and warm as light.</a:t>
            </a:r>
          </a:p>
          <a:p>
            <a:pPr marL="441198" indent="-220599" eaLnBrk="1" hangingPunct="1">
              <a:lnSpc>
                <a:spcPct val="90000"/>
              </a:lnSpc>
              <a:spcBef>
                <a:spcPct val="0"/>
              </a:spcBef>
              <a:buFont typeface="Symbol" pitchFamily="18" charset="2"/>
              <a:buChar char="·"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Shades of grey are “in between” temperatures.</a:t>
            </a:r>
          </a:p>
          <a:p>
            <a:pPr marL="441198" indent="-220599" eaLnBrk="1" hangingPunct="1">
              <a:lnSpc>
                <a:spcPct val="90000"/>
              </a:lnSpc>
              <a:spcBef>
                <a:spcPct val="0"/>
              </a:spcBef>
              <a:buFont typeface="Symbol" pitchFamily="18" charset="2"/>
              <a:buChar char="·"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Some high-end cameras include a temperature scale superimposed on the image. </a:t>
            </a:r>
          </a:p>
          <a:p>
            <a:pPr marL="441198" indent="-220599" eaLnBrk="1" hangingPunct="1">
              <a:lnSpc>
                <a:spcPct val="90000"/>
              </a:lnSpc>
              <a:spcBef>
                <a:spcPct val="0"/>
              </a:spcBef>
              <a:buFont typeface="Symbol" pitchFamily="18" charset="2"/>
              <a:buChar char="·"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 date/time stamp on saved images will indicate exterior temperature conditions, allowing the viewer to better interpret what is depicted. For example, an interior image of a wall taken in August would appear warm where it is poorly insulated. The same poorly insulated area would appear cold in January. </a:t>
            </a:r>
          </a:p>
          <a:p>
            <a:pPr marL="441198" indent="-220599" eaLnBrk="1" hangingPunct="1">
              <a:lnSpc>
                <a:spcPct val="90000"/>
              </a:lnSpc>
              <a:spcBef>
                <a:spcPct val="0"/>
              </a:spcBef>
              <a:buFont typeface="Symbol" pitchFamily="18" charset="2"/>
              <a:buChar char="·"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 camera can be set to show a color image.</a:t>
            </a:r>
          </a:p>
          <a:p>
            <a:pPr marL="772097" lvl="1" indent="-220599" eaLnBrk="1" hangingPunct="1">
              <a:lnSpc>
                <a:spcPct val="90000"/>
              </a:lnSpc>
              <a:spcBef>
                <a:spcPct val="0"/>
              </a:spcBef>
              <a:buFont typeface="Courier New" charset="0"/>
              <a:buChar char="o"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Color can be a good sales tool because it is so dramatic. The color is computer generated, so it lacks the sharp definition seen in grey scale.</a:t>
            </a:r>
          </a:p>
          <a:p>
            <a:pPr marL="772097" lvl="1" indent="-220599" eaLnBrk="1" hangingPunct="1">
              <a:lnSpc>
                <a:spcPct val="90000"/>
              </a:lnSpc>
              <a:spcBef>
                <a:spcPct val="0"/>
              </a:spcBef>
              <a:buFont typeface="Courier New" charset="0"/>
              <a:buChar char="o"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Grey scale is clearest, easiest to interpret, and therefore best for  inspections.</a:t>
            </a:r>
          </a:p>
          <a:p>
            <a:pPr marL="772097" lvl="1" indent="-220599" eaLnBrk="1" hangingPunct="1">
              <a:lnSpc>
                <a:spcPct val="90000"/>
              </a:lnSpc>
              <a:spcBef>
                <a:spcPct val="0"/>
              </a:spcBef>
              <a:buFont typeface="Courier New" charset="0"/>
              <a:buChar char="o"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Practice one mode and use it consistently.</a:t>
            </a:r>
          </a:p>
          <a:p>
            <a:pPr marL="441198" indent="-220599" eaLnBrk="1" hangingPunct="1">
              <a:lnSpc>
                <a:spcPct val="90000"/>
              </a:lnSpc>
              <a:spcBef>
                <a:spcPct val="0"/>
              </a:spcBef>
              <a:spcAft>
                <a:spcPts val="616"/>
              </a:spcAft>
              <a:buFont typeface="Symbol" pitchFamily="18" charset="2"/>
              <a:buChar char=""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 slide shows a typical IR image of a wall with a door. </a:t>
            </a:r>
          </a:p>
          <a:p>
            <a:pPr eaLnBrk="1" hangingPunct="1">
              <a:spcBef>
                <a:spcPts val="579"/>
              </a:spcBef>
              <a:spcAft>
                <a:spcPts val="579"/>
              </a:spcAft>
            </a:pP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ea typeface="ＭＳ Ｐゴシック" pitchFamily="34" charset="-128"/>
              </a:rPr>
              <a:t>Click to show door with window outline.</a:t>
            </a:r>
          </a:p>
          <a:p>
            <a:pPr marL="441198" indent="-220599" eaLnBrk="1" hangingPunct="1">
              <a:lnSpc>
                <a:spcPct val="90000"/>
              </a:lnSpc>
              <a:spcBef>
                <a:spcPts val="616"/>
              </a:spcBef>
              <a:spcAft>
                <a:spcPts val="616"/>
              </a:spcAft>
              <a:buFont typeface="Symbol" pitchFamily="18" charset="2"/>
              <a:buChar char=""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 upper left area is settling or has a void caused by poor blowing. </a:t>
            </a:r>
          </a:p>
          <a:p>
            <a:pPr marL="441198" indent="-441198" eaLnBrk="1" hangingPunct="1">
              <a:lnSpc>
                <a:spcPct val="110000"/>
              </a:lnSpc>
              <a:spcBef>
                <a:spcPts val="579"/>
              </a:spcBef>
              <a:spcAft>
                <a:spcPts val="579"/>
              </a:spcAft>
            </a:pP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ea typeface="ＭＳ Ｐゴシック" pitchFamily="34" charset="-128"/>
              </a:rPr>
              <a:t>Click to highlight that area.</a:t>
            </a:r>
          </a:p>
          <a:p>
            <a:pPr marL="441198" indent="-220599" eaLnBrk="1" hangingPunct="1">
              <a:lnSpc>
                <a:spcPct val="90000"/>
              </a:lnSpc>
              <a:spcBef>
                <a:spcPts val="616"/>
              </a:spcBef>
              <a:spcAft>
                <a:spcPts val="616"/>
              </a:spcAft>
              <a:buFont typeface="Symbol" pitchFamily="18" charset="2"/>
              <a:buChar char=""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 blower door will accentuate air leakage. More on that later.</a:t>
            </a:r>
          </a:p>
          <a:p>
            <a:pPr marL="277281" indent="-232855" eaLnBrk="1" hangingPunct="1">
              <a:lnSpc>
                <a:spcPct val="90000"/>
              </a:lnSpc>
              <a:spcBef>
                <a:spcPct val="0"/>
              </a:spcBef>
            </a:pPr>
            <a:endParaRPr lang="en-US" i="1" dirty="0" smtClean="0">
              <a:solidFill>
                <a:srgbClr val="818181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2012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spcAft>
                <a:spcPts val="616"/>
              </a:spcAft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This picture shows a bedroom with sloped ceiling to the right; bedpost is in the foreground.</a:t>
            </a:r>
            <a:endParaRPr lang="en-US" dirty="0" smtClean="0">
              <a:latin typeface="Times New Roman" pitchFamily="18" charset="0"/>
              <a:ea typeface="ＭＳ Ｐゴシック" pitchFamily="34" charset="-128"/>
              <a:cs typeface="Arial" charset="0"/>
            </a:endParaRPr>
          </a:p>
          <a:p>
            <a:pPr marL="263493" indent="-263493" eaLnBrk="1" hangingPunct="1">
              <a:spcBef>
                <a:spcPts val="579"/>
              </a:spcBef>
              <a:spcAft>
                <a:spcPts val="579"/>
              </a:spcAft>
            </a:pP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ea typeface="ＭＳ Ｐゴシック" pitchFamily="34" charset="-128"/>
              </a:rPr>
              <a:t>Q: Why does the bedpost appear warmer than the wall?</a:t>
            </a:r>
          </a:p>
          <a:p>
            <a:pPr marL="263493" indent="-263493" eaLnBrk="1" hangingPunct="1">
              <a:spcBef>
                <a:spcPts val="579"/>
              </a:spcBef>
              <a:spcAft>
                <a:spcPts val="579"/>
              </a:spcAft>
            </a:pP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ea typeface="ＭＳ Ｐゴシック" pitchFamily="34" charset="-128"/>
              </a:rPr>
              <a:t>A: It is the same temperature as the room air, which is warmer than the wall. IR cannot “see” air; it only sees objects warmed or cooled by air contacting the object. </a:t>
            </a:r>
          </a:p>
          <a:p>
            <a:pPr marL="263493" indent="-263493" eaLnBrk="1" hangingPunct="1">
              <a:spcBef>
                <a:spcPts val="579"/>
              </a:spcBef>
              <a:spcAft>
                <a:spcPts val="579"/>
              </a:spcAft>
            </a:pP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ea typeface="ＭＳ Ｐゴシック" pitchFamily="34" charset="-128"/>
              </a:rPr>
              <a:t>Click to highlight wall voids.</a:t>
            </a:r>
          </a:p>
          <a:p>
            <a:pPr eaLnBrk="1" hangingPunct="1">
              <a:spcBef>
                <a:spcPts val="1230"/>
              </a:spcBef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Arial" charset="0"/>
              </a:rPr>
              <a:t>Solid dark areas indicate no insulation in the cavities.</a:t>
            </a:r>
          </a:p>
          <a:p>
            <a:pPr marL="263493" indent="-263493" eaLnBrk="1" hangingPunct="1">
              <a:spcBef>
                <a:spcPts val="579"/>
              </a:spcBef>
              <a:spcAft>
                <a:spcPts val="579"/>
              </a:spcAft>
            </a:pP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ea typeface="ＭＳ Ｐゴシック" pitchFamily="34" charset="-128"/>
              </a:rPr>
              <a:t>Q: What would we see if it were a warm summer day?</a:t>
            </a:r>
          </a:p>
          <a:p>
            <a:pPr marL="263493" indent="-263493" eaLnBrk="1" hangingPunct="1">
              <a:spcBef>
                <a:spcPts val="579"/>
              </a:spcBef>
              <a:spcAft>
                <a:spcPts val="579"/>
              </a:spcAft>
            </a:pP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ea typeface="ＭＳ Ｐゴシック" pitchFamily="34" charset="-128"/>
              </a:rPr>
              <a:t>A: Black and white would be reversed; that is, the insulation void would appear warm and the bedpost and sloped ceiling would appear cold.</a:t>
            </a:r>
          </a:p>
          <a:p>
            <a:pPr eaLnBrk="1" hangingPunct="1">
              <a:spcBef>
                <a:spcPts val="616"/>
              </a:spcBef>
              <a:spcAft>
                <a:spcPts val="616"/>
              </a:spcAft>
            </a:pPr>
            <a:endParaRPr lang="en-US" i="1" dirty="0" smtClean="0">
              <a:solidFill>
                <a:srgbClr val="818181"/>
              </a:solidFill>
              <a:latin typeface="Times New Roman" pitchFamily="18" charset="0"/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</a:pPr>
            <a:endParaRPr lang="en-US" b="1" u="sng" dirty="0" smtClean="0">
              <a:latin typeface="Arial" charset="0"/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1EB7602-3476-405A-A316-79B251B6D496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2012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spcAft>
                <a:spcPts val="616"/>
              </a:spcAft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Arial" charset="0"/>
              </a:rPr>
              <a:t>The picture shows an end wall with a window. There is a sloped ceiling to the left. Drywall was installed over the original plaster and lathe on the ceiling flat and upper part of the sloped ceiling.</a:t>
            </a:r>
          </a:p>
          <a:p>
            <a:pPr eaLnBrk="1" hangingPunct="1">
              <a:spcBef>
                <a:spcPts val="1230"/>
              </a:spcBef>
              <a:spcAft>
                <a:spcPts val="616"/>
              </a:spcAft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Arial" charset="0"/>
              </a:rPr>
              <a:t>The darkest area indicates an empty wall bay. </a:t>
            </a:r>
          </a:p>
          <a:p>
            <a:pPr marL="263493" indent="-263493" eaLnBrk="1" hangingPunct="1">
              <a:spcBef>
                <a:spcPts val="579"/>
              </a:spcBef>
              <a:spcAft>
                <a:spcPts val="579"/>
              </a:spcAft>
            </a:pPr>
            <a:r>
              <a:rPr lang="en-US" i="1" dirty="0" smtClean="0">
                <a:solidFill>
                  <a:srgbClr val="818181"/>
                </a:solidFill>
                <a:latin typeface="Times New Roman" pitchFamily="18" charset="0"/>
                <a:ea typeface="ＭＳ Ｐゴシック" pitchFamily="34" charset="-128"/>
              </a:rPr>
              <a:t>Click to highlight empty wall bay.</a:t>
            </a:r>
          </a:p>
          <a:p>
            <a:pPr eaLnBrk="1" hangingPunct="1">
              <a:spcBef>
                <a:spcPct val="0"/>
              </a:spcBef>
              <a:spcAft>
                <a:spcPts val="616"/>
              </a:spcAft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Arial" charset="0"/>
              </a:rPr>
              <a:t>The lighter shade indicates partially insulated bays along the slope and over the window. </a:t>
            </a:r>
          </a:p>
          <a:p>
            <a:pPr marL="263493" indent="-263493" eaLnBrk="1" hangingPunct="1">
              <a:spcBef>
                <a:spcPts val="579"/>
              </a:spcBef>
              <a:spcAft>
                <a:spcPts val="579"/>
              </a:spcAft>
            </a:pPr>
            <a:r>
              <a:rPr lang="en-US" i="1" dirty="0" smtClean="0">
                <a:solidFill>
                  <a:srgbClr val="818181"/>
                </a:solidFill>
                <a:latin typeface="Times New Roman" pitchFamily="18" charset="0"/>
                <a:ea typeface="ＭＳ Ｐゴシック" pitchFamily="34" charset="-128"/>
              </a:rPr>
              <a:t>Click to remove red highlight and show green highlight of partially insulated bays.</a:t>
            </a:r>
          </a:p>
          <a:p>
            <a:pPr eaLnBrk="1" hangingPunct="1">
              <a:spcBef>
                <a:spcPct val="0"/>
              </a:spcBef>
              <a:spcAft>
                <a:spcPts val="616"/>
              </a:spcAft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Arial" charset="0"/>
              </a:rPr>
              <a:t>The dark stripes extending down the sloped ceiling from the lower edge of the drywall indicate wind-driven infiltration. Air from the attic is cooling the surface of the plaster.</a:t>
            </a:r>
          </a:p>
          <a:p>
            <a:pPr marL="263493" indent="-263493" eaLnBrk="1" hangingPunct="1">
              <a:spcBef>
                <a:spcPts val="579"/>
              </a:spcBef>
              <a:spcAft>
                <a:spcPts val="579"/>
              </a:spcAft>
            </a:pPr>
            <a:r>
              <a:rPr lang="en-US" i="1" dirty="0" smtClean="0">
                <a:solidFill>
                  <a:srgbClr val="818181"/>
                </a:solidFill>
                <a:latin typeface="Times New Roman" pitchFamily="18" charset="0"/>
                <a:ea typeface="ＭＳ Ｐゴシック" pitchFamily="34" charset="-128"/>
              </a:rPr>
              <a:t>Click to remove green highlights and show yellow arrows.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EBDB3E3-B0DE-462D-83A5-337A48B0753D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2012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616"/>
              </a:spcBef>
              <a:spcAft>
                <a:spcPts val="616"/>
              </a:spcAft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 picture shows a sloped ceiling and knee wall with a window below it. </a:t>
            </a:r>
          </a:p>
          <a:p>
            <a:pPr eaLnBrk="1" hangingPunct="1">
              <a:spcBef>
                <a:spcPts val="579"/>
              </a:spcBef>
              <a:spcAft>
                <a:spcPts val="579"/>
              </a:spcAft>
            </a:pPr>
            <a:r>
              <a:rPr lang="en-US" i="1" dirty="0" smtClean="0">
                <a:solidFill>
                  <a:srgbClr val="818181"/>
                </a:solidFill>
                <a:latin typeface="Times New Roman" pitchFamily="18" charset="0"/>
                <a:ea typeface="ＭＳ Ｐゴシック" pitchFamily="34" charset="-128"/>
              </a:rPr>
              <a:t>Point out window outline in lower portion of photo. Click to highlight partially insulated bays above window.</a:t>
            </a:r>
          </a:p>
          <a:p>
            <a:pPr eaLnBrk="1" hangingPunct="1">
              <a:spcBef>
                <a:spcPts val="616"/>
              </a:spcBef>
              <a:spcAft>
                <a:spcPts val="616"/>
              </a:spcAft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This is a post and beam (timber frame) house. The heavy dark lines are the main roof support timbers. </a:t>
            </a:r>
          </a:p>
          <a:p>
            <a:pPr marL="263493" indent="-263493" eaLnBrk="1" hangingPunct="1">
              <a:spcBef>
                <a:spcPts val="579"/>
              </a:spcBef>
              <a:spcAft>
                <a:spcPts val="579"/>
              </a:spcAft>
            </a:pPr>
            <a:r>
              <a:rPr lang="en-US" i="1" dirty="0" smtClean="0">
                <a:solidFill>
                  <a:srgbClr val="818181"/>
                </a:solidFill>
                <a:latin typeface="Times New Roman" pitchFamily="18" charset="0"/>
                <a:ea typeface="ＭＳ Ｐゴシック" pitchFamily="34" charset="-128"/>
              </a:rPr>
              <a:t>Click to highlight timbers.</a:t>
            </a:r>
          </a:p>
          <a:p>
            <a:pPr eaLnBrk="1" hangingPunct="1">
              <a:spcBef>
                <a:spcPct val="0"/>
              </a:spcBef>
              <a:spcAft>
                <a:spcPts val="616"/>
              </a:spcAft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Arial" charset="0"/>
              </a:rPr>
              <a:t>The narrow dark lines parallel to the timbers are the spaces between the ceiling lathes. </a:t>
            </a:r>
          </a:p>
          <a:p>
            <a:pPr eaLnBrk="1" hangingPunct="1">
              <a:spcBef>
                <a:spcPts val="1230"/>
              </a:spcBef>
              <a:spcAft>
                <a:spcPts val="616"/>
              </a:spcAft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Arial" charset="0"/>
              </a:rPr>
              <a:t>A properly blown ceiling would appear as a solid shade with no variation as is seen in the end wall.</a:t>
            </a:r>
          </a:p>
          <a:p>
            <a:pPr marL="263493" indent="-263493" eaLnBrk="1" hangingPunct="1">
              <a:spcBef>
                <a:spcPts val="579"/>
              </a:spcBef>
              <a:spcAft>
                <a:spcPts val="579"/>
              </a:spcAft>
            </a:pPr>
            <a:r>
              <a:rPr lang="en-US" i="1" dirty="0" smtClean="0">
                <a:solidFill>
                  <a:srgbClr val="818181"/>
                </a:solidFill>
                <a:latin typeface="Times New Roman" pitchFamily="18" charset="0"/>
                <a:ea typeface="ＭＳ Ｐゴシック" pitchFamily="34" charset="-128"/>
              </a:rPr>
              <a:t>Click to highlight the end wall area. Click again to remove outline.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94493F0-8C01-4314-A5E0-AB1426C5F100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2012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spcAft>
                <a:spcPts val="616"/>
              </a:spcAft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 picture shows outside air cooling a ceiling. </a:t>
            </a:r>
          </a:p>
          <a:p>
            <a:pPr marL="263493" indent="-263493" eaLnBrk="1" hangingPunct="1">
              <a:spcBef>
                <a:spcPts val="579"/>
              </a:spcBef>
              <a:spcAft>
                <a:spcPts val="579"/>
              </a:spcAft>
            </a:pPr>
            <a:r>
              <a:rPr lang="en-US" i="1" dirty="0" smtClean="0">
                <a:solidFill>
                  <a:srgbClr val="818181"/>
                </a:solidFill>
                <a:latin typeface="Times New Roman" pitchFamily="18" charset="0"/>
                <a:ea typeface="ＭＳ Ｐゴシック" pitchFamily="34" charset="-128"/>
              </a:rPr>
              <a:t>Click to highlight dark areas. </a:t>
            </a:r>
          </a:p>
          <a:p>
            <a:pPr eaLnBrk="1" hangingPunct="1">
              <a:spcBef>
                <a:spcPts val="616"/>
              </a:spcBef>
              <a:spcAft>
                <a:spcPts val="616"/>
              </a:spcAft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 feathery edges are a typical air infiltration pattern. </a:t>
            </a:r>
          </a:p>
          <a:p>
            <a:pPr marL="263493" indent="-263493" eaLnBrk="1" hangingPunct="1">
              <a:spcBef>
                <a:spcPts val="579"/>
              </a:spcBef>
              <a:spcAft>
                <a:spcPts val="579"/>
              </a:spcAft>
            </a:pPr>
            <a:r>
              <a:rPr lang="en-US" i="1" dirty="0" smtClean="0">
                <a:solidFill>
                  <a:srgbClr val="818181"/>
                </a:solidFill>
                <a:latin typeface="Times New Roman" pitchFamily="18" charset="0"/>
                <a:ea typeface="ＭＳ Ｐゴシック" pitchFamily="34" charset="-128"/>
              </a:rPr>
              <a:t>Click to point out the direction of the air movement. Click again to remove arrows.</a:t>
            </a:r>
          </a:p>
          <a:p>
            <a:pPr eaLnBrk="1" hangingPunct="1">
              <a:spcBef>
                <a:spcPts val="616"/>
              </a:spcBef>
              <a:spcAft>
                <a:spcPts val="616"/>
              </a:spcAft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 size and intensity of the dark areas indicate relative importance.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E4E4206-8819-4B8E-8349-BFA8B0377260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2012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Arial" charset="0"/>
              </a:rPr>
              <a:t>This photo shows wind-driven infiltration over the ceiling at the eaves side of the house.</a:t>
            </a:r>
          </a:p>
          <a:p>
            <a:pPr eaLnBrk="1" hangingPunct="1">
              <a:spcBef>
                <a:spcPts val="1230"/>
              </a:spcBef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Arial" charset="0"/>
              </a:rPr>
              <a:t>The dark streaks are caused by outside air blowing over a ceiling from soffit vents at the eaves. </a:t>
            </a:r>
          </a:p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EE84AFE-F723-4084-90E8-17655F7AC7DE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2012</a:t>
            </a: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Arial" charset="0"/>
              </a:rPr>
              <a:t>The photos show an exterior wall with a dropped soffit over kitchen cabinets. The left picture is under natural conditions; the right is with a blower door operating. The blower door is pulling cold air from the attic into the dropped soffit and closest wall bay.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0D23337-DBEA-44B8-88F8-0922116760A4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2012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9271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456363"/>
            <a:ext cx="9144000" cy="40163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 flipH="1">
            <a:off x="0" y="5092700"/>
            <a:ext cx="4572000" cy="1363663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 flipH="1">
            <a:off x="4572000" y="5092700"/>
            <a:ext cx="1262063" cy="1363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 flipH="1">
            <a:off x="5834063" y="5092700"/>
            <a:ext cx="3309937" cy="136366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12" name="Group 21"/>
          <p:cNvGrpSpPr>
            <a:grpSpLocks/>
          </p:cNvGrpSpPr>
          <p:nvPr userDrawn="1"/>
        </p:nvGrpSpPr>
        <p:grpSpPr bwMode="auto">
          <a:xfrm flipH="1" flipV="1">
            <a:off x="0" y="920750"/>
            <a:ext cx="9144000" cy="55563"/>
            <a:chOff x="0" y="832104"/>
            <a:chExt cx="9144000" cy="54864"/>
          </a:xfrm>
        </p:grpSpPr>
        <p:sp>
          <p:nvSpPr>
            <p:cNvPr id="13" name="Rectangle 12"/>
            <p:cNvSpPr/>
            <p:nvPr userDrawn="1"/>
          </p:nvSpPr>
          <p:spPr>
            <a:xfrm>
              <a:off x="4572000" y="832104"/>
              <a:ext cx="4572000" cy="548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3309937" y="832104"/>
              <a:ext cx="1262063" cy="5486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0" y="832104"/>
              <a:ext cx="3309937" cy="5486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pic>
        <p:nvPicPr>
          <p:cNvPr id="16" name="Picture 31" descr="doe_logo_ppt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121400" y="276225"/>
            <a:ext cx="27432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/>
          <p:nvPr userDrawn="1"/>
        </p:nvSpPr>
        <p:spPr>
          <a:xfrm>
            <a:off x="4462463" y="4900613"/>
            <a:ext cx="4572000" cy="184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600" dirty="0">
                <a:solidFill>
                  <a:srgbClr val="FFFFFF"/>
                </a:solidFill>
                <a:latin typeface="+mn-lt"/>
                <a:ea typeface="+mn-ea"/>
                <a:cs typeface="Arial Narrow"/>
              </a:rPr>
              <a:t>Weatherization  Crew, Virginia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680" y="147797"/>
            <a:ext cx="5626620" cy="603505"/>
          </a:xfrm>
          <a:prstGeom prst="rect">
            <a:avLst/>
          </a:prstGeom>
          <a:ln>
            <a:noFill/>
          </a:ln>
        </p:spPr>
        <p:txBody>
          <a:bodyPr lIns="0" rIns="0"/>
          <a:lstStyle>
            <a:lvl1pPr algn="l">
              <a:defRPr sz="1600">
                <a:ln>
                  <a:noFill/>
                </a:ln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046" y="5253120"/>
            <a:ext cx="4382300" cy="11750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="1" i="0" baseline="0">
                <a:solidFill>
                  <a:srgbClr val="FFFFFF"/>
                </a:solidFill>
                <a:latin typeface="Arial Narrow"/>
                <a:cs typeface="Arial Narrow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054500" y="5206075"/>
            <a:ext cx="3082300" cy="33112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4" name="Text Placeholder 22"/>
          <p:cNvSpPr>
            <a:spLocks noGrp="1"/>
          </p:cNvSpPr>
          <p:nvPr>
            <p:ph type="body" sz="quarter" idx="12"/>
          </p:nvPr>
        </p:nvSpPr>
        <p:spPr>
          <a:xfrm>
            <a:off x="6054450" y="5543500"/>
            <a:ext cx="3089550" cy="7349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/>
                <a:cs typeface="Arial Narrow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168100" y="5672913"/>
            <a:ext cx="4365800" cy="270687"/>
          </a:xfrm>
          <a:noFill/>
          <a:ln>
            <a:noFill/>
          </a:ln>
        </p:spPr>
        <p:txBody>
          <a:bodyPr>
            <a:normAutofit/>
          </a:bodyPr>
          <a:lstStyle>
            <a:lvl1pPr eaLnBrk="1" hangingPunct="1">
              <a:buNone/>
              <a:defRPr sz="1200">
                <a:solidFill>
                  <a:schemeClr val="bg1"/>
                </a:solidFill>
                <a:latin typeface="Arial Narrow" pitchFamily="34" charset="0"/>
              </a:defRPr>
            </a:lvl1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0675"/>
            <a:ext cx="8229600" cy="48768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90675"/>
            <a:ext cx="4038600" cy="48768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90675"/>
            <a:ext cx="4038600" cy="48768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44500" y="0"/>
            <a:ext cx="5397500" cy="9017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17097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85975"/>
            <a:ext cx="4040188" cy="43815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17097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85975"/>
            <a:ext cx="4041775" cy="43815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44500" y="0"/>
            <a:ext cx="5397500" cy="9017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38250"/>
            <a:ext cx="5111750" cy="52863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08000"/>
            <a:ext cx="3008313" cy="45620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0"/>
            <a:ext cx="5384800" cy="9017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5384800" cy="9017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456363"/>
            <a:ext cx="9144000" cy="40163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flipH="1">
            <a:off x="0" y="5092700"/>
            <a:ext cx="4572000" cy="1363663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 flipH="1">
            <a:off x="4572000" y="5092700"/>
            <a:ext cx="1262063" cy="1363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 flipH="1">
            <a:off x="5834063" y="5092700"/>
            <a:ext cx="3309937" cy="136366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3081845"/>
            <a:ext cx="7772400" cy="10207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85800" y="4102608"/>
            <a:ext cx="6400800" cy="9906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05800" y="6565900"/>
            <a:ext cx="5334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BE186CE-46AB-41FA-8740-8F0A69063E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414" y="91530"/>
            <a:ext cx="8233172" cy="1508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5414" y="1598414"/>
            <a:ext cx="4063008" cy="525958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5578" y="1598414"/>
            <a:ext cx="4063008" cy="525958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05800" y="6565900"/>
            <a:ext cx="5334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2C36D3B-271C-4EE5-95CC-A5D65E80B2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0"/>
            <a:ext cx="9144000" cy="9271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0" y="6610350"/>
            <a:ext cx="9144000" cy="24765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Placeholder 13"/>
          <p:cNvSpPr>
            <a:spLocks noGrp="1"/>
          </p:cNvSpPr>
          <p:nvPr>
            <p:ph type="title"/>
          </p:nvPr>
        </p:nvSpPr>
        <p:spPr>
          <a:xfrm>
            <a:off x="444500" y="0"/>
            <a:ext cx="5397500" cy="9144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4"/>
          <p:cNvSpPr>
            <a:spLocks noGrp="1"/>
          </p:cNvSpPr>
          <p:nvPr>
            <p:ph type="body" idx="1"/>
          </p:nvPr>
        </p:nvSpPr>
        <p:spPr bwMode="auto">
          <a:xfrm>
            <a:off x="457200" y="15621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" name="Text Placeholder 9"/>
          <p:cNvSpPr txBox="1">
            <a:spLocks/>
          </p:cNvSpPr>
          <p:nvPr/>
        </p:nvSpPr>
        <p:spPr>
          <a:xfrm>
            <a:off x="130175" y="6616700"/>
            <a:ext cx="7286625" cy="2413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fld id="{9B9FF6C2-9FDF-4126-80D5-86C3BA0B5E15}" type="slidenum">
              <a:rPr lang="en-US" sz="1000">
                <a:solidFill>
                  <a:schemeClr val="bg1"/>
                </a:solidFill>
                <a:cs typeface="Arial" charset="0"/>
              </a:rPr>
              <a:pPr marL="342900" indent="-342900">
                <a:lnSpc>
                  <a:spcPct val="90000"/>
                </a:lnSpc>
                <a:spcBef>
                  <a:spcPct val="20000"/>
                </a:spcBef>
                <a:buFont typeface="Arial" charset="0"/>
                <a:buNone/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cs typeface="Arial" charset="0"/>
              </a:rPr>
              <a:t> | WEATHERIZATION ASSISTANCE PROGRAM STANDARDIZED CURRICULUM – </a:t>
            </a:r>
            <a:r>
              <a:rPr lang="en-US" sz="1000" dirty="0" smtClean="0">
                <a:solidFill>
                  <a:schemeClr val="bg1"/>
                </a:solidFill>
                <a:cs typeface="Arial" charset="0"/>
              </a:rPr>
              <a:t> December  2012</a:t>
            </a:r>
            <a:endParaRPr lang="en-US" sz="1000" dirty="0">
              <a:solidFill>
                <a:schemeClr val="bg1"/>
              </a:solidFill>
              <a:cs typeface="Arial" charset="0"/>
            </a:endParaRPr>
          </a:p>
        </p:txBody>
      </p:sp>
      <p:grpSp>
        <p:nvGrpSpPr>
          <p:cNvPr id="1031" name="Group 20"/>
          <p:cNvGrpSpPr>
            <a:grpSpLocks/>
          </p:cNvGrpSpPr>
          <p:nvPr/>
        </p:nvGrpSpPr>
        <p:grpSpPr bwMode="auto">
          <a:xfrm flipH="1" flipV="1">
            <a:off x="0" y="920750"/>
            <a:ext cx="9144000" cy="182563"/>
            <a:chOff x="0" y="704088"/>
            <a:chExt cx="9144000" cy="182880"/>
          </a:xfrm>
        </p:grpSpPr>
        <p:sp>
          <p:nvSpPr>
            <p:cNvPr id="23" name="Rectangle 22"/>
            <p:cNvSpPr/>
            <p:nvPr userDrawn="1"/>
          </p:nvSpPr>
          <p:spPr>
            <a:xfrm>
              <a:off x="4572000" y="704088"/>
              <a:ext cx="4572000" cy="18288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3309937" y="704088"/>
              <a:ext cx="1262063" cy="1828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0" y="704088"/>
              <a:ext cx="3309937" cy="18288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3" name="Text Placeholder 9"/>
          <p:cNvSpPr txBox="1">
            <a:spLocks/>
          </p:cNvSpPr>
          <p:nvPr/>
        </p:nvSpPr>
        <p:spPr>
          <a:xfrm>
            <a:off x="5476875" y="6616700"/>
            <a:ext cx="3667125" cy="2413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en-US" sz="1000" dirty="0">
                <a:solidFill>
                  <a:schemeClr val="bg1"/>
                </a:solidFill>
                <a:cs typeface="Arial" charset="0"/>
              </a:rPr>
              <a:t>eere.energy.gov</a:t>
            </a:r>
          </a:p>
        </p:txBody>
      </p:sp>
      <p:pic>
        <p:nvPicPr>
          <p:cNvPr id="1033" name="Picture 18" descr="doe_logo_ppt.pn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121400" y="276225"/>
            <a:ext cx="27432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4" r:id="rId7"/>
    <p:sldLayoutId id="2147483725" r:id="rId8"/>
    <p:sldLayoutId id="2147483726" r:id="rId9"/>
  </p:sldLayoutIdLst>
  <p:txStyles>
    <p:titleStyle>
      <a:lvl1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600" kern="1200" spc="100">
          <a:solidFill>
            <a:srgbClr val="FFFFFF"/>
          </a:solidFill>
          <a:latin typeface="+mj-lt"/>
          <a:ea typeface="ＭＳ Ｐゴシック" charset="-128"/>
          <a:cs typeface="ＭＳ Ｐゴシック" charset="-128"/>
        </a:defRPr>
      </a:lvl1pPr>
      <a:lvl2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  <a:ea typeface="ＭＳ Ｐゴシック" charset="-128"/>
          <a:cs typeface="ＭＳ Ｐゴシック" charset="-128"/>
        </a:defRPr>
      </a:lvl2pPr>
      <a:lvl3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  <a:ea typeface="ＭＳ Ｐゴシック" charset="-128"/>
          <a:cs typeface="ＭＳ Ｐゴシック" charset="-128"/>
        </a:defRPr>
      </a:lvl3pPr>
      <a:lvl4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  <a:ea typeface="ＭＳ Ｐゴシック" charset="-128"/>
          <a:cs typeface="ＭＳ Ｐゴシック" charset="-128"/>
        </a:defRPr>
      </a:lvl4pPr>
      <a:lvl5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defTabSz="457200" rtl="0" fontAlgn="base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defTabSz="457200" rtl="0" fontAlgn="base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defTabSz="457200" rtl="0" fontAlgn="base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defTabSz="457200" rtl="0" fontAlgn="base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273050" indent="-228600" algn="l" defTabSz="457200" rtl="0" eaLnBrk="0" fontAlgn="base" hangingPunct="0">
        <a:spcBef>
          <a:spcPts val="1200"/>
        </a:spcBef>
        <a:spcAft>
          <a:spcPts val="120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defTabSz="457200" rtl="0" eaLnBrk="0" fontAlgn="base" hangingPunct="0">
        <a:spcBef>
          <a:spcPts val="600"/>
        </a:spcBef>
        <a:spcAft>
          <a:spcPts val="120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4600" y="2977711"/>
            <a:ext cx="6324600" cy="111283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1600" dirty="0" smtClean="0">
                <a:solidFill>
                  <a:schemeClr val="folHlink"/>
                </a:solidFill>
                <a:ea typeface="ＭＳ Ｐゴシック" pitchFamily="34" charset="-128"/>
              </a:rPr>
              <a:t>WEATHERIZATION ENERGY AUDITOR SINGLE FAMILY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sz="4300" dirty="0" smtClean="0">
                <a:solidFill>
                  <a:srgbClr val="0A006A"/>
                </a:solidFill>
                <a:ea typeface="ＭＳ Ｐゴシック" pitchFamily="34" charset="-128"/>
              </a:rPr>
              <a:t>Interpreting Infrared</a:t>
            </a:r>
          </a:p>
        </p:txBody>
      </p:sp>
      <p:cxnSp>
        <p:nvCxnSpPr>
          <p:cNvPr id="6147" name="Straight Connector 6"/>
          <p:cNvCxnSpPr>
            <a:cxnSpLocks noChangeShapeType="1"/>
          </p:cNvCxnSpPr>
          <p:nvPr/>
        </p:nvCxnSpPr>
        <p:spPr bwMode="auto">
          <a:xfrm>
            <a:off x="2514600" y="3341688"/>
            <a:ext cx="5867400" cy="1587"/>
          </a:xfrm>
          <a:prstGeom prst="line">
            <a:avLst/>
          </a:prstGeom>
          <a:noFill/>
          <a:ln w="3175">
            <a:solidFill>
              <a:srgbClr val="528FBA"/>
            </a:solidFill>
            <a:round/>
            <a:headEnd/>
            <a:tailEnd/>
          </a:ln>
        </p:spPr>
      </p:cxnSp>
      <p:pic>
        <p:nvPicPr>
          <p:cNvPr id="6148" name="Picture 8" descr="Weatherization works 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8313" y="2286000"/>
            <a:ext cx="1665287" cy="202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IR and the Blower Door</a:t>
            </a:r>
          </a:p>
        </p:txBody>
      </p:sp>
      <p:pic>
        <p:nvPicPr>
          <p:cNvPr id="205827" name="Picture 8" descr="Infrared image of a front door and a window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 l="4153"/>
          <a:stretch>
            <a:fillRect/>
          </a:stretch>
        </p:blipFill>
        <p:spPr>
          <a:xfrm>
            <a:off x="302986" y="1917700"/>
            <a:ext cx="4396014" cy="3439886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828" name="Picture 9" descr="Regular image of a door and a window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 l="21961" r="2039" b="13588"/>
          <a:stretch>
            <a:fillRect/>
          </a:stretch>
        </p:blipFill>
        <p:spPr>
          <a:xfrm>
            <a:off x="4838700" y="1917700"/>
            <a:ext cx="4033883" cy="3439886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itle 5"/>
          <p:cNvSpPr txBox="1">
            <a:spLocks/>
          </p:cNvSpPr>
          <p:nvPr/>
        </p:nvSpPr>
        <p:spPr bwMode="auto">
          <a:xfrm>
            <a:off x="546100" y="850900"/>
            <a:ext cx="304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INTERPRETING INFRARED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03141" y="6230487"/>
            <a:ext cx="5040859" cy="357161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kumimoji="0" lang="en-US" sz="900" i="1" u="none" strike="noStrike" kern="1200" cap="none" spc="0" normalizeH="0" baseline="0" noProof="0" dirty="0" smtClean="0">
                <a:ln>
                  <a:noFill/>
                </a:ln>
                <a:solidFill>
                  <a:srgbClr val="50565C"/>
                </a:solidFill>
                <a:effectLst/>
                <a:uLnTx/>
                <a:uFillTx/>
                <a:latin typeface="+mn-lt"/>
                <a:ea typeface="+mn-ea"/>
                <a:cs typeface="Arial Narrow"/>
              </a:rPr>
              <a:t>Photos courtesy of Tony Gill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0"/>
            <a:ext cx="55118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Blower Door Driven Infiltration #1</a:t>
            </a:r>
            <a:endParaRPr lang="en-US" dirty="0" smtClean="0">
              <a:solidFill>
                <a:srgbClr val="FFC000"/>
              </a:solidFill>
              <a:ea typeface="ＭＳ Ｐゴシック" pitchFamily="34" charset="-128"/>
            </a:endParaRPr>
          </a:p>
        </p:txBody>
      </p:sp>
      <p:pic>
        <p:nvPicPr>
          <p:cNvPr id="6" name="Content Placeholder 5" descr="Infrared image of a blower door driven infiltartion in a ceili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23795" y="1531259"/>
            <a:ext cx="6096000" cy="4572000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Rectangular Callout 10"/>
          <p:cNvSpPr>
            <a:spLocks noChangeArrowheads="1"/>
          </p:cNvSpPr>
          <p:nvPr/>
        </p:nvSpPr>
        <p:spPr bwMode="auto">
          <a:xfrm>
            <a:off x="2451100" y="2416175"/>
            <a:ext cx="2265363" cy="898525"/>
          </a:xfrm>
          <a:prstGeom prst="wedgeRectCallout">
            <a:avLst>
              <a:gd name="adj1" fmla="val 75731"/>
              <a:gd name="adj2" fmla="val -64111"/>
            </a:avLst>
          </a:prstGeom>
          <a:solidFill>
            <a:srgbClr val="FFFFFF"/>
          </a:solidFill>
          <a:ln w="3175">
            <a:solidFill>
              <a:srgbClr val="A6A6A6"/>
            </a:solidFill>
            <a:round/>
            <a:headEnd/>
            <a:tailEnd/>
          </a:ln>
          <a:effectLst>
            <a:outerShdw dist="38100" dir="2700000" rotWithShape="0">
              <a:srgbClr val="808080">
                <a:alpha val="42998"/>
              </a:srgbClr>
            </a:outerShdw>
          </a:effectLst>
        </p:spPr>
        <p:txBody>
          <a:bodyPr anchor="ctr"/>
          <a:lstStyle/>
          <a:p>
            <a:pPr algn="ctr" defTabSz="914400" eaLnBrk="0" hangingPunct="0">
              <a:defRPr/>
            </a:pPr>
            <a:r>
              <a:rPr lang="en-US" sz="2400" dirty="0"/>
              <a:t>Infiltration at </a:t>
            </a:r>
            <a:br>
              <a:rPr lang="en-US" sz="2400" dirty="0"/>
            </a:br>
            <a:r>
              <a:rPr lang="en-US" sz="2400" dirty="0"/>
              <a:t>light </a:t>
            </a:r>
            <a:r>
              <a:rPr lang="en-US" sz="2400" dirty="0" smtClean="0"/>
              <a:t>fixture</a:t>
            </a:r>
            <a:endParaRPr lang="en-US" sz="2400" dirty="0"/>
          </a:p>
        </p:txBody>
      </p:sp>
      <p:sp>
        <p:nvSpPr>
          <p:cNvPr id="12" name="Rectangular Callout 11"/>
          <p:cNvSpPr>
            <a:spLocks noChangeArrowheads="1"/>
          </p:cNvSpPr>
          <p:nvPr/>
        </p:nvSpPr>
        <p:spPr bwMode="auto">
          <a:xfrm>
            <a:off x="5905500" y="3656013"/>
            <a:ext cx="2933700" cy="898525"/>
          </a:xfrm>
          <a:prstGeom prst="wedgeRectCallout">
            <a:avLst>
              <a:gd name="adj1" fmla="val -38606"/>
              <a:gd name="adj2" fmla="val 121139"/>
            </a:avLst>
          </a:prstGeom>
          <a:solidFill>
            <a:srgbClr val="FFFFFF"/>
          </a:solidFill>
          <a:ln w="3175">
            <a:solidFill>
              <a:srgbClr val="A6A6A6"/>
            </a:solidFill>
            <a:round/>
            <a:headEnd/>
            <a:tailEnd/>
          </a:ln>
          <a:effectLst>
            <a:outerShdw dist="38100" dir="2700000" rotWithShape="0">
              <a:srgbClr val="808080">
                <a:alpha val="42998"/>
              </a:srgbClr>
            </a:outerShdw>
          </a:effectLst>
        </p:spPr>
        <p:txBody>
          <a:bodyPr anchor="ctr"/>
          <a:lstStyle/>
          <a:p>
            <a:pPr algn="ctr" defTabSz="914400" eaLnBrk="0" hangingPunct="0">
              <a:defRPr/>
            </a:pPr>
            <a:r>
              <a:rPr lang="en-US" sz="2400" dirty="0"/>
              <a:t>Infiltration at </a:t>
            </a:r>
            <a:br>
              <a:rPr lang="en-US" sz="2400" dirty="0"/>
            </a:br>
            <a:r>
              <a:rPr lang="en-US" sz="2400" dirty="0"/>
              <a:t>ceiling/wall </a:t>
            </a:r>
            <a:r>
              <a:rPr lang="en-US" sz="2400" dirty="0" smtClean="0"/>
              <a:t>junction</a:t>
            </a:r>
            <a:endParaRPr lang="en-US" sz="2400" dirty="0"/>
          </a:p>
        </p:txBody>
      </p:sp>
      <p:sp>
        <p:nvSpPr>
          <p:cNvPr id="7" name="Title 5"/>
          <p:cNvSpPr txBox="1">
            <a:spLocks/>
          </p:cNvSpPr>
          <p:nvPr/>
        </p:nvSpPr>
        <p:spPr bwMode="auto">
          <a:xfrm>
            <a:off x="546100" y="850900"/>
            <a:ext cx="304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INTERPRETING INFRARED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03141" y="6230487"/>
            <a:ext cx="5040859" cy="357161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kumimoji="0" lang="en-US" sz="900" i="1" u="none" strike="noStrike" kern="1200" cap="none" spc="0" normalizeH="0" baseline="0" noProof="0" dirty="0" smtClean="0">
                <a:ln>
                  <a:noFill/>
                </a:ln>
                <a:solidFill>
                  <a:srgbClr val="50565C"/>
                </a:solidFill>
                <a:effectLst/>
                <a:uLnTx/>
                <a:uFillTx/>
                <a:latin typeface="+mn-lt"/>
                <a:ea typeface="+mn-ea"/>
                <a:cs typeface="Arial Narrow"/>
              </a:rPr>
              <a:t>Photo courtesy of Tony Gill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5562600" cy="9017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Blower Door Driven Infiltration #2</a:t>
            </a:r>
          </a:p>
        </p:txBody>
      </p:sp>
      <p:pic>
        <p:nvPicPr>
          <p:cNvPr id="4" name="Content Placeholder 3" descr="Infrared image of blower door driven infiltration at a light fixture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17215" y="1534958"/>
            <a:ext cx="6096000" cy="4572000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Rectangular Callout 7"/>
          <p:cNvSpPr>
            <a:spLocks noChangeArrowheads="1"/>
          </p:cNvSpPr>
          <p:nvPr/>
        </p:nvSpPr>
        <p:spPr bwMode="auto">
          <a:xfrm>
            <a:off x="457200" y="2416175"/>
            <a:ext cx="3581400" cy="898525"/>
          </a:xfrm>
          <a:prstGeom prst="wedgeRectCallout">
            <a:avLst>
              <a:gd name="adj1" fmla="val 46722"/>
              <a:gd name="adj2" fmla="val 108412"/>
            </a:avLst>
          </a:prstGeom>
          <a:solidFill>
            <a:srgbClr val="FFFFFF"/>
          </a:solidFill>
          <a:ln w="3175">
            <a:solidFill>
              <a:srgbClr val="A6A6A6"/>
            </a:solidFill>
            <a:round/>
            <a:headEnd/>
            <a:tailEnd/>
          </a:ln>
          <a:effectLst>
            <a:outerShdw dist="38100" dir="2700000" rotWithShape="0">
              <a:srgbClr val="808080">
                <a:alpha val="42998"/>
              </a:srgbClr>
            </a:outerShdw>
          </a:effectLst>
        </p:spPr>
        <p:txBody>
          <a:bodyPr anchor="ctr"/>
          <a:lstStyle/>
          <a:p>
            <a:pPr algn="ctr" defTabSz="914400" eaLnBrk="0" hangingPunct="0">
              <a:defRPr/>
            </a:pPr>
            <a:r>
              <a:rPr lang="en-US" sz="2400" dirty="0">
                <a:solidFill>
                  <a:srgbClr val="50565C"/>
                </a:solidFill>
              </a:rPr>
              <a:t>Infiltration at bath ceiling fan/light </a:t>
            </a:r>
            <a:r>
              <a:rPr lang="en-US" sz="2400" dirty="0" smtClean="0">
                <a:solidFill>
                  <a:srgbClr val="50565C"/>
                </a:solidFill>
              </a:rPr>
              <a:t>fixture</a:t>
            </a:r>
            <a:endParaRPr lang="en-US" sz="2400" dirty="0">
              <a:solidFill>
                <a:srgbClr val="50565C"/>
              </a:solidFill>
            </a:endParaRPr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546100" y="850900"/>
            <a:ext cx="304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INTERPRETING INFRARED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03141" y="6230487"/>
            <a:ext cx="5040859" cy="357161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kumimoji="0" lang="en-US" sz="900" i="1" u="none" strike="noStrike" kern="1200" cap="none" spc="0" normalizeH="0" baseline="0" noProof="0" dirty="0" smtClean="0">
                <a:ln>
                  <a:noFill/>
                </a:ln>
                <a:solidFill>
                  <a:srgbClr val="50565C"/>
                </a:solidFill>
                <a:effectLst/>
                <a:uLnTx/>
                <a:uFillTx/>
                <a:latin typeface="+mn-lt"/>
                <a:ea typeface="+mn-ea"/>
                <a:cs typeface="Arial Narrow"/>
              </a:rPr>
              <a:t>Photo courtesy of Tony Gill</a:t>
            </a:r>
          </a:p>
        </p:txBody>
      </p:sp>
      <p:sp>
        <p:nvSpPr>
          <p:cNvPr id="3" name="Rectangle 2"/>
          <p:cNvSpPr/>
          <p:nvPr/>
        </p:nvSpPr>
        <p:spPr>
          <a:xfrm>
            <a:off x="3453745" y="3244334"/>
            <a:ext cx="2236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/>
              <a:t>Power Point slides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1963" indent="-236538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ea typeface="ＭＳ Ｐゴシック" pitchFamily="34" charset="-128"/>
              </a:rPr>
              <a:t>IR imaging sees surface temperature only.</a:t>
            </a:r>
          </a:p>
          <a:p>
            <a:pPr marL="461963" indent="-236538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ea typeface="ＭＳ Ｐゴシック" pitchFamily="34" charset="-128"/>
              </a:rPr>
              <a:t>Interpreting IR requires putting images in context.</a:t>
            </a:r>
          </a:p>
          <a:p>
            <a:pPr marL="461963" indent="-236538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ea typeface="ＭＳ Ｐゴシック" pitchFamily="34" charset="-128"/>
              </a:rPr>
              <a:t>IR imaging cannot see through anything.</a:t>
            </a:r>
          </a:p>
          <a:p>
            <a:pPr marL="461963" indent="-236538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ea typeface="ＭＳ Ｐゴシック" pitchFamily="34" charset="-128"/>
              </a:rPr>
              <a:t>Images are easiest to interpret when there is a large temperature difference, and they always require a trained technician for accurate interpretation.</a:t>
            </a:r>
          </a:p>
          <a:p>
            <a:pPr marL="461963" indent="-236538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ea typeface="ＭＳ Ｐゴシック" pitchFamily="34" charset="-128"/>
              </a:rPr>
              <a:t>In conjunction with the blower door, IR imaging is a powerful tool for diagnosing infiltration and targeting air sealing activities.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Summary</a:t>
            </a:r>
          </a:p>
        </p:txBody>
      </p:sp>
      <p:sp>
        <p:nvSpPr>
          <p:cNvPr id="5" name="Title 5"/>
          <p:cNvSpPr txBox="1">
            <a:spLocks/>
          </p:cNvSpPr>
          <p:nvPr/>
        </p:nvSpPr>
        <p:spPr bwMode="auto">
          <a:xfrm>
            <a:off x="546100" y="850900"/>
            <a:ext cx="304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INTERPRETING INFRARED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Learning Objectives</a:t>
            </a:r>
          </a:p>
        </p:txBody>
      </p:sp>
      <p:sp>
        <p:nvSpPr>
          <p:cNvPr id="717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en-US" sz="2600" dirty="0" smtClean="0">
                <a:solidFill>
                  <a:srgbClr val="000066"/>
                </a:solidFill>
                <a:ea typeface="ＭＳ Ｐゴシック" pitchFamily="34" charset="-128"/>
              </a:rPr>
              <a:t>By attending this session, participants will be able to:</a:t>
            </a:r>
          </a:p>
          <a:p>
            <a:pPr marL="461963" indent="-236538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Explain the strengths and limitations of infrared (IR) thermography.</a:t>
            </a:r>
          </a:p>
          <a:p>
            <a:pPr marL="461963" indent="-236538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Interpret IR images as they relate to weatherization opportunities.</a:t>
            </a:r>
          </a:p>
          <a:p>
            <a:pPr marL="461963" indent="-236538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Demonstrate how to assess the quality of installed weatherization measures using IR images.</a:t>
            </a:r>
          </a:p>
          <a:p>
            <a:pPr marL="461963" indent="-236538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Use IR imaging in conjunction with blower door to track infiltration and direct air sealing activities.</a:t>
            </a:r>
            <a:endParaRPr 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546100" y="850900"/>
            <a:ext cx="304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INTERPRETING INFRARED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92075"/>
            <a:ext cx="8232775" cy="6778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Infrared Capability</a:t>
            </a:r>
          </a:p>
        </p:txBody>
      </p:sp>
      <p:pic>
        <p:nvPicPr>
          <p:cNvPr id="201732" name="Picture 4" descr="Image from an infrared camera of a wall showing gaps in insulation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142964" y="1939471"/>
            <a:ext cx="4578956" cy="3434217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8" name="Rectangle 17"/>
          <p:cNvSpPr/>
          <p:nvPr/>
        </p:nvSpPr>
        <p:spPr>
          <a:xfrm>
            <a:off x="6025284" y="3157534"/>
            <a:ext cx="1298482" cy="1465266"/>
          </a:xfrm>
          <a:prstGeom prst="rect">
            <a:avLst/>
          </a:prstGeom>
          <a:solidFill>
            <a:srgbClr val="6DA1C1">
              <a:alpha val="43000"/>
            </a:srgbClr>
          </a:solidFill>
          <a:ln w="12700" cap="flat" cmpd="sng" algn="ctr">
            <a:solidFill>
              <a:srgbClr val="4B7087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Freeform 10"/>
          <p:cNvSpPr>
            <a:spLocks noChangeArrowheads="1"/>
          </p:cNvSpPr>
          <p:nvPr/>
        </p:nvSpPr>
        <p:spPr bwMode="auto">
          <a:xfrm>
            <a:off x="4889500" y="1955800"/>
            <a:ext cx="1155700" cy="1536700"/>
          </a:xfrm>
          <a:custGeom>
            <a:avLst/>
            <a:gdLst>
              <a:gd name="T0" fmla="*/ 12700 w 1155700"/>
              <a:gd name="T1" fmla="*/ 25400 h 1536700"/>
              <a:gd name="T2" fmla="*/ 0 w 1155700"/>
              <a:gd name="T3" fmla="*/ 1524000 h 1536700"/>
              <a:gd name="T4" fmla="*/ 508000 w 1155700"/>
              <a:gd name="T5" fmla="*/ 1536700 h 1536700"/>
              <a:gd name="T6" fmla="*/ 1143000 w 1155700"/>
              <a:gd name="T7" fmla="*/ 939800 h 1536700"/>
              <a:gd name="T8" fmla="*/ 1155700 w 1155700"/>
              <a:gd name="T9" fmla="*/ 0 h 1536700"/>
              <a:gd name="T10" fmla="*/ 12700 w 1155700"/>
              <a:gd name="T11" fmla="*/ 25400 h 15367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55700"/>
              <a:gd name="T19" fmla="*/ 0 h 1536700"/>
              <a:gd name="T20" fmla="*/ 1155700 w 1155700"/>
              <a:gd name="T21" fmla="*/ 1536700 h 15367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55700" h="1536700">
                <a:moveTo>
                  <a:pt x="12700" y="25400"/>
                </a:moveTo>
                <a:lnTo>
                  <a:pt x="0" y="1524000"/>
                </a:lnTo>
                <a:cubicBezTo>
                  <a:pt x="169331" y="1528342"/>
                  <a:pt x="338614" y="1536700"/>
                  <a:pt x="508000" y="1536700"/>
                </a:cubicBezTo>
                <a:lnTo>
                  <a:pt x="1143000" y="939800"/>
                </a:lnTo>
                <a:lnTo>
                  <a:pt x="1155700" y="0"/>
                </a:lnTo>
                <a:lnTo>
                  <a:pt x="12700" y="25400"/>
                </a:lnTo>
                <a:close/>
              </a:path>
            </a:pathLst>
          </a:custGeom>
          <a:solidFill>
            <a:srgbClr val="96CD64">
              <a:alpha val="72156"/>
            </a:srgbClr>
          </a:solidFill>
          <a:ln w="9525">
            <a:solidFill>
              <a:srgbClr val="5C7F3D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8" name="Title 5"/>
          <p:cNvSpPr txBox="1">
            <a:spLocks/>
          </p:cNvSpPr>
          <p:nvPr/>
        </p:nvSpPr>
        <p:spPr bwMode="auto">
          <a:xfrm>
            <a:off x="546100" y="850900"/>
            <a:ext cx="304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INTERPRETING INFRARED</a:t>
            </a:r>
          </a:p>
        </p:txBody>
      </p:sp>
      <p:sp>
        <p:nvSpPr>
          <p:cNvPr id="820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866900"/>
            <a:ext cx="4062412" cy="3581400"/>
          </a:xfrm>
        </p:spPr>
        <p:txBody>
          <a:bodyPr anchor="ctr"/>
          <a:lstStyle/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>
                <a:ea typeface="ＭＳ Ｐゴシック" pitchFamily="34" charset="-128"/>
              </a:rPr>
              <a:t>IR cannot see through anything.</a:t>
            </a:r>
          </a:p>
          <a:p>
            <a:pPr marL="461963" indent="-236538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ea typeface="ＭＳ Ｐゴシック" pitchFamily="34" charset="-128"/>
              </a:rPr>
              <a:t>Sees surface temperatures </a:t>
            </a:r>
            <a:r>
              <a:rPr lang="en-US" u="sng" dirty="0" smtClean="0">
                <a:ea typeface="ＭＳ Ｐゴシック" pitchFamily="34" charset="-128"/>
              </a:rPr>
              <a:t>only</a:t>
            </a:r>
          </a:p>
          <a:p>
            <a:pPr marL="461963" indent="-236538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ea typeface="ＭＳ Ｐゴシック" pitchFamily="34" charset="-128"/>
              </a:rPr>
              <a:t>Cannot see color</a:t>
            </a:r>
          </a:p>
          <a:p>
            <a:pPr marL="461963" indent="-236538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ea typeface="ＭＳ Ｐゴシック" pitchFamily="34" charset="-128"/>
              </a:rPr>
              <a:t>Cannot see air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03141" y="6230487"/>
            <a:ext cx="5040859" cy="357161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kumimoji="0" lang="en-US" sz="900" i="1" u="none" strike="noStrike" kern="1200" cap="none" spc="0" normalizeH="0" baseline="0" noProof="0" dirty="0" smtClean="0">
                <a:ln>
                  <a:noFill/>
                </a:ln>
                <a:solidFill>
                  <a:srgbClr val="50565C"/>
                </a:solidFill>
                <a:effectLst/>
                <a:uLnTx/>
                <a:uFillTx/>
                <a:latin typeface="+mn-lt"/>
                <a:ea typeface="+mn-ea"/>
                <a:cs typeface="Arial Narrow"/>
              </a:rPr>
              <a:t>Photo courtesy of Tony Gill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55372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ea typeface="ＭＳ Ｐゴシック" pitchFamily="34" charset="-128"/>
              </a:rPr>
              <a:t>Insulation Settled in End Wall Bays</a:t>
            </a:r>
          </a:p>
        </p:txBody>
      </p:sp>
      <p:pic>
        <p:nvPicPr>
          <p:cNvPr id="4" name="Content Placeholder 3" descr="Infrared image showing settled in end wall bays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09480" y="1516407"/>
            <a:ext cx="6096000" cy="4572000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2476500" y="2438400"/>
            <a:ext cx="3162300" cy="2895600"/>
            <a:chOff x="2476500" y="2438400"/>
            <a:chExt cx="3162300" cy="2895600"/>
          </a:xfrm>
        </p:grpSpPr>
        <p:sp>
          <p:nvSpPr>
            <p:cNvPr id="25" name="Freeform 24"/>
            <p:cNvSpPr>
              <a:spLocks noChangeArrowheads="1"/>
            </p:cNvSpPr>
            <p:nvPr/>
          </p:nvSpPr>
          <p:spPr bwMode="auto">
            <a:xfrm>
              <a:off x="4927600" y="4267200"/>
              <a:ext cx="711200" cy="1066800"/>
            </a:xfrm>
            <a:custGeom>
              <a:avLst/>
              <a:gdLst>
                <a:gd name="T0" fmla="*/ 698500 w 711200"/>
                <a:gd name="T1" fmla="*/ 749300 h 1066800"/>
                <a:gd name="T2" fmla="*/ 711200 w 711200"/>
                <a:gd name="T3" fmla="*/ 1054100 h 1066800"/>
                <a:gd name="T4" fmla="*/ 0 w 711200"/>
                <a:gd name="T5" fmla="*/ 1066800 h 1066800"/>
                <a:gd name="T6" fmla="*/ 12700 w 711200"/>
                <a:gd name="T7" fmla="*/ 0 h 1066800"/>
                <a:gd name="T8" fmla="*/ 698500 w 711200"/>
                <a:gd name="T9" fmla="*/ 749300 h 10668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1200"/>
                <a:gd name="T16" fmla="*/ 0 h 1066800"/>
                <a:gd name="T17" fmla="*/ 711200 w 711200"/>
                <a:gd name="T18" fmla="*/ 1066800 h 10668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1200" h="1066800">
                  <a:moveTo>
                    <a:pt x="698500" y="749300"/>
                  </a:moveTo>
                  <a:lnTo>
                    <a:pt x="711200" y="1054100"/>
                  </a:lnTo>
                  <a:lnTo>
                    <a:pt x="0" y="1066800"/>
                  </a:lnTo>
                  <a:lnTo>
                    <a:pt x="12700" y="0"/>
                  </a:lnTo>
                  <a:lnTo>
                    <a:pt x="698500" y="749300"/>
                  </a:lnTo>
                  <a:close/>
                </a:path>
              </a:pathLst>
            </a:custGeom>
            <a:solidFill>
              <a:srgbClr val="FF0000">
                <a:alpha val="50195"/>
              </a:srgbClr>
            </a:solidFill>
            <a:ln w="9525">
              <a:solidFill>
                <a:srgbClr val="800000"/>
              </a:solidFill>
              <a:round/>
              <a:headEnd/>
              <a:tailEnd/>
            </a:ln>
            <a:effectLst>
              <a:outerShdw dist="38100" dir="2700000" rotWithShape="0">
                <a:srgbClr val="808080">
                  <a:alpha val="42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dirty="0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" name="Freeform 26"/>
            <p:cNvSpPr>
              <a:spLocks noChangeArrowheads="1"/>
            </p:cNvSpPr>
            <p:nvPr/>
          </p:nvSpPr>
          <p:spPr bwMode="auto">
            <a:xfrm>
              <a:off x="3479800" y="2552700"/>
              <a:ext cx="1308100" cy="2781300"/>
            </a:xfrm>
            <a:custGeom>
              <a:avLst/>
              <a:gdLst>
                <a:gd name="T0" fmla="*/ 0 w 1308100"/>
                <a:gd name="T1" fmla="*/ 0 h 2781300"/>
                <a:gd name="T2" fmla="*/ 88900 w 1308100"/>
                <a:gd name="T3" fmla="*/ 12700 h 2781300"/>
                <a:gd name="T4" fmla="*/ 1308100 w 1308100"/>
                <a:gd name="T5" fmla="*/ 1549400 h 2781300"/>
                <a:gd name="T6" fmla="*/ 1295400 w 1308100"/>
                <a:gd name="T7" fmla="*/ 2781300 h 2781300"/>
                <a:gd name="T8" fmla="*/ 0 w 1308100"/>
                <a:gd name="T9" fmla="*/ 2781300 h 2781300"/>
                <a:gd name="T10" fmla="*/ 0 w 1308100"/>
                <a:gd name="T11" fmla="*/ 0 h 27813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08100"/>
                <a:gd name="T19" fmla="*/ 0 h 2781300"/>
                <a:gd name="T20" fmla="*/ 1308100 w 1308100"/>
                <a:gd name="T21" fmla="*/ 2781300 h 27813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08100" h="2781300">
                  <a:moveTo>
                    <a:pt x="0" y="0"/>
                  </a:moveTo>
                  <a:lnTo>
                    <a:pt x="88900" y="12700"/>
                  </a:lnTo>
                  <a:lnTo>
                    <a:pt x="1308100" y="1549400"/>
                  </a:lnTo>
                  <a:lnTo>
                    <a:pt x="1295400" y="2781300"/>
                  </a:lnTo>
                  <a:lnTo>
                    <a:pt x="0" y="2781300"/>
                  </a:lnTo>
                  <a:cubicBezTo>
                    <a:pt x="4233" y="1854200"/>
                    <a:pt x="12700" y="0"/>
                    <a:pt x="0" y="0"/>
                  </a:cubicBezTo>
                  <a:close/>
                </a:path>
              </a:pathLst>
            </a:custGeom>
            <a:solidFill>
              <a:srgbClr val="FF0000">
                <a:alpha val="50195"/>
              </a:srgbClr>
            </a:solidFill>
            <a:ln w="9525">
              <a:solidFill>
                <a:srgbClr val="800000"/>
              </a:solidFill>
              <a:round/>
              <a:headEnd/>
              <a:tailEnd/>
            </a:ln>
            <a:effectLst>
              <a:outerShdw dist="38100" dir="2700000" rotWithShape="0">
                <a:srgbClr val="808080">
                  <a:alpha val="42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dirty="0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" name="Freeform 28"/>
            <p:cNvSpPr>
              <a:spLocks noChangeArrowheads="1"/>
            </p:cNvSpPr>
            <p:nvPr/>
          </p:nvSpPr>
          <p:spPr bwMode="auto">
            <a:xfrm>
              <a:off x="2476500" y="2438400"/>
              <a:ext cx="876300" cy="2590800"/>
            </a:xfrm>
            <a:custGeom>
              <a:avLst/>
              <a:gdLst>
                <a:gd name="T0" fmla="*/ 863600 w 876300"/>
                <a:gd name="T1" fmla="*/ 38100 h 2590800"/>
                <a:gd name="T2" fmla="*/ 876300 w 876300"/>
                <a:gd name="T3" fmla="*/ 2590800 h 2590800"/>
                <a:gd name="T4" fmla="*/ 647700 w 876300"/>
                <a:gd name="T5" fmla="*/ 2590800 h 2590800"/>
                <a:gd name="T6" fmla="*/ 266700 w 876300"/>
                <a:gd name="T7" fmla="*/ 2527300 h 2590800"/>
                <a:gd name="T8" fmla="*/ 254000 w 876300"/>
                <a:gd name="T9" fmla="*/ 1968500 h 2590800"/>
                <a:gd name="T10" fmla="*/ 177800 w 876300"/>
                <a:gd name="T11" fmla="*/ 1892300 h 2590800"/>
                <a:gd name="T12" fmla="*/ 419100 w 876300"/>
                <a:gd name="T13" fmla="*/ 1854200 h 2590800"/>
                <a:gd name="T14" fmla="*/ 469900 w 876300"/>
                <a:gd name="T15" fmla="*/ 1752600 h 2590800"/>
                <a:gd name="T16" fmla="*/ 393700 w 876300"/>
                <a:gd name="T17" fmla="*/ 1574800 h 2590800"/>
                <a:gd name="T18" fmla="*/ 457200 w 876300"/>
                <a:gd name="T19" fmla="*/ 1371600 h 2590800"/>
                <a:gd name="T20" fmla="*/ 254000 w 876300"/>
                <a:gd name="T21" fmla="*/ 1295400 h 2590800"/>
                <a:gd name="T22" fmla="*/ 50800 w 876300"/>
                <a:gd name="T23" fmla="*/ 1092200 h 2590800"/>
                <a:gd name="T24" fmla="*/ 0 w 876300"/>
                <a:gd name="T25" fmla="*/ 711200 h 2590800"/>
                <a:gd name="T26" fmla="*/ 190500 w 876300"/>
                <a:gd name="T27" fmla="*/ 647700 h 2590800"/>
                <a:gd name="T28" fmla="*/ 355600 w 876300"/>
                <a:gd name="T29" fmla="*/ 520700 h 2590800"/>
                <a:gd name="T30" fmla="*/ 431800 w 876300"/>
                <a:gd name="T31" fmla="*/ 355600 h 2590800"/>
                <a:gd name="T32" fmla="*/ 457200 w 876300"/>
                <a:gd name="T33" fmla="*/ 165100 h 2590800"/>
                <a:gd name="T34" fmla="*/ 457200 w 876300"/>
                <a:gd name="T35" fmla="*/ 0 h 259080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76300"/>
                <a:gd name="T55" fmla="*/ 0 h 2590800"/>
                <a:gd name="T56" fmla="*/ 876300 w 876300"/>
                <a:gd name="T57" fmla="*/ 2590800 h 259080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76300" h="2590800">
                  <a:moveTo>
                    <a:pt x="863600" y="38100"/>
                  </a:moveTo>
                  <a:cubicBezTo>
                    <a:pt x="867833" y="889000"/>
                    <a:pt x="876300" y="2590800"/>
                    <a:pt x="876300" y="2590800"/>
                  </a:cubicBezTo>
                  <a:lnTo>
                    <a:pt x="647700" y="2590800"/>
                  </a:lnTo>
                  <a:lnTo>
                    <a:pt x="266700" y="2527300"/>
                  </a:lnTo>
                  <a:lnTo>
                    <a:pt x="254000" y="1968500"/>
                  </a:lnTo>
                  <a:lnTo>
                    <a:pt x="177800" y="1892300"/>
                  </a:lnTo>
                  <a:lnTo>
                    <a:pt x="419100" y="1854200"/>
                  </a:lnTo>
                  <a:lnTo>
                    <a:pt x="469900" y="1752600"/>
                  </a:lnTo>
                  <a:cubicBezTo>
                    <a:pt x="391926" y="1583656"/>
                    <a:pt x="393700" y="1648112"/>
                    <a:pt x="393700" y="1574800"/>
                  </a:cubicBezTo>
                  <a:lnTo>
                    <a:pt x="457200" y="1371600"/>
                  </a:lnTo>
                  <a:lnTo>
                    <a:pt x="254000" y="1295400"/>
                  </a:lnTo>
                  <a:cubicBezTo>
                    <a:pt x="47712" y="1102005"/>
                    <a:pt x="50800" y="1197744"/>
                    <a:pt x="50800" y="1092200"/>
                  </a:cubicBezTo>
                  <a:lnTo>
                    <a:pt x="0" y="711200"/>
                  </a:lnTo>
                  <a:lnTo>
                    <a:pt x="190500" y="647700"/>
                  </a:lnTo>
                  <a:lnTo>
                    <a:pt x="355600" y="520700"/>
                  </a:lnTo>
                  <a:lnTo>
                    <a:pt x="431800" y="355600"/>
                  </a:lnTo>
                  <a:cubicBezTo>
                    <a:pt x="457799" y="173609"/>
                    <a:pt x="457200" y="237668"/>
                    <a:pt x="457200" y="165100"/>
                  </a:cubicBezTo>
                  <a:lnTo>
                    <a:pt x="457200" y="0"/>
                  </a:lnTo>
                </a:path>
              </a:pathLst>
            </a:custGeom>
            <a:solidFill>
              <a:srgbClr val="FF0000">
                <a:alpha val="50195"/>
              </a:srgbClr>
            </a:solidFill>
            <a:ln w="9525">
              <a:solidFill>
                <a:srgbClr val="800000"/>
              </a:solidFill>
              <a:round/>
              <a:headEnd/>
              <a:tailEnd/>
            </a:ln>
            <a:effectLst>
              <a:outerShdw dist="38100" dir="2700000" rotWithShape="0">
                <a:srgbClr val="808080">
                  <a:alpha val="42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dirty="0">
                <a:ea typeface="ＭＳ Ｐゴシック" charset="-128"/>
                <a:cs typeface="ＭＳ Ｐゴシック" charset="-128"/>
              </a:endParaRPr>
            </a:p>
          </p:txBody>
        </p:sp>
      </p:grpSp>
      <p:sp>
        <p:nvSpPr>
          <p:cNvPr id="9" name="Title 5"/>
          <p:cNvSpPr txBox="1">
            <a:spLocks/>
          </p:cNvSpPr>
          <p:nvPr/>
        </p:nvSpPr>
        <p:spPr bwMode="auto">
          <a:xfrm>
            <a:off x="546100" y="850900"/>
            <a:ext cx="304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INTERPRETING INFRARED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03141" y="6230487"/>
            <a:ext cx="5040859" cy="357161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kumimoji="0" lang="en-US" sz="900" i="1" u="none" strike="noStrike" kern="1200" cap="none" spc="0" normalizeH="0" baseline="0" noProof="0" dirty="0" smtClean="0">
                <a:ln>
                  <a:noFill/>
                </a:ln>
                <a:solidFill>
                  <a:srgbClr val="50565C"/>
                </a:solidFill>
                <a:effectLst/>
                <a:uLnTx/>
                <a:uFillTx/>
                <a:latin typeface="+mn-lt"/>
                <a:ea typeface="+mn-ea"/>
                <a:cs typeface="Arial Narrow"/>
              </a:rPr>
              <a:t>Photo courtesy of Tony Gill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56007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ea typeface="ＭＳ Ｐゴシック" pitchFamily="34" charset="-128"/>
              </a:rPr>
              <a:t>Missed Bay, Low Density Bays, Infiltration</a:t>
            </a:r>
          </a:p>
        </p:txBody>
      </p:sp>
      <p:pic>
        <p:nvPicPr>
          <p:cNvPr id="4" name="Content Placeholder 3" descr="Infrared image showing a missed bay, low density bays, and air infiltration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87623" y="1556662"/>
            <a:ext cx="6096000" cy="4572000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6" name="Freeform 35"/>
          <p:cNvSpPr>
            <a:spLocks noChangeArrowheads="1"/>
          </p:cNvSpPr>
          <p:nvPr/>
        </p:nvSpPr>
        <p:spPr bwMode="auto">
          <a:xfrm>
            <a:off x="4000500" y="2159000"/>
            <a:ext cx="1328738" cy="2155825"/>
          </a:xfrm>
          <a:custGeom>
            <a:avLst/>
            <a:gdLst>
              <a:gd name="T0" fmla="*/ 863930 w 1447800"/>
              <a:gd name="T1" fmla="*/ 58867 h 2349500"/>
              <a:gd name="T2" fmla="*/ 0 w 1447800"/>
              <a:gd name="T3" fmla="*/ 863378 h 2349500"/>
              <a:gd name="T4" fmla="*/ 9817 w 1447800"/>
              <a:gd name="T5" fmla="*/ 1815053 h 2349500"/>
              <a:gd name="T6" fmla="*/ 1119182 w 1447800"/>
              <a:gd name="T7" fmla="*/ 1795431 h 2349500"/>
              <a:gd name="T8" fmla="*/ 1119182 w 1447800"/>
              <a:gd name="T9" fmla="*/ 0 h 2349500"/>
              <a:gd name="T10" fmla="*/ 863930 w 1447800"/>
              <a:gd name="T11" fmla="*/ 58867 h 23495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47800"/>
              <a:gd name="T19" fmla="*/ 0 h 2349500"/>
              <a:gd name="T20" fmla="*/ 1447800 w 1447800"/>
              <a:gd name="T21" fmla="*/ 2349500 h 23495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47800" h="2349500">
                <a:moveTo>
                  <a:pt x="1117600" y="76200"/>
                </a:moveTo>
                <a:lnTo>
                  <a:pt x="0" y="1117600"/>
                </a:lnTo>
                <a:lnTo>
                  <a:pt x="12700" y="2349500"/>
                </a:lnTo>
                <a:lnTo>
                  <a:pt x="1447800" y="2324100"/>
                </a:lnTo>
                <a:lnTo>
                  <a:pt x="1447800" y="0"/>
                </a:lnTo>
                <a:lnTo>
                  <a:pt x="1117600" y="76200"/>
                </a:lnTo>
                <a:close/>
              </a:path>
            </a:pathLst>
          </a:custGeom>
          <a:solidFill>
            <a:srgbClr val="FF0000">
              <a:alpha val="50195"/>
            </a:srgbClr>
          </a:solidFill>
          <a:ln w="9525">
            <a:solidFill>
              <a:srgbClr val="800000"/>
            </a:solidFill>
            <a:round/>
            <a:headEnd/>
            <a:tailEnd/>
          </a:ln>
          <a:effectLst>
            <a:outerShdw dist="38100" dir="2700000" rotWithShape="0">
              <a:srgbClr val="808080">
                <a:alpha val="42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3" name="Group 52"/>
          <p:cNvGrpSpPr>
            <a:grpSpLocks/>
          </p:cNvGrpSpPr>
          <p:nvPr/>
        </p:nvGrpSpPr>
        <p:grpSpPr bwMode="auto">
          <a:xfrm>
            <a:off x="1574800" y="2070100"/>
            <a:ext cx="5245100" cy="3240088"/>
            <a:chOff x="1270000" y="1892300"/>
            <a:chExt cx="5715000" cy="3530600"/>
          </a:xfrm>
        </p:grpSpPr>
        <p:sp>
          <p:nvSpPr>
            <p:cNvPr id="39" name="Freeform 38"/>
            <p:cNvSpPr>
              <a:spLocks noChangeArrowheads="1"/>
            </p:cNvSpPr>
            <p:nvPr/>
          </p:nvSpPr>
          <p:spPr bwMode="auto">
            <a:xfrm>
              <a:off x="6031924" y="1892300"/>
              <a:ext cx="953076" cy="736911"/>
            </a:xfrm>
            <a:custGeom>
              <a:avLst/>
              <a:gdLst>
                <a:gd name="T0" fmla="*/ 954229 w 952500"/>
                <a:gd name="T1" fmla="*/ 0 h 736600"/>
                <a:gd name="T2" fmla="*/ 0 w 952500"/>
                <a:gd name="T3" fmla="*/ 12715 h 736600"/>
                <a:gd name="T4" fmla="*/ 763383 w 952500"/>
                <a:gd name="T5" fmla="*/ 737533 h 736600"/>
                <a:gd name="T6" fmla="*/ 954229 w 952500"/>
                <a:gd name="T7" fmla="*/ 635804 h 736600"/>
                <a:gd name="T8" fmla="*/ 954229 w 952500"/>
                <a:gd name="T9" fmla="*/ 0 h 736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2500"/>
                <a:gd name="T16" fmla="*/ 0 h 736600"/>
                <a:gd name="T17" fmla="*/ 952500 w 952500"/>
                <a:gd name="T18" fmla="*/ 736600 h 736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2500" h="736600">
                  <a:moveTo>
                    <a:pt x="952500" y="0"/>
                  </a:moveTo>
                  <a:lnTo>
                    <a:pt x="0" y="12700"/>
                  </a:lnTo>
                  <a:lnTo>
                    <a:pt x="762000" y="736600"/>
                  </a:lnTo>
                  <a:lnTo>
                    <a:pt x="952500" y="635000"/>
                  </a:lnTo>
                  <a:lnTo>
                    <a:pt x="952500" y="0"/>
                  </a:lnTo>
                  <a:close/>
                </a:path>
              </a:pathLst>
            </a:custGeom>
            <a:solidFill>
              <a:srgbClr val="96CD64">
                <a:alpha val="70195"/>
              </a:srgbClr>
            </a:solidFill>
            <a:ln w="9525">
              <a:solidFill>
                <a:srgbClr val="5C7F3D"/>
              </a:solidFill>
              <a:round/>
              <a:headEnd/>
              <a:tailEnd/>
            </a:ln>
            <a:effectLst>
              <a:outerShdw dist="38100" dir="2700000" rotWithShape="0">
                <a:srgbClr val="808080">
                  <a:alpha val="42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dirty="0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1" name="Freeform 40"/>
            <p:cNvSpPr>
              <a:spLocks noChangeArrowheads="1"/>
            </p:cNvSpPr>
            <p:nvPr/>
          </p:nvSpPr>
          <p:spPr bwMode="auto">
            <a:xfrm>
              <a:off x="2261131" y="3314227"/>
              <a:ext cx="1357831" cy="1181480"/>
            </a:xfrm>
            <a:custGeom>
              <a:avLst/>
              <a:gdLst>
                <a:gd name="T0" fmla="*/ 1355696 w 1358900"/>
                <a:gd name="T1" fmla="*/ 0 h 1181100"/>
                <a:gd name="T2" fmla="*/ 1355696 w 1358900"/>
                <a:gd name="T3" fmla="*/ 1144104 h 1181100"/>
                <a:gd name="T4" fmla="*/ 0 w 1358900"/>
                <a:gd name="T5" fmla="*/ 1182240 h 1181100"/>
                <a:gd name="T6" fmla="*/ 1355696 w 1358900"/>
                <a:gd name="T7" fmla="*/ 0 h 11811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58900"/>
                <a:gd name="T13" fmla="*/ 0 h 1181100"/>
                <a:gd name="T14" fmla="*/ 1358900 w 1358900"/>
                <a:gd name="T15" fmla="*/ 1181100 h 11811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58900" h="1181100">
                  <a:moveTo>
                    <a:pt x="1358900" y="0"/>
                  </a:moveTo>
                  <a:lnTo>
                    <a:pt x="1358900" y="1143000"/>
                  </a:lnTo>
                  <a:lnTo>
                    <a:pt x="0" y="1181100"/>
                  </a:lnTo>
                  <a:lnTo>
                    <a:pt x="1358900" y="0"/>
                  </a:lnTo>
                  <a:close/>
                </a:path>
              </a:pathLst>
            </a:custGeom>
            <a:solidFill>
              <a:srgbClr val="96CD64">
                <a:alpha val="70195"/>
              </a:srgbClr>
            </a:solidFill>
            <a:ln w="9525">
              <a:solidFill>
                <a:srgbClr val="5C7F3D"/>
              </a:solidFill>
              <a:round/>
              <a:headEnd/>
              <a:tailEnd/>
            </a:ln>
            <a:effectLst>
              <a:outerShdw dist="38100" dir="2700000" rotWithShape="0">
                <a:srgbClr val="808080">
                  <a:alpha val="42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dirty="0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3" name="Freeform 42"/>
            <p:cNvSpPr>
              <a:spLocks noChangeArrowheads="1"/>
            </p:cNvSpPr>
            <p:nvPr/>
          </p:nvSpPr>
          <p:spPr bwMode="auto">
            <a:xfrm>
              <a:off x="1270000" y="4647933"/>
              <a:ext cx="800862" cy="774967"/>
            </a:xfrm>
            <a:custGeom>
              <a:avLst/>
              <a:gdLst>
                <a:gd name="T0" fmla="*/ 789652 w 800100"/>
                <a:gd name="T1" fmla="*/ 0 h 774700"/>
                <a:gd name="T2" fmla="*/ 802388 w 800100"/>
                <a:gd name="T3" fmla="*/ 737362 h 774700"/>
                <a:gd name="T4" fmla="*/ 0 w 800100"/>
                <a:gd name="T5" fmla="*/ 775501 h 774700"/>
                <a:gd name="T6" fmla="*/ 789652 w 800100"/>
                <a:gd name="T7" fmla="*/ 0 h 7747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00100"/>
                <a:gd name="T13" fmla="*/ 0 h 774700"/>
                <a:gd name="T14" fmla="*/ 800100 w 800100"/>
                <a:gd name="T15" fmla="*/ 774700 h 7747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00100" h="774700">
                  <a:moveTo>
                    <a:pt x="787400" y="0"/>
                  </a:moveTo>
                  <a:lnTo>
                    <a:pt x="800100" y="736600"/>
                  </a:lnTo>
                  <a:lnTo>
                    <a:pt x="0" y="774700"/>
                  </a:lnTo>
                  <a:lnTo>
                    <a:pt x="787400" y="0"/>
                  </a:lnTo>
                  <a:close/>
                </a:path>
              </a:pathLst>
            </a:custGeom>
            <a:solidFill>
              <a:srgbClr val="96CD64">
                <a:alpha val="70195"/>
              </a:srgbClr>
            </a:solidFill>
            <a:ln w="9525">
              <a:solidFill>
                <a:srgbClr val="5C7F3D"/>
              </a:solidFill>
              <a:round/>
              <a:headEnd/>
              <a:tailEnd/>
            </a:ln>
            <a:effectLst>
              <a:outerShdw dist="38100" dir="2700000" rotWithShape="0">
                <a:srgbClr val="808080">
                  <a:alpha val="42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dirty="0"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1724025" y="2578100"/>
            <a:ext cx="1573213" cy="1444625"/>
            <a:chOff x="1498600" y="2514600"/>
            <a:chExt cx="1714500" cy="1574800"/>
          </a:xfrm>
        </p:grpSpPr>
        <p:cxnSp>
          <p:nvCxnSpPr>
            <p:cNvPr id="45" name="Straight Arrow Connector 44"/>
            <p:cNvCxnSpPr>
              <a:cxnSpLocks noChangeShapeType="1"/>
            </p:cNvCxnSpPr>
            <p:nvPr/>
          </p:nvCxnSpPr>
          <p:spPr bwMode="auto">
            <a:xfrm rot="10800000" flipV="1">
              <a:off x="2069523" y="3023382"/>
              <a:ext cx="1143577" cy="1066018"/>
            </a:xfrm>
            <a:prstGeom prst="straightConnector1">
              <a:avLst/>
            </a:prstGeom>
            <a:noFill/>
            <a:ln w="76200">
              <a:solidFill>
                <a:srgbClr val="FF9700">
                  <a:alpha val="78822"/>
                </a:srgbClr>
              </a:solidFill>
              <a:round/>
              <a:headEnd/>
              <a:tailEnd type="triangle" w="lg" len="med"/>
            </a:ln>
            <a:effectLst>
              <a:outerShdw dist="38100" dir="2700000" algn="tl" rotWithShape="0">
                <a:srgbClr val="808080">
                  <a:alpha val="42998"/>
                </a:srgbClr>
              </a:outerShdw>
            </a:effectLst>
          </p:spPr>
        </p:cxnSp>
        <p:cxnSp>
          <p:nvCxnSpPr>
            <p:cNvPr id="48" name="Straight Arrow Connector 47"/>
            <p:cNvCxnSpPr>
              <a:cxnSpLocks noChangeShapeType="1"/>
            </p:cNvCxnSpPr>
            <p:nvPr/>
          </p:nvCxnSpPr>
          <p:spPr bwMode="auto">
            <a:xfrm rot="10800000" flipV="1">
              <a:off x="1498600" y="2781105"/>
              <a:ext cx="1435958" cy="1308295"/>
            </a:xfrm>
            <a:prstGeom prst="straightConnector1">
              <a:avLst/>
            </a:prstGeom>
            <a:noFill/>
            <a:ln w="76200">
              <a:solidFill>
                <a:srgbClr val="FF9700">
                  <a:alpha val="78822"/>
                </a:srgbClr>
              </a:solidFill>
              <a:round/>
              <a:headEnd/>
              <a:tailEnd type="triangle" w="lg" len="med"/>
            </a:ln>
            <a:effectLst>
              <a:outerShdw dist="38100" dir="2700000" algn="tl" rotWithShape="0">
                <a:srgbClr val="808080">
                  <a:alpha val="42998"/>
                </a:srgbClr>
              </a:outerShdw>
            </a:effectLst>
          </p:spPr>
        </p:cxnSp>
        <p:cxnSp>
          <p:nvCxnSpPr>
            <p:cNvPr id="51" name="Straight Arrow Connector 50"/>
            <p:cNvCxnSpPr>
              <a:cxnSpLocks noChangeShapeType="1"/>
            </p:cNvCxnSpPr>
            <p:nvPr/>
          </p:nvCxnSpPr>
          <p:spPr bwMode="auto">
            <a:xfrm rot="10800000" flipV="1">
              <a:off x="1536662" y="2514600"/>
              <a:ext cx="1143577" cy="1066018"/>
            </a:xfrm>
            <a:prstGeom prst="straightConnector1">
              <a:avLst/>
            </a:prstGeom>
            <a:noFill/>
            <a:ln w="76200">
              <a:solidFill>
                <a:srgbClr val="FF9700">
                  <a:alpha val="78822"/>
                </a:srgbClr>
              </a:solidFill>
              <a:round/>
              <a:headEnd/>
              <a:tailEnd type="triangle" w="lg" len="med"/>
            </a:ln>
            <a:effectLst>
              <a:outerShdw dist="38100" dir="2700000" algn="tl" rotWithShape="0">
                <a:srgbClr val="808080">
                  <a:alpha val="42998"/>
                </a:srgbClr>
              </a:outerShdw>
            </a:effectLst>
          </p:spPr>
        </p:cxnSp>
      </p:grpSp>
      <p:sp>
        <p:nvSpPr>
          <p:cNvPr id="14" name="Title 5"/>
          <p:cNvSpPr txBox="1">
            <a:spLocks/>
          </p:cNvSpPr>
          <p:nvPr/>
        </p:nvSpPr>
        <p:spPr bwMode="auto">
          <a:xfrm>
            <a:off x="546100" y="850900"/>
            <a:ext cx="304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INTERPRETING INFRARED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03141" y="6230487"/>
            <a:ext cx="5040859" cy="357161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kumimoji="0" lang="en-US" sz="900" i="1" u="none" strike="noStrike" kern="1200" cap="none" spc="0" normalizeH="0" baseline="0" noProof="0" dirty="0" smtClean="0">
                <a:ln>
                  <a:noFill/>
                </a:ln>
                <a:solidFill>
                  <a:srgbClr val="50565C"/>
                </a:solidFill>
                <a:effectLst/>
                <a:uLnTx/>
                <a:uFillTx/>
                <a:latin typeface="+mn-lt"/>
                <a:ea typeface="+mn-ea"/>
                <a:cs typeface="Arial Narrow"/>
              </a:rPr>
              <a:t>Photo courtesy of Tony Gill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0"/>
            <a:ext cx="6731000" cy="9017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ea typeface="ＭＳ Ｐゴシック" pitchFamily="34" charset="-128"/>
              </a:rPr>
              <a:t>Poorly Blown Cellulose in a </a:t>
            </a:r>
            <a:br>
              <a:rPr lang="en-US" sz="2400" dirty="0" smtClean="0">
                <a:ea typeface="ＭＳ Ｐゴシック" pitchFamily="34" charset="-128"/>
              </a:rPr>
            </a:br>
            <a:r>
              <a:rPr lang="en-US" sz="2400" dirty="0" smtClean="0">
                <a:ea typeface="ＭＳ Ｐゴシック" pitchFamily="34" charset="-128"/>
              </a:rPr>
              <a:t>Sloped Ceiling</a:t>
            </a:r>
          </a:p>
        </p:txBody>
      </p:sp>
      <p:pic>
        <p:nvPicPr>
          <p:cNvPr id="4" name="Content Placeholder 3" descr="Infrared image showing poorly blown cellulose in a sloped ceili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89766" y="1556663"/>
            <a:ext cx="6096000" cy="4572000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2960688" y="1651000"/>
            <a:ext cx="4495800" cy="3211513"/>
            <a:chOff x="2960910" y="1752600"/>
            <a:chExt cx="4495800" cy="3211290"/>
          </a:xfrm>
        </p:grpSpPr>
        <p:cxnSp>
          <p:nvCxnSpPr>
            <p:cNvPr id="14" name="Straight Connector 13"/>
            <p:cNvCxnSpPr>
              <a:cxnSpLocks noChangeShapeType="1"/>
            </p:cNvCxnSpPr>
            <p:nvPr/>
          </p:nvCxnSpPr>
          <p:spPr bwMode="auto">
            <a:xfrm rot="5400000">
              <a:off x="2865765" y="1847745"/>
              <a:ext cx="3058901" cy="2868612"/>
            </a:xfrm>
            <a:prstGeom prst="line">
              <a:avLst/>
            </a:prstGeom>
            <a:noFill/>
            <a:ln w="101600">
              <a:solidFill>
                <a:srgbClr val="FF9700">
                  <a:alpha val="78822"/>
                </a:srgbClr>
              </a:solidFill>
              <a:round/>
              <a:headEnd/>
              <a:tailEnd/>
            </a:ln>
            <a:effectLst>
              <a:outerShdw dist="38100" dir="2700000" rotWithShape="0">
                <a:srgbClr val="808080">
                  <a:alpha val="42998"/>
                </a:srgbClr>
              </a:outerShdw>
            </a:effectLst>
          </p:spPr>
        </p:cxnSp>
        <p:cxnSp>
          <p:nvCxnSpPr>
            <p:cNvPr id="16" name="Straight Connector 15"/>
            <p:cNvCxnSpPr>
              <a:cxnSpLocks noChangeShapeType="1"/>
            </p:cNvCxnSpPr>
            <p:nvPr/>
          </p:nvCxnSpPr>
          <p:spPr bwMode="auto">
            <a:xfrm rot="5400000">
              <a:off x="4827903" y="2335083"/>
              <a:ext cx="2666815" cy="2590800"/>
            </a:xfrm>
            <a:prstGeom prst="line">
              <a:avLst/>
            </a:prstGeom>
            <a:noFill/>
            <a:ln w="101600">
              <a:solidFill>
                <a:srgbClr val="FF9700">
                  <a:alpha val="78822"/>
                </a:srgbClr>
              </a:solidFill>
              <a:round/>
              <a:headEnd/>
              <a:tailEnd/>
            </a:ln>
            <a:effectLst>
              <a:outerShdw dist="38100" dir="2700000" rotWithShape="0">
                <a:srgbClr val="808080">
                  <a:alpha val="42998"/>
                </a:srgbClr>
              </a:outerShdw>
            </a:effectLst>
          </p:spPr>
        </p:cxn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2374900" y="4914900"/>
            <a:ext cx="1587500" cy="739775"/>
            <a:chOff x="2374900" y="5016500"/>
            <a:chExt cx="1587500" cy="739281"/>
          </a:xfrm>
        </p:grpSpPr>
        <p:sp>
          <p:nvSpPr>
            <p:cNvPr id="15" name="Freeform 14"/>
            <p:cNvSpPr>
              <a:spLocks noChangeArrowheads="1"/>
            </p:cNvSpPr>
            <p:nvPr/>
          </p:nvSpPr>
          <p:spPr bwMode="auto">
            <a:xfrm>
              <a:off x="2374900" y="5016500"/>
              <a:ext cx="723900" cy="739281"/>
            </a:xfrm>
            <a:custGeom>
              <a:avLst/>
              <a:gdLst>
                <a:gd name="T0" fmla="*/ 0 w 723900"/>
                <a:gd name="T1" fmla="*/ 584200 h 739281"/>
                <a:gd name="T2" fmla="*/ 0 w 723900"/>
                <a:gd name="T3" fmla="*/ 495300 h 739281"/>
                <a:gd name="T4" fmla="*/ 0 w 723900"/>
                <a:gd name="T5" fmla="*/ 0 h 739281"/>
                <a:gd name="T6" fmla="*/ 723900 w 723900"/>
                <a:gd name="T7" fmla="*/ 63500 h 739281"/>
                <a:gd name="T8" fmla="*/ 723900 w 723900"/>
                <a:gd name="T9" fmla="*/ 723900 h 739281"/>
                <a:gd name="T10" fmla="*/ 330200 w 723900"/>
                <a:gd name="T11" fmla="*/ 635000 h 739281"/>
                <a:gd name="T12" fmla="*/ 165100 w 723900"/>
                <a:gd name="T13" fmla="*/ 571500 h 739281"/>
                <a:gd name="T14" fmla="*/ 0 w 723900"/>
                <a:gd name="T15" fmla="*/ 584200 h 73928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23900"/>
                <a:gd name="T25" fmla="*/ 0 h 739281"/>
                <a:gd name="T26" fmla="*/ 723900 w 723900"/>
                <a:gd name="T27" fmla="*/ 739281 h 73928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23900" h="739281">
                  <a:moveTo>
                    <a:pt x="0" y="584200"/>
                  </a:moveTo>
                  <a:lnTo>
                    <a:pt x="0" y="495300"/>
                  </a:lnTo>
                  <a:lnTo>
                    <a:pt x="0" y="0"/>
                  </a:lnTo>
                  <a:lnTo>
                    <a:pt x="723900" y="63500"/>
                  </a:lnTo>
                  <a:lnTo>
                    <a:pt x="723900" y="723900"/>
                  </a:lnTo>
                  <a:cubicBezTo>
                    <a:pt x="337029" y="646526"/>
                    <a:pt x="434481" y="739281"/>
                    <a:pt x="330200" y="635000"/>
                  </a:cubicBezTo>
                  <a:lnTo>
                    <a:pt x="165100" y="571500"/>
                  </a:lnTo>
                  <a:lnTo>
                    <a:pt x="0" y="584200"/>
                  </a:lnTo>
                  <a:close/>
                </a:path>
              </a:pathLst>
            </a:custGeom>
            <a:solidFill>
              <a:srgbClr val="96CD64">
                <a:alpha val="59999"/>
              </a:srgbClr>
            </a:solidFill>
            <a:ln w="9525">
              <a:solidFill>
                <a:srgbClr val="5C7F3D"/>
              </a:solidFill>
              <a:round/>
              <a:headEnd/>
              <a:tailEnd/>
            </a:ln>
            <a:effectLst>
              <a:outerShdw dist="38100" dir="2700000" rotWithShape="0">
                <a:srgbClr val="808080">
                  <a:alpha val="42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dirty="0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7" name="Freeform 16"/>
            <p:cNvSpPr>
              <a:spLocks noChangeArrowheads="1"/>
            </p:cNvSpPr>
            <p:nvPr/>
          </p:nvSpPr>
          <p:spPr bwMode="auto">
            <a:xfrm>
              <a:off x="3314700" y="5079958"/>
              <a:ext cx="647700" cy="634576"/>
            </a:xfrm>
            <a:custGeom>
              <a:avLst/>
              <a:gdLst>
                <a:gd name="T0" fmla="*/ 0 w 647700"/>
                <a:gd name="T1" fmla="*/ 0 h 635000"/>
                <a:gd name="T2" fmla="*/ 0 w 647700"/>
                <a:gd name="T3" fmla="*/ 633729 h 635000"/>
                <a:gd name="T4" fmla="*/ 241300 w 647700"/>
                <a:gd name="T5" fmla="*/ 633729 h 635000"/>
                <a:gd name="T6" fmla="*/ 546100 w 647700"/>
                <a:gd name="T7" fmla="*/ 583030 h 635000"/>
                <a:gd name="T8" fmla="*/ 647700 w 647700"/>
                <a:gd name="T9" fmla="*/ 570356 h 635000"/>
                <a:gd name="T10" fmla="*/ 635000 w 647700"/>
                <a:gd name="T11" fmla="*/ 63374 h 635000"/>
                <a:gd name="T12" fmla="*/ 0 w 647700"/>
                <a:gd name="T13" fmla="*/ 0 h 6350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7700"/>
                <a:gd name="T22" fmla="*/ 0 h 635000"/>
                <a:gd name="T23" fmla="*/ 647700 w 647700"/>
                <a:gd name="T24" fmla="*/ 635000 h 6350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7700" h="635000">
                  <a:moveTo>
                    <a:pt x="0" y="0"/>
                  </a:moveTo>
                  <a:lnTo>
                    <a:pt x="0" y="635000"/>
                  </a:lnTo>
                  <a:lnTo>
                    <a:pt x="241300" y="635000"/>
                  </a:lnTo>
                  <a:lnTo>
                    <a:pt x="546100" y="584200"/>
                  </a:lnTo>
                  <a:lnTo>
                    <a:pt x="647700" y="571500"/>
                  </a:lnTo>
                  <a:lnTo>
                    <a:pt x="635000" y="63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CD64">
                <a:alpha val="59999"/>
              </a:srgbClr>
            </a:solidFill>
            <a:ln w="9525">
              <a:solidFill>
                <a:srgbClr val="5C7F3D"/>
              </a:solidFill>
              <a:round/>
              <a:headEnd/>
              <a:tailEnd/>
            </a:ln>
            <a:effectLst>
              <a:outerShdw dist="38100" dir="2700000" rotWithShape="0">
                <a:srgbClr val="808080">
                  <a:alpha val="42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dirty="0">
                <a:ea typeface="ＭＳ Ｐゴシック" charset="-128"/>
                <a:cs typeface="ＭＳ Ｐゴシック" charset="-128"/>
              </a:endParaRPr>
            </a:p>
          </p:txBody>
        </p:sp>
      </p:grpSp>
      <p:sp>
        <p:nvSpPr>
          <p:cNvPr id="22" name="Freeform 21"/>
          <p:cNvSpPr>
            <a:spLocks noChangeArrowheads="1"/>
          </p:cNvSpPr>
          <p:nvPr/>
        </p:nvSpPr>
        <p:spPr bwMode="auto">
          <a:xfrm>
            <a:off x="5816600" y="4800600"/>
            <a:ext cx="1790700" cy="1257300"/>
          </a:xfrm>
          <a:custGeom>
            <a:avLst/>
            <a:gdLst>
              <a:gd name="T0" fmla="*/ 76200 w 1790700"/>
              <a:gd name="T1" fmla="*/ 1257300 h 1257300"/>
              <a:gd name="T2" fmla="*/ 63500 w 1790700"/>
              <a:gd name="T3" fmla="*/ 1104900 h 1257300"/>
              <a:gd name="T4" fmla="*/ 0 w 1790700"/>
              <a:gd name="T5" fmla="*/ 304800 h 1257300"/>
              <a:gd name="T6" fmla="*/ 304800 w 1790700"/>
              <a:gd name="T7" fmla="*/ 0 h 1257300"/>
              <a:gd name="T8" fmla="*/ 1790700 w 1790700"/>
              <a:gd name="T9" fmla="*/ 0 h 1257300"/>
              <a:gd name="T10" fmla="*/ 1790700 w 1790700"/>
              <a:gd name="T11" fmla="*/ 1257300 h 1257300"/>
              <a:gd name="T12" fmla="*/ 76200 w 1790700"/>
              <a:gd name="T13" fmla="*/ 1257300 h 12573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90700"/>
              <a:gd name="T22" fmla="*/ 0 h 1257300"/>
              <a:gd name="T23" fmla="*/ 1790700 w 1790700"/>
              <a:gd name="T24" fmla="*/ 1257300 h 12573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90700" h="1257300">
                <a:moveTo>
                  <a:pt x="76200" y="1257300"/>
                </a:moveTo>
                <a:lnTo>
                  <a:pt x="63500" y="1104900"/>
                </a:lnTo>
                <a:lnTo>
                  <a:pt x="0" y="304800"/>
                </a:lnTo>
                <a:lnTo>
                  <a:pt x="304800" y="0"/>
                </a:lnTo>
                <a:lnTo>
                  <a:pt x="1790700" y="0"/>
                </a:lnTo>
                <a:lnTo>
                  <a:pt x="1790700" y="1257300"/>
                </a:lnTo>
                <a:lnTo>
                  <a:pt x="76200" y="1257300"/>
                </a:lnTo>
                <a:close/>
              </a:path>
            </a:pathLst>
          </a:custGeom>
          <a:noFill/>
          <a:ln w="15875">
            <a:solidFill>
              <a:srgbClr val="6DA1C1"/>
            </a:solidFill>
            <a:round/>
            <a:headEnd/>
            <a:tailEnd/>
          </a:ln>
          <a:effectLst>
            <a:outerShdw dist="38100" dir="2700000" rotWithShape="0">
              <a:srgbClr val="808080">
                <a:alpha val="42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Title 5"/>
          <p:cNvSpPr txBox="1">
            <a:spLocks/>
          </p:cNvSpPr>
          <p:nvPr/>
        </p:nvSpPr>
        <p:spPr bwMode="auto">
          <a:xfrm>
            <a:off x="546100" y="850900"/>
            <a:ext cx="304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INTERPRETING INFRARED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03141" y="6230487"/>
            <a:ext cx="5040859" cy="357161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kumimoji="0" lang="en-US" sz="900" i="1" u="none" strike="noStrike" kern="1200" cap="none" spc="0" normalizeH="0" baseline="0" noProof="0" dirty="0" smtClean="0">
                <a:ln>
                  <a:noFill/>
                </a:ln>
                <a:solidFill>
                  <a:srgbClr val="50565C"/>
                </a:solidFill>
                <a:effectLst/>
                <a:uLnTx/>
                <a:uFillTx/>
                <a:latin typeface="+mn-lt"/>
                <a:ea typeface="+mn-ea"/>
                <a:cs typeface="Arial Narrow"/>
              </a:rPr>
              <a:t>Photo courtesy of Tony Gill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nfrared image of a wind driven infiltration at a dropped soffit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349832" y="1455061"/>
            <a:ext cx="6096000" cy="4572000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1625600" y="1524000"/>
            <a:ext cx="5765800" cy="2120900"/>
            <a:chOff x="1625600" y="1524000"/>
            <a:chExt cx="5765800" cy="2120900"/>
          </a:xfrm>
        </p:grpSpPr>
        <p:sp>
          <p:nvSpPr>
            <p:cNvPr id="14" name="Freeform 13"/>
            <p:cNvSpPr>
              <a:spLocks noChangeArrowheads="1"/>
            </p:cNvSpPr>
            <p:nvPr/>
          </p:nvSpPr>
          <p:spPr bwMode="auto">
            <a:xfrm>
              <a:off x="1625600" y="3022600"/>
              <a:ext cx="1079500" cy="622300"/>
            </a:xfrm>
            <a:custGeom>
              <a:avLst/>
              <a:gdLst>
                <a:gd name="T0" fmla="*/ 0 w 1079500"/>
                <a:gd name="T1" fmla="*/ 165100 h 622300"/>
                <a:gd name="T2" fmla="*/ 711200 w 1079500"/>
                <a:gd name="T3" fmla="*/ 622300 h 622300"/>
                <a:gd name="T4" fmla="*/ 1079500 w 1079500"/>
                <a:gd name="T5" fmla="*/ 520700 h 622300"/>
                <a:gd name="T6" fmla="*/ 482600 w 1079500"/>
                <a:gd name="T7" fmla="*/ 0 h 622300"/>
                <a:gd name="T8" fmla="*/ 482600 w 1079500"/>
                <a:gd name="T9" fmla="*/ 0 h 622300"/>
                <a:gd name="T10" fmla="*/ 482600 w 1079500"/>
                <a:gd name="T11" fmla="*/ 0 h 6223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79500"/>
                <a:gd name="T19" fmla="*/ 0 h 622300"/>
                <a:gd name="T20" fmla="*/ 1079500 w 1079500"/>
                <a:gd name="T21" fmla="*/ 622300 h 6223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79500" h="622300">
                  <a:moveTo>
                    <a:pt x="0" y="165100"/>
                  </a:moveTo>
                  <a:lnTo>
                    <a:pt x="711200" y="622300"/>
                  </a:lnTo>
                  <a:lnTo>
                    <a:pt x="1079500" y="520700"/>
                  </a:lnTo>
                  <a:lnTo>
                    <a:pt x="482600" y="0"/>
                  </a:lnTo>
                </a:path>
              </a:pathLst>
            </a:custGeom>
            <a:solidFill>
              <a:srgbClr val="6DA1C1">
                <a:alpha val="78038"/>
              </a:srgbClr>
            </a:solidFill>
            <a:ln w="9525">
              <a:solidFill>
                <a:srgbClr val="071674"/>
              </a:solidFill>
              <a:round/>
              <a:headEnd/>
              <a:tailEnd/>
            </a:ln>
            <a:effectLst>
              <a:outerShdw dist="38100" dir="2700000" rotWithShape="0">
                <a:srgbClr val="808080">
                  <a:alpha val="42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dirty="0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5" name="Freeform 14"/>
            <p:cNvSpPr>
              <a:spLocks noChangeArrowheads="1"/>
            </p:cNvSpPr>
            <p:nvPr/>
          </p:nvSpPr>
          <p:spPr bwMode="auto">
            <a:xfrm>
              <a:off x="3009900" y="2311400"/>
              <a:ext cx="1295400" cy="977900"/>
            </a:xfrm>
            <a:custGeom>
              <a:avLst/>
              <a:gdLst>
                <a:gd name="T0" fmla="*/ 0 w 1295400"/>
                <a:gd name="T1" fmla="*/ 279400 h 977900"/>
                <a:gd name="T2" fmla="*/ 711200 w 1295400"/>
                <a:gd name="T3" fmla="*/ 977900 h 977900"/>
                <a:gd name="T4" fmla="*/ 1295400 w 1295400"/>
                <a:gd name="T5" fmla="*/ 825500 h 977900"/>
                <a:gd name="T6" fmla="*/ 711200 w 1295400"/>
                <a:gd name="T7" fmla="*/ 0 h 977900"/>
                <a:gd name="T8" fmla="*/ 711200 w 1295400"/>
                <a:gd name="T9" fmla="*/ 0 h 9779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95400"/>
                <a:gd name="T16" fmla="*/ 0 h 977900"/>
                <a:gd name="T17" fmla="*/ 1295400 w 1295400"/>
                <a:gd name="T18" fmla="*/ 977900 h 9779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95400" h="977900">
                  <a:moveTo>
                    <a:pt x="0" y="279400"/>
                  </a:moveTo>
                  <a:lnTo>
                    <a:pt x="711200" y="977900"/>
                  </a:lnTo>
                  <a:lnTo>
                    <a:pt x="1295400" y="825500"/>
                  </a:lnTo>
                  <a:lnTo>
                    <a:pt x="711200" y="0"/>
                  </a:lnTo>
                </a:path>
              </a:pathLst>
            </a:custGeom>
            <a:solidFill>
              <a:srgbClr val="6DA1C1">
                <a:alpha val="78038"/>
              </a:srgbClr>
            </a:solidFill>
            <a:ln w="9525">
              <a:solidFill>
                <a:srgbClr val="071674"/>
              </a:solidFill>
              <a:round/>
              <a:headEnd/>
              <a:tailEnd/>
            </a:ln>
            <a:effectLst>
              <a:outerShdw dist="38100" dir="2700000" rotWithShape="0">
                <a:srgbClr val="808080">
                  <a:alpha val="42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dirty="0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7" name="Freeform 16"/>
            <p:cNvSpPr>
              <a:spLocks noChangeArrowheads="1"/>
            </p:cNvSpPr>
            <p:nvPr/>
          </p:nvSpPr>
          <p:spPr bwMode="auto">
            <a:xfrm>
              <a:off x="6477000" y="1524000"/>
              <a:ext cx="914400" cy="952500"/>
            </a:xfrm>
            <a:custGeom>
              <a:avLst/>
              <a:gdLst>
                <a:gd name="T0" fmla="*/ 0 w 914400"/>
                <a:gd name="T1" fmla="*/ 228600 h 952500"/>
                <a:gd name="T2" fmla="*/ 520700 w 914400"/>
                <a:gd name="T3" fmla="*/ 952500 h 952500"/>
                <a:gd name="T4" fmla="*/ 914400 w 914400"/>
                <a:gd name="T5" fmla="*/ 850900 h 952500"/>
                <a:gd name="T6" fmla="*/ 685800 w 914400"/>
                <a:gd name="T7" fmla="*/ 0 h 9525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14400"/>
                <a:gd name="T13" fmla="*/ 0 h 952500"/>
                <a:gd name="T14" fmla="*/ 914400 w 914400"/>
                <a:gd name="T15" fmla="*/ 952500 h 9525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14400" h="952500">
                  <a:moveTo>
                    <a:pt x="0" y="228600"/>
                  </a:moveTo>
                  <a:lnTo>
                    <a:pt x="520700" y="952500"/>
                  </a:lnTo>
                  <a:lnTo>
                    <a:pt x="914400" y="850900"/>
                  </a:lnTo>
                  <a:lnTo>
                    <a:pt x="685800" y="0"/>
                  </a:lnTo>
                </a:path>
              </a:pathLst>
            </a:custGeom>
            <a:solidFill>
              <a:srgbClr val="6DA1C1">
                <a:alpha val="78038"/>
              </a:srgbClr>
            </a:solidFill>
            <a:ln w="9525">
              <a:solidFill>
                <a:srgbClr val="071674"/>
              </a:solidFill>
              <a:round/>
              <a:headEnd/>
              <a:tailEnd/>
            </a:ln>
            <a:effectLst>
              <a:outerShdw dist="38100" dir="2700000" rotWithShape="0">
                <a:srgbClr val="808080">
                  <a:alpha val="42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dirty="0">
                <a:ea typeface="ＭＳ Ｐゴシック" charset="-128"/>
                <a:cs typeface="ＭＳ Ｐゴシック" charset="-128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6748463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Wind Driven Infiltration at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Dropped Soffit</a:t>
            </a:r>
          </a:p>
        </p:txBody>
      </p: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1511300" y="1455738"/>
            <a:ext cx="5694363" cy="2138362"/>
            <a:chOff x="1511300" y="1455061"/>
            <a:chExt cx="5695044" cy="2139044"/>
          </a:xfrm>
        </p:grpSpPr>
        <p:cxnSp>
          <p:nvCxnSpPr>
            <p:cNvPr id="19" name="Straight Arrow Connector 18"/>
            <p:cNvCxnSpPr>
              <a:cxnSpLocks noChangeShapeType="1"/>
            </p:cNvCxnSpPr>
            <p:nvPr/>
          </p:nvCxnSpPr>
          <p:spPr bwMode="auto">
            <a:xfrm rot="10800000">
              <a:off x="1511300" y="2781046"/>
              <a:ext cx="1016122" cy="813059"/>
            </a:xfrm>
            <a:prstGeom prst="straightConnector1">
              <a:avLst/>
            </a:prstGeom>
            <a:noFill/>
            <a:ln w="76200">
              <a:solidFill>
                <a:srgbClr val="FF9700">
                  <a:alpha val="78822"/>
                </a:srgbClr>
              </a:solidFill>
              <a:round/>
              <a:headEnd/>
              <a:tailEnd type="triangle" w="lg" len="med"/>
            </a:ln>
            <a:effectLst>
              <a:outerShdw dist="38100" dir="2700000" algn="tl" rotWithShape="0">
                <a:srgbClr val="808080">
                  <a:alpha val="42998"/>
                </a:srgbClr>
              </a:outerShdw>
            </a:effectLst>
          </p:spPr>
        </p:cxnSp>
        <p:cxnSp>
          <p:nvCxnSpPr>
            <p:cNvPr id="25" name="Straight Arrow Connector 24"/>
            <p:cNvCxnSpPr>
              <a:cxnSpLocks noChangeShapeType="1"/>
            </p:cNvCxnSpPr>
            <p:nvPr/>
          </p:nvCxnSpPr>
          <p:spPr bwMode="auto">
            <a:xfrm rot="16200000" flipV="1">
              <a:off x="2971866" y="2133240"/>
              <a:ext cx="1092548" cy="1016122"/>
            </a:xfrm>
            <a:prstGeom prst="straightConnector1">
              <a:avLst/>
            </a:prstGeom>
            <a:noFill/>
            <a:ln w="76200">
              <a:solidFill>
                <a:srgbClr val="FF9700">
                  <a:alpha val="78822"/>
                </a:srgbClr>
              </a:solidFill>
              <a:round/>
              <a:headEnd/>
              <a:tailEnd type="triangle" w="lg" len="med"/>
            </a:ln>
            <a:effectLst>
              <a:outerShdw dist="38100" dir="2700000" algn="tl" rotWithShape="0">
                <a:srgbClr val="808080">
                  <a:alpha val="42998"/>
                </a:srgbClr>
              </a:outerShdw>
            </a:effectLst>
          </p:spPr>
        </p:cxnSp>
        <p:cxnSp>
          <p:nvCxnSpPr>
            <p:cNvPr id="27" name="Straight Arrow Connector 26"/>
            <p:cNvCxnSpPr>
              <a:cxnSpLocks noChangeShapeType="1"/>
            </p:cNvCxnSpPr>
            <p:nvPr/>
          </p:nvCxnSpPr>
          <p:spPr bwMode="auto">
            <a:xfrm rot="16200000" flipV="1">
              <a:off x="6496554" y="1677429"/>
              <a:ext cx="932159" cy="487421"/>
            </a:xfrm>
            <a:prstGeom prst="straightConnector1">
              <a:avLst/>
            </a:prstGeom>
            <a:noFill/>
            <a:ln w="76200">
              <a:solidFill>
                <a:srgbClr val="FF9700">
                  <a:alpha val="78822"/>
                </a:srgbClr>
              </a:solidFill>
              <a:round/>
              <a:headEnd/>
              <a:tailEnd type="triangle" w="lg" len="med"/>
            </a:ln>
            <a:effectLst>
              <a:outerShdw dist="38100" dir="2700000" algn="tl" rotWithShape="0">
                <a:srgbClr val="808080">
                  <a:alpha val="42998"/>
                </a:srgbClr>
              </a:outerShdw>
            </a:effectLst>
          </p:spPr>
        </p:cxnSp>
      </p:grpSp>
      <p:sp>
        <p:nvSpPr>
          <p:cNvPr id="13" name="Title 5"/>
          <p:cNvSpPr txBox="1">
            <a:spLocks/>
          </p:cNvSpPr>
          <p:nvPr/>
        </p:nvSpPr>
        <p:spPr bwMode="auto">
          <a:xfrm>
            <a:off x="546100" y="850900"/>
            <a:ext cx="304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INTERPRETING INFRARED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03141" y="6230487"/>
            <a:ext cx="5040859" cy="357161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kumimoji="0" lang="en-US" sz="900" i="1" u="none" strike="noStrike" kern="1200" cap="none" spc="0" normalizeH="0" baseline="0" noProof="0" dirty="0" smtClean="0">
                <a:ln>
                  <a:noFill/>
                </a:ln>
                <a:solidFill>
                  <a:srgbClr val="50565C"/>
                </a:solidFill>
                <a:effectLst/>
                <a:uLnTx/>
                <a:uFillTx/>
                <a:latin typeface="+mn-lt"/>
                <a:ea typeface="+mn-ea"/>
                <a:cs typeface="Arial Narrow"/>
              </a:rPr>
              <a:t>Photo courtesy of Tony Gill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Wind Driven Infiltration</a:t>
            </a:r>
          </a:p>
        </p:txBody>
      </p:sp>
      <p:pic>
        <p:nvPicPr>
          <p:cNvPr id="4" name="Content Placeholder 3" descr="Infrared image of a wind driven infiltration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92934" y="1559045"/>
            <a:ext cx="6096000" cy="4572000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Rectangular Callout 5"/>
          <p:cNvSpPr>
            <a:spLocks noChangeArrowheads="1"/>
          </p:cNvSpPr>
          <p:nvPr/>
        </p:nvSpPr>
        <p:spPr bwMode="auto">
          <a:xfrm>
            <a:off x="457200" y="4508500"/>
            <a:ext cx="3733800" cy="1422400"/>
          </a:xfrm>
          <a:prstGeom prst="wedgeRectCallout">
            <a:avLst>
              <a:gd name="adj1" fmla="val 43361"/>
              <a:gd name="adj2" fmla="val -110773"/>
            </a:avLst>
          </a:prstGeom>
          <a:solidFill>
            <a:srgbClr val="FFFFFF"/>
          </a:solidFill>
          <a:ln w="3175">
            <a:solidFill>
              <a:srgbClr val="A6A6A6"/>
            </a:solidFill>
            <a:round/>
            <a:headEnd/>
            <a:tailEnd/>
          </a:ln>
          <a:effectLst>
            <a:outerShdw dist="38100" dir="2700000" rotWithShape="0">
              <a:srgbClr val="808080">
                <a:alpha val="42998"/>
              </a:srgbClr>
            </a:outerShdw>
          </a:effectLst>
        </p:spPr>
        <p:txBody>
          <a:bodyPr anchor="ctr"/>
          <a:lstStyle/>
          <a:p>
            <a:pPr algn="ctr" defTabSz="914400" eaLnBrk="0" hangingPunct="0">
              <a:defRPr/>
            </a:pPr>
            <a:r>
              <a:rPr lang="en-US" sz="2600" dirty="0" smtClean="0"/>
              <a:t>Wind-driven </a:t>
            </a:r>
            <a:r>
              <a:rPr lang="en-US" sz="2600" dirty="0"/>
              <a:t>infiltration over ceiling at eaves side of house.</a:t>
            </a:r>
          </a:p>
        </p:txBody>
      </p:sp>
      <p:sp>
        <p:nvSpPr>
          <p:cNvPr id="7" name="Title 5"/>
          <p:cNvSpPr txBox="1">
            <a:spLocks/>
          </p:cNvSpPr>
          <p:nvPr/>
        </p:nvSpPr>
        <p:spPr bwMode="auto">
          <a:xfrm>
            <a:off x="546100" y="850900"/>
            <a:ext cx="304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INTERPRETING INFRARED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03141" y="6230487"/>
            <a:ext cx="5040859" cy="357161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kumimoji="0" lang="en-US" sz="900" i="1" u="none" strike="noStrike" kern="1200" cap="none" spc="0" normalizeH="0" baseline="0" noProof="0" dirty="0" smtClean="0">
                <a:ln>
                  <a:noFill/>
                </a:ln>
                <a:solidFill>
                  <a:srgbClr val="50565C"/>
                </a:solidFill>
                <a:effectLst/>
                <a:uLnTx/>
                <a:uFillTx/>
                <a:latin typeface="+mn-lt"/>
                <a:ea typeface="+mn-ea"/>
                <a:cs typeface="Arial Narrow"/>
              </a:rPr>
              <a:t>Photo courtesy of Tony Gill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IR and the Blower Door</a:t>
            </a:r>
          </a:p>
        </p:txBody>
      </p:sp>
      <p:pic>
        <p:nvPicPr>
          <p:cNvPr id="14339" name="Picture 4" descr="Kitchen Soffit Comparison with and without a blower door on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04800" y="1504950"/>
            <a:ext cx="8382000" cy="4619625"/>
          </a:xfrm>
        </p:spPr>
      </p:pic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4628272" y="1530350"/>
            <a:ext cx="4227732" cy="49244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600" dirty="0">
                <a:solidFill>
                  <a:srgbClr val="000066"/>
                </a:solidFill>
              </a:rPr>
              <a:t>With Blower Door Running</a:t>
            </a:r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228600" y="1530350"/>
            <a:ext cx="3784600" cy="49244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600" dirty="0">
                <a:solidFill>
                  <a:srgbClr val="000066"/>
                </a:solidFill>
              </a:rPr>
              <a:t>Without Blower Door</a:t>
            </a:r>
          </a:p>
        </p:txBody>
      </p:sp>
      <p:sp>
        <p:nvSpPr>
          <p:cNvPr id="14342" name="TextBox 6"/>
          <p:cNvSpPr txBox="1">
            <a:spLocks noChangeArrowheads="1"/>
          </p:cNvSpPr>
          <p:nvPr/>
        </p:nvSpPr>
        <p:spPr bwMode="auto">
          <a:xfrm>
            <a:off x="952500" y="5665788"/>
            <a:ext cx="3784600" cy="4619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>
                <a:solidFill>
                  <a:srgbClr val="50565C"/>
                </a:solidFill>
              </a:rPr>
              <a:t>Kitchen Soffit</a:t>
            </a:r>
          </a:p>
        </p:txBody>
      </p:sp>
      <p:sp>
        <p:nvSpPr>
          <p:cNvPr id="14343" name="TextBox 7"/>
          <p:cNvSpPr txBox="1">
            <a:spLocks noChangeArrowheads="1"/>
          </p:cNvSpPr>
          <p:nvPr/>
        </p:nvSpPr>
        <p:spPr bwMode="auto">
          <a:xfrm>
            <a:off x="4521200" y="5665788"/>
            <a:ext cx="2565400" cy="4619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>
                <a:solidFill>
                  <a:srgbClr val="50565C"/>
                </a:solidFill>
              </a:rPr>
              <a:t>Cabinets</a:t>
            </a:r>
          </a:p>
        </p:txBody>
      </p:sp>
      <p:sp>
        <p:nvSpPr>
          <p:cNvPr id="9" name="Title 5"/>
          <p:cNvSpPr txBox="1">
            <a:spLocks/>
          </p:cNvSpPr>
          <p:nvPr/>
        </p:nvSpPr>
        <p:spPr bwMode="auto">
          <a:xfrm>
            <a:off x="546100" y="850900"/>
            <a:ext cx="304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INTERPRETING INFRARED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03141" y="6230487"/>
            <a:ext cx="5040859" cy="357161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kumimoji="0" lang="en-US" sz="900" i="1" u="none" strike="noStrike" kern="1200" cap="none" spc="0" normalizeH="0" baseline="0" noProof="0" dirty="0" smtClean="0">
                <a:ln>
                  <a:noFill/>
                </a:ln>
                <a:solidFill>
                  <a:srgbClr val="50565C"/>
                </a:solidFill>
                <a:effectLst/>
                <a:uLnTx/>
                <a:uFillTx/>
                <a:latin typeface="+mn-lt"/>
                <a:ea typeface="+mn-ea"/>
                <a:cs typeface="Arial Narrow"/>
              </a:rPr>
              <a:t>Photos courtesy of Tony Gill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ere_Wx_Fundamentals_template_blue">
  <a:themeElements>
    <a:clrScheme name="~~~ EERE Colors ~~~">
      <a:dk1>
        <a:srgbClr val="50565C"/>
      </a:dk1>
      <a:lt1>
        <a:sysClr val="window" lastClr="FFFFFF"/>
      </a:lt1>
      <a:dk2>
        <a:srgbClr val="6A737B"/>
      </a:dk2>
      <a:lt2>
        <a:srgbClr val="EEECE1"/>
      </a:lt2>
      <a:accent1>
        <a:srgbClr val="7AC143"/>
      </a:accent1>
      <a:accent2>
        <a:srgbClr val="FFD200"/>
      </a:accent2>
      <a:accent3>
        <a:srgbClr val="00A4E4"/>
      </a:accent3>
      <a:accent4>
        <a:srgbClr val="006892"/>
      </a:accent4>
      <a:accent5>
        <a:srgbClr val="00853F"/>
      </a:accent5>
      <a:accent6>
        <a:srgbClr val="F58025"/>
      </a:accent6>
      <a:hlink>
        <a:srgbClr val="006892"/>
      </a:hlink>
      <a:folHlink>
        <a:srgbClr val="6A737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>
        <a:normAutofit fontScale="85000" lnSpcReduction="10000"/>
      </a:bodyPr>
      <a:lstStyle>
        <a:defPPr marL="0" marR="0" indent="0" algn="l" defTabSz="4572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323" b="1" i="0" u="none" strike="noStrike" kern="1200" cap="none" spc="0" normalizeH="0" baseline="0" noProof="0" dirty="0" smtClean="0">
            <a:ln>
              <a:noFill/>
            </a:ln>
            <a:solidFill>
              <a:srgbClr val="FFFFFF"/>
            </a:solidFill>
            <a:effectLst/>
            <a:uLnTx/>
            <a:uFillTx/>
            <a:latin typeface="Arial Narrow"/>
            <a:ea typeface="+mn-ea"/>
            <a:cs typeface="Arial Narrow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755</TotalTime>
  <Words>1482</Words>
  <Application>Microsoft Office PowerPoint</Application>
  <PresentationFormat>On-screen Show (4:3)</PresentationFormat>
  <Paragraphs>161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eere_Wx_Fundamentals_template_blue</vt:lpstr>
      <vt:lpstr>PowerPoint Presentation</vt:lpstr>
      <vt:lpstr>Learning Objectives</vt:lpstr>
      <vt:lpstr>Infrared Capability</vt:lpstr>
      <vt:lpstr>Insulation Settled in End Wall Bays</vt:lpstr>
      <vt:lpstr>Missed Bay, Low Density Bays, Infiltration</vt:lpstr>
      <vt:lpstr>Poorly Blown Cellulose in a  Sloped Ceiling</vt:lpstr>
      <vt:lpstr>Wind Driven Infiltration at  Dropped Soffit</vt:lpstr>
      <vt:lpstr>Wind Driven Infiltration</vt:lpstr>
      <vt:lpstr>IR and the Blower Door</vt:lpstr>
      <vt:lpstr>IR and the Blower Door</vt:lpstr>
      <vt:lpstr>Blower Door Driven Infiltration #1</vt:lpstr>
      <vt:lpstr>Blower Door Driven Infiltration #2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Interpreting Infrared</dc:title>
  <dc:subject/>
  <dc:creator>Susan Gardner Zartman</dc:creator>
  <cp:lastModifiedBy>Alice Gaston</cp:lastModifiedBy>
  <cp:revision>52</cp:revision>
  <cp:lastPrinted>2013-01-03T12:59:17Z</cp:lastPrinted>
  <dcterms:created xsi:type="dcterms:W3CDTF">2010-09-15T19:29:23Z</dcterms:created>
  <dcterms:modified xsi:type="dcterms:W3CDTF">2013-02-25T17:02:52Z</dcterms:modified>
</cp:coreProperties>
</file>