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35"/>
  </p:notesMasterIdLst>
  <p:handoutMasterIdLst>
    <p:handoutMasterId r:id="rId36"/>
  </p:handoutMasterIdLst>
  <p:sldIdLst>
    <p:sldId id="291" r:id="rId2"/>
    <p:sldId id="292" r:id="rId3"/>
    <p:sldId id="322" r:id="rId4"/>
    <p:sldId id="307" r:id="rId5"/>
    <p:sldId id="300" r:id="rId6"/>
    <p:sldId id="301" r:id="rId7"/>
    <p:sldId id="289" r:id="rId8"/>
    <p:sldId id="302" r:id="rId9"/>
    <p:sldId id="288" r:id="rId10"/>
    <p:sldId id="290" r:id="rId11"/>
    <p:sldId id="306" r:id="rId12"/>
    <p:sldId id="304" r:id="rId13"/>
    <p:sldId id="293" r:id="rId14"/>
    <p:sldId id="296" r:id="rId15"/>
    <p:sldId id="297" r:id="rId16"/>
    <p:sldId id="298" r:id="rId17"/>
    <p:sldId id="305" r:id="rId18"/>
    <p:sldId id="276" r:id="rId19"/>
    <p:sldId id="278" r:id="rId20"/>
    <p:sldId id="308" r:id="rId21"/>
    <p:sldId id="309" r:id="rId22"/>
    <p:sldId id="310" r:id="rId23"/>
    <p:sldId id="311" r:id="rId24"/>
    <p:sldId id="312" r:id="rId25"/>
    <p:sldId id="313" r:id="rId26"/>
    <p:sldId id="314" r:id="rId27"/>
    <p:sldId id="316" r:id="rId28"/>
    <p:sldId id="317" r:id="rId29"/>
    <p:sldId id="318" r:id="rId30"/>
    <p:sldId id="319" r:id="rId31"/>
    <p:sldId id="320" r:id="rId32"/>
    <p:sldId id="321" r:id="rId33"/>
    <p:sldId id="295" r:id="rId3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initials="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78022" autoAdjust="0"/>
  </p:normalViewPr>
  <p:slideViewPr>
    <p:cSldViewPr snapToGrid="0" snapToObjects="1">
      <p:cViewPr>
        <p:scale>
          <a:sx n="50" d="100"/>
          <a:sy n="50" d="100"/>
        </p:scale>
        <p:origin x="-1974" y="-6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04" y="7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pitchFamily="34"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Arial" pitchFamily="34" charset="0"/>
                <a:ea typeface="ＭＳ Ｐゴシック" charset="-128"/>
              </a:defRPr>
            </a:lvl1pPr>
          </a:lstStyle>
          <a:p>
            <a:pPr>
              <a:defRPr/>
            </a:pPr>
            <a:fld id="{6C47C29B-CE3E-4437-BA6E-8AFE87D7750B}" type="datetimeFigureOut">
              <a:rPr lang="en-US"/>
              <a:pPr>
                <a:defRPr/>
              </a:pPr>
              <a:t>2/25/2013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pitchFamily="34"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atin typeface="Arial" pitchFamily="34" charset="0"/>
                <a:ea typeface="ＭＳ Ｐゴシック" charset="-128"/>
              </a:defRPr>
            </a:lvl1pPr>
          </a:lstStyle>
          <a:p>
            <a:pPr>
              <a:defRPr/>
            </a:pPr>
            <a:fld id="{05667DE9-2D16-4551-9CA5-73CCA2D2E49D}" type="slidenum">
              <a:rPr lang="en-US"/>
              <a:pPr>
                <a:defRPr/>
              </a:pPr>
              <a:t>‹#›</a:t>
            </a:fld>
            <a:endParaRPr lang="en-US"/>
          </a:p>
        </p:txBody>
      </p:sp>
    </p:spTree>
    <p:extLst>
      <p:ext uri="{BB962C8B-B14F-4D97-AF65-F5344CB8AC3E}">
        <p14:creationId xmlns:p14="http://schemas.microsoft.com/office/powerpoint/2010/main" val="25814796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ea typeface="ＭＳ Ｐゴシック" charset="-128"/>
              </a:defRPr>
            </a:lvl1pPr>
          </a:lstStyle>
          <a:p>
            <a:pPr>
              <a:defRPr/>
            </a:pPr>
            <a:fld id="{4B89D6D5-ECE5-4DB6-9050-4FA272F9CC78}" type="datetime1">
              <a:rPr lang="en-US"/>
              <a:pPr>
                <a:defRPr/>
              </a:pPr>
              <a:t>2/25/2013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December 2012</a:t>
            </a:r>
            <a:endParaRPr lang="en-US" dirty="0"/>
          </a:p>
        </p:txBody>
      </p:sp>
      <p:sp>
        <p:nvSpPr>
          <p:cNvPr id="9" name="Slide Number Placeholder 8"/>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3296432F-F3CA-4FEC-8E11-DCDC6587149E}" type="slidenum">
              <a:rPr lang="en-US" smtClean="0"/>
              <a:pPr/>
              <a:t>‹#›</a:t>
            </a:fld>
            <a:endParaRPr lang="en-US" dirty="0"/>
          </a:p>
        </p:txBody>
      </p:sp>
    </p:spTree>
    <p:extLst>
      <p:ext uri="{BB962C8B-B14F-4D97-AF65-F5344CB8AC3E}">
        <p14:creationId xmlns:p14="http://schemas.microsoft.com/office/powerpoint/2010/main" val="3357842348"/>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a:lstStyle/>
          <a:p>
            <a:pPr eaLnBrk="1" hangingPunct="1">
              <a:spcBef>
                <a:spcPct val="0"/>
              </a:spcBef>
            </a:pPr>
            <a:endParaRPr lang="en-US" smtClean="0">
              <a:latin typeface="Times New Roman" charset="0"/>
              <a:cs typeface="Times New Roman"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dirty="0" smtClean="0">
                <a:latin typeface="Times New Roman" charset="0"/>
                <a:cs typeface="Times New Roman" charset="0"/>
              </a:rPr>
              <a:t>Note the various components of a typical framed wall section including insulation, sheathing, house wrap, sheathing, and siding.</a:t>
            </a:r>
          </a:p>
          <a:p>
            <a:pPr marL="0" lvl="1"/>
            <a:r>
              <a:rPr lang="en-US" i="1" dirty="0" smtClean="0">
                <a:solidFill>
                  <a:schemeClr val="tx1">
                    <a:lumMod val="50000"/>
                    <a:lumOff val="50000"/>
                  </a:schemeClr>
                </a:solidFill>
                <a:latin typeface="Times New Roman" charset="0"/>
                <a:cs typeface="Times New Roman" charset="0"/>
              </a:rPr>
              <a:t>Q: Is this an example of balloon framing or platform framing?</a:t>
            </a:r>
          </a:p>
          <a:p>
            <a:pPr marL="0" lvl="1"/>
            <a:r>
              <a:rPr lang="en-US" i="1" dirty="0" smtClean="0">
                <a:solidFill>
                  <a:schemeClr val="tx1">
                    <a:lumMod val="50000"/>
                    <a:lumOff val="50000"/>
                  </a:schemeClr>
                </a:solidFill>
                <a:latin typeface="Times New Roman" charset="0"/>
                <a:cs typeface="Times New Roman" charset="0"/>
              </a:rPr>
              <a:t>A: Platform framing. </a:t>
            </a:r>
          </a:p>
          <a:p>
            <a:pPr marL="0" lvl="1"/>
            <a:r>
              <a:rPr lang="en-US" i="1" dirty="0" smtClean="0">
                <a:solidFill>
                  <a:schemeClr val="tx1">
                    <a:lumMod val="50000"/>
                    <a:lumOff val="50000"/>
                  </a:schemeClr>
                </a:solidFill>
                <a:latin typeface="Times New Roman" charset="0"/>
                <a:cs typeface="Times New Roman" charset="0"/>
              </a:rPr>
              <a:t>Q: Why?</a:t>
            </a:r>
          </a:p>
          <a:p>
            <a:pPr marL="171450" lvl="1" indent="-171450"/>
            <a:r>
              <a:rPr lang="en-US" i="1" dirty="0" smtClean="0">
                <a:solidFill>
                  <a:schemeClr val="tx1">
                    <a:lumMod val="50000"/>
                    <a:lumOff val="50000"/>
                  </a:schemeClr>
                </a:solidFill>
                <a:latin typeface="Times New Roman" charset="0"/>
                <a:cs typeface="Times New Roman" charset="0"/>
              </a:rPr>
              <a:t>A: It’s platform framing because it has a top plate, which is the horizontal framing member on the top of the vertical wall studs. Balloon framing does not use a top plate between first and second stories (see slide 6 and 8). </a:t>
            </a:r>
          </a:p>
          <a:p>
            <a:endParaRPr lang="en-US" i="1" dirty="0" smtClean="0">
              <a:latin typeface="Times New Roman" charset="0"/>
              <a:cs typeface="Times New Roman" charset="0"/>
            </a:endParaRPr>
          </a:p>
          <a:p>
            <a:endParaRPr lang="en-US" i="1" dirty="0" smtClean="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spcAft>
                <a:spcPct val="0"/>
              </a:spcAft>
            </a:pPr>
            <a:r>
              <a:rPr lang="en-US" dirty="0" smtClean="0">
                <a:latin typeface="Times New Roman" charset="0"/>
                <a:cs typeface="Times New Roman" charset="0"/>
              </a:rPr>
              <a:t>Pressure and thermal boundaries often become misaligned at dropped soffits.</a:t>
            </a:r>
          </a:p>
          <a:p>
            <a:pPr eaLnBrk="1" hangingPunct="1">
              <a:spcBef>
                <a:spcPct val="0"/>
              </a:spcBef>
              <a:spcAft>
                <a:spcPct val="0"/>
              </a:spcAft>
            </a:pPr>
            <a:endParaRPr lang="en-US" dirty="0" smtClean="0">
              <a:latin typeface="Times New Roman" charset="0"/>
              <a:cs typeface="Times New Roman" charset="0"/>
            </a:endParaRPr>
          </a:p>
          <a:p>
            <a:pPr eaLnBrk="1" hangingPunct="1">
              <a:spcBef>
                <a:spcPct val="0"/>
              </a:spcBef>
              <a:spcAft>
                <a:spcPct val="0"/>
              </a:spcAft>
            </a:pPr>
            <a:r>
              <a:rPr lang="en-US" dirty="0" smtClean="0">
                <a:latin typeface="Times New Roman" charset="0"/>
                <a:cs typeface="Times New Roman" charset="0"/>
              </a:rPr>
              <a:t>This drawing shows a change in ceiling height and a dropped soffit, two causes for the gaps.</a:t>
            </a:r>
          </a:p>
          <a:p>
            <a:pPr eaLnBrk="1" hangingPunct="1">
              <a:spcBef>
                <a:spcPct val="0"/>
              </a:spcBef>
              <a:spcAft>
                <a:spcPct val="0"/>
              </a:spcAft>
            </a:pPr>
            <a:endParaRPr lang="en-US" dirty="0" smtClean="0">
              <a:latin typeface="Times New Roman" charset="0"/>
              <a:cs typeface="Times New Roman" charset="0"/>
            </a:endParaRPr>
          </a:p>
          <a:p>
            <a:pPr eaLnBrk="1" hangingPunct="1">
              <a:spcBef>
                <a:spcPct val="0"/>
              </a:spcBef>
              <a:spcAft>
                <a:spcPct val="0"/>
              </a:spcAft>
            </a:pPr>
            <a:r>
              <a:rPr lang="en-US" dirty="0" smtClean="0">
                <a:latin typeface="Times New Roman" charset="0"/>
                <a:cs typeface="Times New Roman" charset="0"/>
              </a:rPr>
              <a:t>Even without a change in ceiling height, dropped soffits cause misalignment in the pressure and thermal boundaries. The pressure boundary, which is the sheetrock, drops below the level of the attic floor and is not typically sealed at the top.</a:t>
            </a:r>
          </a:p>
          <a:p>
            <a:pPr marL="287338" indent="-241300" eaLnBrk="1" hangingPunct="1"/>
            <a:endParaRPr lang="en-US" dirty="0" smtClean="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r>
              <a:rPr lang="en-US" dirty="0" smtClean="0">
                <a:latin typeface="Times New Roman" charset="0"/>
                <a:cs typeface="Times New Roman" charset="0"/>
              </a:rPr>
              <a:t>If you see soffit-mounted cabinets in the kitchen, bathroom, or elsewhere, remember to investigate them when you inspect the attic.</a:t>
            </a:r>
          </a:p>
          <a:p>
            <a:pPr eaLnBrk="1" hangingPunct="1"/>
            <a:endParaRPr lang="en-US" dirty="0" smtClean="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dirty="0" smtClean="0">
                <a:latin typeface="Times New Roman" charset="0"/>
                <a:cs typeface="Times New Roman" charset="0"/>
              </a:rPr>
              <a:t>These are illustrations of various roof types.</a:t>
            </a:r>
          </a:p>
          <a:p>
            <a:pPr marL="171450" lvl="1" indent="-171450"/>
            <a:r>
              <a:rPr lang="en-US" i="1" dirty="0" smtClean="0">
                <a:solidFill>
                  <a:schemeClr val="tx1">
                    <a:lumMod val="50000"/>
                    <a:lumOff val="50000"/>
                  </a:schemeClr>
                </a:solidFill>
                <a:latin typeface="Times New Roman" charset="0"/>
                <a:cs typeface="Times New Roman" charset="0"/>
              </a:rPr>
              <a:t>Q: Of the many types of roof structures shown, pick the two most common residential roof types. </a:t>
            </a:r>
          </a:p>
          <a:p>
            <a:pPr marL="0" lvl="1"/>
            <a:r>
              <a:rPr lang="en-US" i="1" dirty="0" smtClean="0">
                <a:solidFill>
                  <a:schemeClr val="tx1">
                    <a:lumMod val="50000"/>
                    <a:lumOff val="50000"/>
                  </a:schemeClr>
                </a:solidFill>
                <a:latin typeface="Times New Roman" charset="0"/>
                <a:cs typeface="Times New Roman" charset="0"/>
              </a:rPr>
              <a:t>A: 1) Gable  roof and 2) hip and valley roof</a:t>
            </a:r>
          </a:p>
          <a:p>
            <a:endParaRPr lang="en-US" dirty="0" smtClean="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marL="0" lvl="1"/>
            <a:r>
              <a:rPr lang="en-US" i="1" dirty="0" smtClean="0">
                <a:solidFill>
                  <a:schemeClr val="tx1">
                    <a:lumMod val="50000"/>
                    <a:lumOff val="50000"/>
                  </a:schemeClr>
                </a:solidFill>
                <a:latin typeface="Times New Roman" charset="0"/>
                <a:cs typeface="Times New Roman" charset="0"/>
              </a:rPr>
              <a:t>Have students name the parts of the roof framing on the slide.</a:t>
            </a:r>
          </a:p>
          <a:p>
            <a:r>
              <a:rPr lang="en-US" dirty="0" smtClean="0">
                <a:latin typeface="Times New Roman" charset="0"/>
                <a:cs typeface="Times New Roman" charset="0"/>
              </a:rPr>
              <a:t>Note how the ridge beam double top plates tie in all of the common and valley rafters. </a:t>
            </a: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solidFill>
            <a:schemeClr val="bg1"/>
          </a:solidFill>
        </p:spPr>
        <p:txBody>
          <a:bodyPr/>
          <a:lstStyle/>
          <a:p>
            <a:r>
              <a:rPr lang="en-US" dirty="0" smtClean="0">
                <a:latin typeface="Times New Roman" charset="0"/>
                <a:cs typeface="Times New Roman" charset="0"/>
              </a:rPr>
              <a:t>Note the exterior features of the roof.</a:t>
            </a:r>
          </a:p>
          <a:p>
            <a:r>
              <a:rPr lang="en-US" i="1" dirty="0" smtClean="0">
                <a:solidFill>
                  <a:schemeClr val="tx1">
                    <a:lumMod val="50000"/>
                    <a:lumOff val="50000"/>
                  </a:schemeClr>
                </a:solidFill>
                <a:latin typeface="Times New Roman" charset="0"/>
                <a:cs typeface="Times New Roman" charset="0"/>
              </a:rPr>
              <a:t>Point out the exterior features of a roof. </a:t>
            </a: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dirty="0" smtClean="0">
                <a:latin typeface="Times New Roman" charset="0"/>
                <a:cs typeface="Times New Roman" charset="0"/>
              </a:rPr>
              <a:t>Note detail of the roof </a:t>
            </a:r>
            <a:r>
              <a:rPr lang="en-US" b="1" i="1" dirty="0" smtClean="0">
                <a:latin typeface="Times New Roman" charset="0"/>
                <a:cs typeface="Times New Roman" charset="0"/>
              </a:rPr>
              <a:t>eave</a:t>
            </a:r>
            <a:r>
              <a:rPr lang="en-US" dirty="0" smtClean="0">
                <a:latin typeface="Times New Roman" charset="0"/>
                <a:cs typeface="Times New Roman" charset="0"/>
              </a:rPr>
              <a:t> and how the insulation blanket is a consistent depth all of the way out to the exterior wall. Also</a:t>
            </a:r>
            <a:r>
              <a:rPr lang="en-US" baseline="0" dirty="0" smtClean="0">
                <a:latin typeface="Times New Roman" charset="0"/>
                <a:cs typeface="Times New Roman" charset="0"/>
              </a:rPr>
              <a:t> illustrated is the flow of passive ventilating air from the eaves through the ridge and gable vent. </a:t>
            </a:r>
            <a:endParaRPr lang="en-US" dirty="0" smtClean="0">
              <a:latin typeface="Times New Roman" charset="0"/>
              <a:cs typeface="Times New Roman" charset="0"/>
            </a:endParaRPr>
          </a:p>
          <a:p>
            <a:endParaRPr lang="en-US" dirty="0" smtClean="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a:lstStyle/>
          <a:p>
            <a:pPr eaLnBrk="1" hangingPunct="1">
              <a:spcBef>
                <a:spcPct val="0"/>
              </a:spcBef>
              <a:spcAft>
                <a:spcPct val="0"/>
              </a:spcAft>
            </a:pPr>
            <a:r>
              <a:rPr lang="en-US" dirty="0" smtClean="0">
                <a:latin typeface="Times New Roman" charset="0"/>
                <a:cs typeface="Times New Roman" charset="0"/>
              </a:rPr>
              <a:t>Knee wall attics, typical in 1½-story Cape Cod-style homes, are common sources of gaps in the pressure and thermal boundaries. </a:t>
            </a:r>
          </a:p>
          <a:p>
            <a:pPr eaLnBrk="1" hangingPunct="1">
              <a:spcBef>
                <a:spcPct val="0"/>
              </a:spcBef>
              <a:spcAft>
                <a:spcPct val="0"/>
              </a:spcAft>
            </a:pPr>
            <a:endParaRPr lang="en-US" dirty="0" smtClean="0">
              <a:latin typeface="Times New Roman" charset="0"/>
              <a:cs typeface="Times New Roman" charset="0"/>
            </a:endParaRPr>
          </a:p>
          <a:p>
            <a:pPr eaLnBrk="1" hangingPunct="1">
              <a:spcBef>
                <a:spcPct val="0"/>
              </a:spcBef>
              <a:spcAft>
                <a:spcPct val="0"/>
              </a:spcAft>
            </a:pPr>
            <a:r>
              <a:rPr lang="en-US" dirty="0" smtClean="0">
                <a:latin typeface="Times New Roman" charset="0"/>
                <a:cs typeface="Times New Roman" charset="0"/>
              </a:rPr>
              <a:t>Even when the ceiling height of the living space below doesn’t change, the knee wall itself is usually uninsulated.</a:t>
            </a:r>
          </a:p>
          <a:p>
            <a:pPr eaLnBrk="1" hangingPunct="1">
              <a:spcBef>
                <a:spcPct val="0"/>
              </a:spcBef>
              <a:spcAft>
                <a:spcPct val="0"/>
              </a:spcAft>
            </a:pPr>
            <a:endParaRPr lang="en-US" dirty="0" smtClean="0">
              <a:latin typeface="Times New Roman" charset="0"/>
              <a:cs typeface="Times New Roman" charset="0"/>
            </a:endParaRPr>
          </a:p>
          <a:p>
            <a:pPr eaLnBrk="1" hangingPunct="1">
              <a:spcBef>
                <a:spcPct val="0"/>
              </a:spcBef>
              <a:spcAft>
                <a:spcPct val="0"/>
              </a:spcAft>
            </a:pPr>
            <a:r>
              <a:rPr lang="en-US" dirty="0" smtClean="0">
                <a:latin typeface="Times New Roman" charset="0"/>
                <a:cs typeface="Times New Roman" charset="0"/>
              </a:rPr>
              <a:t>The interior wall is also often left without a top plate. Convective heat loss occurs through the wall cavity.</a:t>
            </a:r>
          </a:p>
          <a:p>
            <a:pPr marL="287338" indent="-241300" eaLnBrk="1" hangingPunct="1"/>
            <a:endParaRPr lang="en-US" dirty="0" smtClean="0">
              <a:latin typeface="Arial"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spcAft>
                <a:spcPct val="0"/>
              </a:spcAft>
            </a:pPr>
            <a:r>
              <a:rPr lang="en-US" dirty="0" smtClean="0">
                <a:latin typeface="Times New Roman" charset="0"/>
                <a:cs typeface="Times New Roman" charset="0"/>
              </a:rPr>
              <a:t>Often there is no wall cap in this kind of construction.</a:t>
            </a:r>
          </a:p>
          <a:p>
            <a:pPr eaLnBrk="1" hangingPunct="1">
              <a:spcBef>
                <a:spcPct val="0"/>
              </a:spcBef>
              <a:spcAft>
                <a:spcPct val="0"/>
              </a:spcAft>
            </a:pPr>
            <a:endParaRPr lang="en-US" dirty="0" smtClean="0">
              <a:latin typeface="Times New Roman" charset="0"/>
              <a:cs typeface="Times New Roman" charset="0"/>
            </a:endParaRPr>
          </a:p>
          <a:p>
            <a:pPr eaLnBrk="1" hangingPunct="1">
              <a:spcBef>
                <a:spcPct val="0"/>
              </a:spcBef>
              <a:spcAft>
                <a:spcPct val="0"/>
              </a:spcAft>
            </a:pPr>
            <a:r>
              <a:rPr lang="en-US" dirty="0" smtClean="0">
                <a:latin typeface="Times New Roman" charset="0"/>
                <a:cs typeface="Times New Roman" charset="0"/>
              </a:rPr>
              <a:t>The open wall top allows even more heat loss, since the interior wall acts as a chimney, carrying conditioned air and moisture away from the conditioned space.</a:t>
            </a:r>
          </a:p>
          <a:p>
            <a:pPr marL="287338" indent="-241300" eaLnBrk="1" hangingPunct="1"/>
            <a:endParaRPr lang="en-US" dirty="0" smtClean="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a:lstStyle/>
          <a:p>
            <a:pPr eaLnBrk="1" hangingPunct="1">
              <a:spcBef>
                <a:spcPct val="0"/>
              </a:spcBef>
              <a:spcAft>
                <a:spcPct val="0"/>
              </a:spcAft>
            </a:pPr>
            <a:r>
              <a:rPr lang="en-US" dirty="0" smtClean="0">
                <a:latin typeface="Times New Roman" charset="0"/>
                <a:cs typeface="Times New Roman" charset="0"/>
              </a:rPr>
              <a:t>In older homes, the ceiling level changes in closets, causing gaps in the pressure and thermal boundaries.</a:t>
            </a:r>
          </a:p>
          <a:p>
            <a:pPr eaLnBrk="1" hangingPunct="1">
              <a:spcBef>
                <a:spcPct val="0"/>
              </a:spcBef>
              <a:spcAft>
                <a:spcPct val="0"/>
              </a:spcAft>
            </a:pPr>
            <a:endParaRPr lang="en-US" dirty="0" smtClean="0">
              <a:latin typeface="Times New Roman" charset="0"/>
              <a:cs typeface="Times New Roman" charset="0"/>
            </a:endParaRPr>
          </a:p>
          <a:p>
            <a:pPr eaLnBrk="1" hangingPunct="1">
              <a:spcBef>
                <a:spcPct val="0"/>
              </a:spcBef>
              <a:spcAft>
                <a:spcPct val="0"/>
              </a:spcAft>
            </a:pPr>
            <a:r>
              <a:rPr lang="en-US" dirty="0" smtClean="0">
                <a:latin typeface="Times New Roman" charset="0"/>
                <a:cs typeface="Times New Roman" charset="0"/>
              </a:rPr>
              <a:t>The uninsulated bedroom and bathroom walls are exposed to essentially outdoor temperatures.</a:t>
            </a:r>
          </a:p>
          <a:p>
            <a:pPr marL="287338" indent="-241300" eaLnBrk="1" hangingPunct="1">
              <a:spcBef>
                <a:spcPct val="0"/>
              </a:spcBef>
              <a:spcAft>
                <a:spcPct val="0"/>
              </a:spcAft>
              <a:buFont typeface="Symbol" charset="2"/>
              <a:buChar char="·"/>
            </a:pPr>
            <a:endParaRPr lang="en-US" dirty="0" smtClean="0">
              <a:latin typeface="Times New Roman" charset="0"/>
              <a:cs typeface="Times New Roman" charset="0"/>
            </a:endParaRPr>
          </a:p>
          <a:p>
            <a:pPr marL="0" lvl="1" eaLnBrk="1" hangingPunct="1">
              <a:spcBef>
                <a:spcPct val="0"/>
              </a:spcBef>
              <a:spcAft>
                <a:spcPct val="0"/>
              </a:spcAft>
              <a:buFont typeface="Symbol" charset="2"/>
              <a:buNone/>
            </a:pPr>
            <a:r>
              <a:rPr lang="en-US" i="1" dirty="0" smtClean="0">
                <a:solidFill>
                  <a:schemeClr val="tx1">
                    <a:lumMod val="50000"/>
                    <a:lumOff val="50000"/>
                  </a:schemeClr>
                </a:solidFill>
                <a:latin typeface="Times New Roman" charset="0"/>
                <a:cs typeface="Times New Roman" charset="0"/>
              </a:rPr>
              <a:t>Q: What kind of framing is this and why?</a:t>
            </a:r>
          </a:p>
          <a:p>
            <a:pPr marL="0" lvl="1" eaLnBrk="1" hangingPunct="1">
              <a:spcBef>
                <a:spcPct val="0"/>
              </a:spcBef>
              <a:spcAft>
                <a:spcPct val="0"/>
              </a:spcAft>
              <a:buFont typeface="Symbol" charset="2"/>
              <a:buNone/>
            </a:pPr>
            <a:endParaRPr lang="en-US" i="1" dirty="0" smtClean="0">
              <a:solidFill>
                <a:schemeClr val="tx1">
                  <a:lumMod val="50000"/>
                  <a:lumOff val="50000"/>
                </a:schemeClr>
              </a:solidFill>
              <a:latin typeface="Times New Roman" charset="0"/>
              <a:cs typeface="Times New Roman" charset="0"/>
            </a:endParaRPr>
          </a:p>
          <a:p>
            <a:pPr marL="0" lvl="1" eaLnBrk="1" hangingPunct="1">
              <a:spcBef>
                <a:spcPct val="0"/>
              </a:spcBef>
              <a:spcAft>
                <a:spcPct val="0"/>
              </a:spcAft>
              <a:buFont typeface="Symbol" charset="2"/>
              <a:buNone/>
            </a:pPr>
            <a:r>
              <a:rPr lang="en-US" i="1" dirty="0" smtClean="0">
                <a:solidFill>
                  <a:schemeClr val="tx1">
                    <a:lumMod val="50000"/>
                    <a:lumOff val="50000"/>
                  </a:schemeClr>
                </a:solidFill>
                <a:latin typeface="Times New Roman" charset="0"/>
                <a:cs typeface="Times New Roman" charset="0"/>
              </a:rPr>
              <a:t>A: Balloon framing because there’s no top plate on the closet ceiling.</a:t>
            </a:r>
          </a:p>
          <a:p>
            <a:pPr marL="287338" indent="-241300" eaLnBrk="1" hangingPunct="1"/>
            <a:endParaRPr lang="en-US" dirty="0" smtClean="0">
              <a:latin typeface="Arial"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2676" name="Rectangle 3"/>
          <p:cNvSpPr>
            <a:spLocks noGrp="1" noChangeArrowheads="1"/>
          </p:cNvSpPr>
          <p:nvPr>
            <p:ph type="body" idx="1"/>
          </p:nvPr>
        </p:nvSpPr>
        <p:spPr>
          <a:ln/>
        </p:spPr>
        <p:txBody>
          <a:bodyPr/>
          <a:lstStyle/>
          <a:p>
            <a:pPr eaLnBrk="1" hangingPunct="1">
              <a:defRPr/>
            </a:pPr>
            <a:r>
              <a:rPr lang="en-US" dirty="0" smtClean="0"/>
              <a:t>By attending this session, participants will be able to:</a:t>
            </a:r>
          </a:p>
          <a:p>
            <a:pPr marL="457200" indent="-228600" eaLnBrk="1" hangingPunct="1">
              <a:spcBef>
                <a:spcPts val="0"/>
              </a:spcBef>
              <a:spcAft>
                <a:spcPts val="0"/>
              </a:spcAft>
              <a:buFont typeface="Symbol" pitchFamily="18" charset="2"/>
              <a:buChar char="·"/>
              <a:defRPr/>
            </a:pPr>
            <a:r>
              <a:rPr lang="en-US" dirty="0" smtClean="0"/>
              <a:t>Define residential house construction terminology.</a:t>
            </a:r>
          </a:p>
          <a:p>
            <a:pPr marL="457200" indent="-228600" eaLnBrk="1" hangingPunct="1">
              <a:spcBef>
                <a:spcPts val="0"/>
              </a:spcBef>
              <a:spcAft>
                <a:spcPts val="0"/>
              </a:spcAft>
              <a:buFont typeface="Symbol" pitchFamily="18" charset="2"/>
              <a:buChar char="·"/>
              <a:defRPr/>
            </a:pPr>
            <a:r>
              <a:rPr lang="en-US" sz="1200" dirty="0" smtClean="0">
                <a:solidFill>
                  <a:schemeClr val="tx1"/>
                </a:solidFill>
              </a:rPr>
              <a:t>Recognize different structural framing types.</a:t>
            </a:r>
          </a:p>
          <a:p>
            <a:pPr marL="457200" indent="-228600" eaLnBrk="1" hangingPunct="1">
              <a:spcBef>
                <a:spcPts val="0"/>
              </a:spcBef>
              <a:spcAft>
                <a:spcPts val="0"/>
              </a:spcAft>
              <a:buFont typeface="Symbol" pitchFamily="18" charset="2"/>
              <a:buChar char="·"/>
              <a:defRPr/>
            </a:pPr>
            <a:r>
              <a:rPr lang="en-US" sz="1200" dirty="0" smtClean="0">
                <a:solidFill>
                  <a:schemeClr val="tx1"/>
                </a:solidFill>
              </a:rPr>
              <a:t>Identify different foundation, wall, roof, window, and door systems.</a:t>
            </a:r>
          </a:p>
          <a:p>
            <a:pPr marL="457200" indent="-228600" eaLnBrk="1" hangingPunct="1">
              <a:spcBef>
                <a:spcPts val="0"/>
              </a:spcBef>
              <a:spcAft>
                <a:spcPts val="0"/>
              </a:spcAft>
              <a:buFont typeface="Symbol" pitchFamily="18" charset="2"/>
              <a:buChar char="·"/>
              <a:defRPr/>
            </a:pPr>
            <a:r>
              <a:rPr lang="en-US" dirty="0" smtClean="0"/>
              <a:t>Recognize characteristics of balloon</a:t>
            </a:r>
            <a:r>
              <a:rPr lang="en-US" baseline="0" dirty="0" smtClean="0"/>
              <a:t> and platform framing</a:t>
            </a:r>
            <a:r>
              <a:rPr lang="en-US" dirty="0" smtClean="0"/>
              <a:t>.</a:t>
            </a:r>
          </a:p>
          <a:p>
            <a:pPr marL="457200" indent="-228600" eaLnBrk="1" hangingPunct="1">
              <a:spcBef>
                <a:spcPts val="0"/>
              </a:spcBef>
              <a:spcAft>
                <a:spcPts val="0"/>
              </a:spcAft>
              <a:buFont typeface="Symbol" pitchFamily="18" charset="2"/>
              <a:buChar char="·"/>
              <a:defRPr/>
            </a:pPr>
            <a:r>
              <a:rPr lang="en-US" dirty="0" smtClean="0"/>
              <a:t>Explain the impact that different framing types have on air leakage.</a:t>
            </a:r>
          </a:p>
          <a:p>
            <a:pPr marL="457200" indent="-228600" eaLnBrk="1" hangingPunct="1">
              <a:spcBef>
                <a:spcPts val="0"/>
              </a:spcBef>
              <a:spcAft>
                <a:spcPts val="0"/>
              </a:spcAft>
              <a:buFont typeface="Symbol" pitchFamily="18" charset="2"/>
              <a:buChar char="·"/>
              <a:defRPr/>
            </a:pPr>
            <a:r>
              <a:rPr lang="en-US" dirty="0" smtClean="0"/>
              <a:t>Review window and door installation processes.</a:t>
            </a:r>
          </a:p>
          <a:p>
            <a:pPr marL="274320" indent="-228600" eaLnBrk="1" hangingPunct="1">
              <a:spcBef>
                <a:spcPts val="0"/>
              </a:spcBef>
              <a:spcAft>
                <a:spcPts val="0"/>
              </a:spcAft>
              <a:defRPr/>
            </a:pPr>
            <a:endParaRPr lang="en-US" dirty="0" smtClean="0"/>
          </a:p>
          <a:p>
            <a:pPr marL="274320" indent="-228600" eaLnBrk="1" hangingPunct="1">
              <a:spcBef>
                <a:spcPts val="0"/>
              </a:spcBef>
              <a:spcAft>
                <a:spcPts val="0"/>
              </a:spcAft>
              <a:defRPr/>
            </a:pPr>
            <a:endParaRPr lang="en-US" dirty="0" smtClean="0"/>
          </a:p>
          <a:p>
            <a:pPr marL="274320" indent="-228600" eaLnBrk="1" hangingPunct="1">
              <a:spcBef>
                <a:spcPts val="0"/>
              </a:spcBef>
              <a:spcAft>
                <a:spcPts val="0"/>
              </a:spcAft>
              <a:defRPr/>
            </a:pPr>
            <a:endParaRPr lang="en-US" dirty="0" smtClean="0"/>
          </a:p>
          <a:p>
            <a:pPr eaLnBrk="1" hangingPunct="1">
              <a:defRPr/>
            </a:pPr>
            <a:endParaRPr lang="en-US" dirty="0" smtClean="0"/>
          </a:p>
          <a:p>
            <a:pPr eaLnBrk="1" hangingPunct="1">
              <a:defRPr/>
            </a:pPr>
            <a:endParaRPr lang="en-US" dirty="0" smtClean="0"/>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9060" name="Rectangle 3"/>
          <p:cNvSpPr>
            <a:spLocks noGrp="1" noChangeArrowheads="1"/>
          </p:cNvSpPr>
          <p:nvPr>
            <p:ph type="body" idx="1"/>
          </p:nvPr>
        </p:nvSpPr>
        <p:spPr>
          <a:xfrm>
            <a:off x="731838" y="4560888"/>
            <a:ext cx="5851525" cy="4640262"/>
          </a:xfrm>
          <a:ln/>
        </p:spPr>
        <p:txBody>
          <a:bodyPr>
            <a:normAutofit/>
          </a:bodyPr>
          <a:lstStyle/>
          <a:p>
            <a:pPr eaLnBrk="1" hangingPunct="1">
              <a:lnSpc>
                <a:spcPct val="90000"/>
              </a:lnSpc>
              <a:defRPr/>
            </a:pPr>
            <a:r>
              <a:rPr lang="en-US" dirty="0" smtClean="0">
                <a:latin typeface="Times New Roman" charset="0"/>
              </a:rPr>
              <a:t>A typical double-hung window has numerous components. Understanding window terminology lets installers communicate effectively with each other when installing windows.</a:t>
            </a:r>
          </a:p>
          <a:p>
            <a:pPr marL="457200" indent="-228600" eaLnBrk="1" hangingPunct="1">
              <a:spcBef>
                <a:spcPts val="0"/>
              </a:spcBef>
              <a:spcAft>
                <a:spcPts val="0"/>
              </a:spcAft>
              <a:buFont typeface="Symbol" charset="2"/>
              <a:buChar char="·"/>
              <a:defRPr/>
            </a:pPr>
            <a:r>
              <a:rPr lang="en-US" b="1" i="1" dirty="0" smtClean="0">
                <a:latin typeface="Times New Roman" charset="0"/>
              </a:rPr>
              <a:t>Head jamb </a:t>
            </a:r>
            <a:r>
              <a:rPr lang="en-US" dirty="0" smtClean="0">
                <a:latin typeface="Times New Roman" charset="0"/>
                <a:sym typeface="Symbol" charset="2"/>
              </a:rPr>
              <a:t> Groove at the top of the window that allows the window sashes to slide into place and sit inside the window frame.</a:t>
            </a:r>
          </a:p>
          <a:p>
            <a:pPr marL="457200" indent="-228600" eaLnBrk="1" hangingPunct="1">
              <a:spcBef>
                <a:spcPts val="0"/>
              </a:spcBef>
              <a:spcAft>
                <a:spcPts val="0"/>
              </a:spcAft>
              <a:buFont typeface="Symbol" charset="2"/>
              <a:buChar char="·"/>
              <a:defRPr/>
            </a:pPr>
            <a:r>
              <a:rPr lang="en-US" b="1" i="1" dirty="0" smtClean="0">
                <a:latin typeface="Times New Roman" charset="0"/>
              </a:rPr>
              <a:t>Upper sash </a:t>
            </a:r>
            <a:r>
              <a:rPr lang="en-US" dirty="0" smtClean="0">
                <a:latin typeface="Times New Roman" charset="0"/>
                <a:sym typeface="Symbol" charset="2"/>
              </a:rPr>
              <a:t> The top portion of the window comprised of a pane of glass set inside a frame. The upper sash is fixed in a single-hung window and slides up and down in a double-hung window.</a:t>
            </a:r>
          </a:p>
          <a:p>
            <a:pPr marL="457200" indent="-228600" eaLnBrk="1" hangingPunct="1">
              <a:spcBef>
                <a:spcPts val="0"/>
              </a:spcBef>
              <a:spcAft>
                <a:spcPts val="0"/>
              </a:spcAft>
              <a:buFont typeface="Symbol" charset="2"/>
              <a:buChar char="·"/>
              <a:defRPr/>
            </a:pPr>
            <a:r>
              <a:rPr lang="en-US" b="1" i="1" dirty="0" smtClean="0">
                <a:latin typeface="Times New Roman" charset="0"/>
              </a:rPr>
              <a:t>Glass pane </a:t>
            </a:r>
            <a:r>
              <a:rPr lang="en-US" dirty="0" smtClean="0">
                <a:latin typeface="Times New Roman" charset="0"/>
                <a:sym typeface="Symbol" charset="2"/>
              </a:rPr>
              <a:t> In the window shown in the slide, there are two panes of glass – one in the top sash and one in the bottom sash.</a:t>
            </a:r>
          </a:p>
          <a:p>
            <a:pPr marL="457200" indent="-228600" eaLnBrk="1" hangingPunct="1">
              <a:spcBef>
                <a:spcPts val="0"/>
              </a:spcBef>
              <a:spcAft>
                <a:spcPts val="0"/>
              </a:spcAft>
              <a:buFont typeface="Symbol" charset="2"/>
              <a:buChar char="·"/>
              <a:defRPr/>
            </a:pPr>
            <a:r>
              <a:rPr lang="en-US" b="1" i="1" dirty="0" smtClean="0">
                <a:latin typeface="Times New Roman" charset="0"/>
              </a:rPr>
              <a:t>Side jamb </a:t>
            </a:r>
            <a:r>
              <a:rPr lang="en-US" dirty="0" smtClean="0">
                <a:latin typeface="Times New Roman" charset="0"/>
                <a:sym typeface="Symbol" charset="2"/>
              </a:rPr>
              <a:t> Grooves in window that allow the window sashes to slide up and down or side to side.</a:t>
            </a:r>
          </a:p>
          <a:p>
            <a:pPr marL="457200" indent="-228600" eaLnBrk="1" hangingPunct="1">
              <a:spcBef>
                <a:spcPts val="0"/>
              </a:spcBef>
              <a:spcAft>
                <a:spcPts val="0"/>
              </a:spcAft>
              <a:buFont typeface="Symbol" charset="2"/>
              <a:buChar char="·"/>
              <a:defRPr/>
            </a:pPr>
            <a:r>
              <a:rPr lang="en-US" b="1" i="1" dirty="0" smtClean="0">
                <a:latin typeface="Times New Roman" charset="0"/>
              </a:rPr>
              <a:t>Trim</a:t>
            </a:r>
            <a:r>
              <a:rPr lang="en-US" dirty="0" smtClean="0">
                <a:latin typeface="Times New Roman" charset="0"/>
              </a:rPr>
              <a:t> </a:t>
            </a:r>
            <a:r>
              <a:rPr lang="en-US" dirty="0" smtClean="0">
                <a:latin typeface="Times New Roman" charset="0"/>
                <a:sym typeface="Symbol" charset="2"/>
              </a:rPr>
              <a:t> Extends beyond the end of the window frame on the outside of the window opening. This allows the window to fit flush with the exterior wall when the window is installed.</a:t>
            </a:r>
          </a:p>
          <a:p>
            <a:pPr marL="457200" indent="-228600" eaLnBrk="1" hangingPunct="1">
              <a:spcBef>
                <a:spcPts val="0"/>
              </a:spcBef>
              <a:spcAft>
                <a:spcPts val="0"/>
              </a:spcAft>
              <a:buFont typeface="Symbol" charset="2"/>
              <a:buChar char="·"/>
              <a:defRPr/>
            </a:pPr>
            <a:r>
              <a:rPr lang="en-US" b="1" i="1" dirty="0" smtClean="0">
                <a:latin typeface="Times New Roman" charset="0"/>
              </a:rPr>
              <a:t>Window Stop </a:t>
            </a:r>
            <a:r>
              <a:rPr lang="en-US" dirty="0" smtClean="0">
                <a:latin typeface="Times New Roman" charset="0"/>
                <a:sym typeface="Symbol" charset="2"/>
              </a:rPr>
              <a:t> A wood trim member nailed to the window frame to hold, position, or separate window parts. The stop is often molded into the jamb liners on sliding windows.</a:t>
            </a:r>
          </a:p>
          <a:p>
            <a:pPr marL="457200" indent="-228600" eaLnBrk="1" hangingPunct="1">
              <a:spcBef>
                <a:spcPts val="0"/>
              </a:spcBef>
              <a:spcAft>
                <a:spcPts val="0"/>
              </a:spcAft>
              <a:buFont typeface="Symbol" charset="2"/>
              <a:buChar char="·"/>
              <a:defRPr/>
            </a:pPr>
            <a:r>
              <a:rPr lang="en-US" b="1" i="1" dirty="0" smtClean="0">
                <a:latin typeface="Times New Roman" charset="0"/>
              </a:rPr>
              <a:t>Lower sash </a:t>
            </a:r>
            <a:r>
              <a:rPr lang="en-US" dirty="0" smtClean="0">
                <a:latin typeface="Times New Roman" charset="0"/>
                <a:sym typeface="Symbol" charset="2"/>
              </a:rPr>
              <a:t> The bottom portion of the window comprised of a pane of glass set inside a frame. The lower sash is fixed in a single-hung window and slides up and down in a double-hung window.</a:t>
            </a:r>
          </a:p>
          <a:p>
            <a:pPr marL="457200" indent="-228600" eaLnBrk="1" hangingPunct="1">
              <a:spcBef>
                <a:spcPts val="0"/>
              </a:spcBef>
              <a:spcAft>
                <a:spcPts val="0"/>
              </a:spcAft>
              <a:buFont typeface="Symbol" charset="2"/>
              <a:buChar char="·"/>
              <a:defRPr/>
            </a:pPr>
            <a:r>
              <a:rPr lang="en-US" b="1" i="1" dirty="0" smtClean="0">
                <a:latin typeface="Times New Roman" charset="0"/>
              </a:rPr>
              <a:t>Sill</a:t>
            </a:r>
            <a:r>
              <a:rPr lang="en-US" dirty="0" smtClean="0">
                <a:latin typeface="Times New Roman" charset="0"/>
              </a:rPr>
              <a:t> </a:t>
            </a:r>
            <a:r>
              <a:rPr lang="en-US" dirty="0" smtClean="0">
                <a:latin typeface="Times New Roman" charset="0"/>
                <a:sym typeface="Symbol" charset="2"/>
              </a:rPr>
              <a:t> The very bottom of the window. The sill is usually sloped to allow water to run off the bottom of the window in rain or during cleaning.</a:t>
            </a:r>
          </a:p>
          <a:p>
            <a:pPr eaLnBrk="1" hangingPunct="1">
              <a:lnSpc>
                <a:spcPct val="90000"/>
              </a:lnSpc>
              <a:spcBef>
                <a:spcPts val="317"/>
              </a:spcBef>
              <a:spcAft>
                <a:spcPts val="317"/>
              </a:spcAft>
              <a:defRPr/>
            </a:pPr>
            <a:endParaRPr lang="en-US" dirty="0" smtClean="0">
              <a:latin typeface="Arial"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1108" name="Rectangle 3"/>
          <p:cNvSpPr>
            <a:spLocks noGrp="1" noChangeArrowheads="1"/>
          </p:cNvSpPr>
          <p:nvPr>
            <p:ph type="body" idx="1"/>
          </p:nvPr>
        </p:nvSpPr>
        <p:spPr>
          <a:ln/>
        </p:spPr>
        <p:txBody>
          <a:bodyPr/>
          <a:lstStyle/>
          <a:p>
            <a:pPr eaLnBrk="1" hangingPunct="1">
              <a:defRPr/>
            </a:pPr>
            <a:r>
              <a:rPr lang="en-US" dirty="0" smtClean="0">
                <a:latin typeface="Times New Roman" charset="0"/>
              </a:rPr>
              <a:t>The illustrations show several common window types. </a:t>
            </a:r>
          </a:p>
          <a:p>
            <a:pPr marL="457200" indent="-228600" eaLnBrk="1" hangingPunct="1">
              <a:spcBef>
                <a:spcPts val="0"/>
              </a:spcBef>
              <a:spcAft>
                <a:spcPts val="0"/>
              </a:spcAft>
              <a:buFont typeface="Symbol" charset="2"/>
              <a:buChar char="·"/>
              <a:defRPr/>
            </a:pPr>
            <a:r>
              <a:rPr lang="en-US" b="1" i="1" dirty="0" smtClean="0">
                <a:latin typeface="Times New Roman" charset="0"/>
              </a:rPr>
              <a:t>Casement windows </a:t>
            </a:r>
            <a:r>
              <a:rPr lang="en-US" dirty="0" smtClean="0">
                <a:latin typeface="Times New Roman" charset="0"/>
              </a:rPr>
              <a:t>have a single operable sash that swings outward on a horizontal plane. Casement window frames that have gone out of square due to settling can stick and quite possibly render these types of windows inoperable. </a:t>
            </a:r>
          </a:p>
          <a:p>
            <a:pPr marL="457200" indent="-228600" eaLnBrk="1" hangingPunct="1">
              <a:spcBef>
                <a:spcPts val="0"/>
              </a:spcBef>
              <a:spcAft>
                <a:spcPts val="0"/>
              </a:spcAft>
              <a:buFont typeface="Symbol" charset="2"/>
              <a:buChar char="·"/>
              <a:defRPr/>
            </a:pPr>
            <a:r>
              <a:rPr lang="en-US" b="1" i="1" dirty="0" smtClean="0">
                <a:latin typeface="Times New Roman" charset="0"/>
              </a:rPr>
              <a:t>Awning windows </a:t>
            </a:r>
            <a:r>
              <a:rPr lang="en-US" dirty="0" smtClean="0">
                <a:latin typeface="Times New Roman" charset="0"/>
              </a:rPr>
              <a:t>are essentially casement windows that swing vertically. Awning windows are often used in basements. Jalousie windows, found on older mobile homes, are a type of awning window.</a:t>
            </a:r>
          </a:p>
          <a:p>
            <a:pPr marL="457200" indent="-228600" eaLnBrk="1" hangingPunct="1">
              <a:spcBef>
                <a:spcPts val="0"/>
              </a:spcBef>
              <a:spcAft>
                <a:spcPts val="0"/>
              </a:spcAft>
              <a:buFont typeface="Symbol" charset="2"/>
              <a:buChar char="·"/>
              <a:defRPr/>
            </a:pPr>
            <a:r>
              <a:rPr lang="en-US" b="1" i="1" dirty="0" smtClean="0">
                <a:latin typeface="Times New Roman" charset="0"/>
              </a:rPr>
              <a:t>Picture windows </a:t>
            </a:r>
            <a:r>
              <a:rPr lang="en-US" dirty="0" smtClean="0">
                <a:latin typeface="Times New Roman" charset="0"/>
              </a:rPr>
              <a:t>have no operable sashes and are used primarily for aesthetics. </a:t>
            </a:r>
          </a:p>
          <a:p>
            <a:pPr marL="457200" indent="-228600" eaLnBrk="1" hangingPunct="1">
              <a:spcBef>
                <a:spcPts val="0"/>
              </a:spcBef>
              <a:spcAft>
                <a:spcPts val="0"/>
              </a:spcAft>
              <a:buFont typeface="Symbol" charset="2"/>
              <a:buChar char="·"/>
              <a:defRPr/>
            </a:pPr>
            <a:r>
              <a:rPr lang="en-US" b="1" i="1" dirty="0" smtClean="0">
                <a:latin typeface="Times New Roman" charset="0"/>
              </a:rPr>
              <a:t>Double-hung</a:t>
            </a:r>
            <a:r>
              <a:rPr lang="en-US" dirty="0" smtClean="0">
                <a:latin typeface="Times New Roman" charset="0"/>
              </a:rPr>
              <a:t> </a:t>
            </a:r>
            <a:r>
              <a:rPr lang="en-US" b="1" i="1" dirty="0" smtClean="0">
                <a:latin typeface="Times New Roman" charset="0"/>
              </a:rPr>
              <a:t>windows</a:t>
            </a:r>
            <a:r>
              <a:rPr lang="en-US" dirty="0" smtClean="0">
                <a:latin typeface="Times New Roman" charset="0"/>
              </a:rPr>
              <a:t> have operable upper and lower sashes that slide vertically in a channel. Upper sashes are often painted shut. </a:t>
            </a:r>
          </a:p>
          <a:p>
            <a:pPr marL="457200" indent="-228600" eaLnBrk="1" hangingPunct="1">
              <a:spcBef>
                <a:spcPts val="0"/>
              </a:spcBef>
              <a:spcAft>
                <a:spcPts val="0"/>
              </a:spcAft>
              <a:buFont typeface="Symbol" charset="2"/>
              <a:buChar char="·"/>
              <a:defRPr/>
            </a:pPr>
            <a:r>
              <a:rPr lang="en-US" dirty="0" smtClean="0">
                <a:latin typeface="Times New Roman" charset="0"/>
              </a:rPr>
              <a:t>A </a:t>
            </a:r>
            <a:r>
              <a:rPr lang="en-US" b="1" i="1" dirty="0" smtClean="0">
                <a:latin typeface="Times New Roman" charset="0"/>
              </a:rPr>
              <a:t>slider window </a:t>
            </a:r>
            <a:r>
              <a:rPr lang="en-US" dirty="0" smtClean="0">
                <a:latin typeface="Times New Roman" charset="0"/>
              </a:rPr>
              <a:t>is essentially a double-hung window turned on its side so the sashes move horizontally.</a:t>
            </a:r>
          </a:p>
          <a:p>
            <a:pPr eaLnBrk="1" hangingPunct="1">
              <a:defRPr/>
            </a:pPr>
            <a:endParaRPr lang="en-US" dirty="0" smtClean="0">
              <a:latin typeface="Arial"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3156" name="Rectangle 3"/>
          <p:cNvSpPr>
            <a:spLocks noGrp="1" noChangeArrowheads="1"/>
          </p:cNvSpPr>
          <p:nvPr>
            <p:ph type="body" idx="1"/>
          </p:nvPr>
        </p:nvSpPr>
        <p:spPr>
          <a:ln/>
        </p:spPr>
        <p:txBody>
          <a:bodyPr/>
          <a:lstStyle/>
          <a:p>
            <a:pPr eaLnBrk="1" hangingPunct="1">
              <a:defRPr/>
            </a:pPr>
            <a:r>
              <a:rPr lang="en-US" dirty="0" smtClean="0">
                <a:latin typeface="Times New Roman" charset="0"/>
              </a:rPr>
              <a:t>Where applicable:</a:t>
            </a:r>
          </a:p>
          <a:p>
            <a:pPr marL="457200" indent="-228600" eaLnBrk="1" hangingPunct="1">
              <a:spcBef>
                <a:spcPts val="0"/>
              </a:spcBef>
              <a:spcAft>
                <a:spcPts val="0"/>
              </a:spcAft>
              <a:buFont typeface="Symbol" charset="2"/>
              <a:buChar char="·"/>
              <a:defRPr/>
            </a:pPr>
            <a:r>
              <a:rPr lang="en-US" dirty="0" smtClean="0">
                <a:latin typeface="Times New Roman" charset="0"/>
              </a:rPr>
              <a:t>Replace broken glass.</a:t>
            </a:r>
          </a:p>
          <a:p>
            <a:pPr marL="457200" indent="-228600" eaLnBrk="1" hangingPunct="1">
              <a:spcBef>
                <a:spcPts val="0"/>
              </a:spcBef>
              <a:spcAft>
                <a:spcPts val="0"/>
              </a:spcAft>
              <a:buFont typeface="Symbol" charset="2"/>
              <a:buChar char="·"/>
              <a:defRPr/>
            </a:pPr>
            <a:r>
              <a:rPr lang="en-US" dirty="0" smtClean="0">
                <a:latin typeface="Times New Roman" charset="0"/>
              </a:rPr>
              <a:t>Replace broken sash locks.</a:t>
            </a:r>
          </a:p>
          <a:p>
            <a:pPr marL="457200" indent="-228600" eaLnBrk="1" hangingPunct="1">
              <a:spcBef>
                <a:spcPts val="0"/>
              </a:spcBef>
              <a:spcAft>
                <a:spcPts val="0"/>
              </a:spcAft>
              <a:buFont typeface="Symbol" charset="2"/>
              <a:buChar char="·"/>
              <a:defRPr/>
            </a:pPr>
            <a:r>
              <a:rPr lang="en-US" dirty="0" err="1" smtClean="0">
                <a:latin typeface="Times New Roman" charset="0"/>
              </a:rPr>
              <a:t>Weatherstrip</a:t>
            </a:r>
            <a:r>
              <a:rPr lang="en-US" dirty="0" smtClean="0">
                <a:latin typeface="Times New Roman" charset="0"/>
              </a:rPr>
              <a:t> meeting rails and sliding surfaces.</a:t>
            </a:r>
          </a:p>
          <a:p>
            <a:pPr marL="457200" indent="-228600" eaLnBrk="1" hangingPunct="1">
              <a:spcBef>
                <a:spcPts val="0"/>
              </a:spcBef>
              <a:spcAft>
                <a:spcPts val="0"/>
              </a:spcAft>
              <a:buFont typeface="Symbol" charset="2"/>
              <a:buChar char="·"/>
              <a:defRPr/>
            </a:pPr>
            <a:r>
              <a:rPr lang="en-US" dirty="0" smtClean="0">
                <a:latin typeface="Times New Roman" charset="0"/>
              </a:rPr>
              <a:t>Install pulley seals.</a:t>
            </a:r>
          </a:p>
          <a:p>
            <a:pPr marL="457200" indent="-228600" eaLnBrk="1" hangingPunct="1">
              <a:spcBef>
                <a:spcPts val="0"/>
              </a:spcBef>
              <a:spcAft>
                <a:spcPts val="0"/>
              </a:spcAft>
              <a:buFont typeface="Symbol" charset="2"/>
              <a:buChar char="·"/>
              <a:defRPr/>
            </a:pPr>
            <a:r>
              <a:rPr lang="en-US" dirty="0" smtClean="0">
                <a:latin typeface="Times New Roman" charset="0"/>
              </a:rPr>
              <a:t>Caulk interior trim.</a:t>
            </a:r>
          </a:p>
          <a:p>
            <a:pPr eaLnBrk="1" hangingPunct="1">
              <a:defRPr/>
            </a:pPr>
            <a:r>
              <a:rPr lang="en-US" dirty="0" smtClean="0">
                <a:latin typeface="Times New Roman" charset="0"/>
              </a:rPr>
              <a:t>Window repairs are usually simple but can be time consuming. Spending a great deal of time sealing every possible joint is not cost effective compared to fixing big duct leaks to the outside or large attic bypasses. However, air leakage around windows is noticeable to clients who sit near the windows during cold weather. Fixing these leaks will be appreciated. </a:t>
            </a:r>
          </a:p>
          <a:p>
            <a:pPr eaLnBrk="1" hangingPunct="1">
              <a:defRPr/>
            </a:pPr>
            <a:r>
              <a:rPr lang="en-US" dirty="0" smtClean="0">
                <a:latin typeface="Times New Roman" charset="0"/>
              </a:rPr>
              <a:t>Besides fixing obvious problems such as broken glass or misaligned sashes, very detailed window repairs such as </a:t>
            </a:r>
            <a:r>
              <a:rPr lang="en-US" dirty="0" err="1" smtClean="0">
                <a:latin typeface="Times New Roman" charset="0"/>
              </a:rPr>
              <a:t>weatherstripping</a:t>
            </a:r>
            <a:r>
              <a:rPr lang="en-US" dirty="0" smtClean="0">
                <a:latin typeface="Times New Roman" charset="0"/>
              </a:rPr>
              <a:t>, fixing broken sash locks, and caulking trim should be limited to high-activity areas where comfort is an issue. </a:t>
            </a:r>
          </a:p>
          <a:p>
            <a:pPr eaLnBrk="1" hangingPunct="1">
              <a:defRPr/>
            </a:pPr>
            <a:endParaRPr lang="en-US" dirty="0" smtClean="0">
              <a:latin typeface="Arial"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a:lstStyle/>
          <a:p>
            <a:pPr eaLnBrk="1" hangingPunct="1">
              <a:spcBef>
                <a:spcPct val="0"/>
              </a:spcBef>
              <a:spcAft>
                <a:spcPct val="0"/>
              </a:spcAft>
            </a:pPr>
            <a:r>
              <a:rPr lang="en-US" dirty="0" smtClean="0">
                <a:latin typeface="Times New Roman" charset="0"/>
                <a:cs typeface="Times New Roman" charset="0"/>
              </a:rPr>
              <a:t>When replacing glass, be sure to remove the broken pane. Next, measure the opening and cut a new pane from a glass sheet.</a:t>
            </a:r>
          </a:p>
          <a:p>
            <a:pPr eaLnBrk="1" hangingPunct="1"/>
            <a:r>
              <a:rPr lang="en-US" dirty="0" smtClean="0">
                <a:latin typeface="Times New Roman" charset="0"/>
                <a:cs typeface="Times New Roman" charset="0"/>
              </a:rPr>
              <a:t>Important glazier tools:</a:t>
            </a:r>
          </a:p>
          <a:p>
            <a:pPr marL="457200" indent="-228600" eaLnBrk="1" hangingPunct="1">
              <a:spcBef>
                <a:spcPct val="0"/>
              </a:spcBef>
              <a:spcAft>
                <a:spcPct val="0"/>
              </a:spcAft>
              <a:buFont typeface="Symbol" charset="2"/>
              <a:buChar char="·"/>
            </a:pPr>
            <a:r>
              <a:rPr lang="en-US" dirty="0" smtClean="0">
                <a:latin typeface="Times New Roman" charset="0"/>
                <a:cs typeface="Times New Roman" charset="0"/>
              </a:rPr>
              <a:t>Drywall square </a:t>
            </a:r>
          </a:p>
          <a:p>
            <a:pPr marL="457200" indent="-228600" eaLnBrk="1" hangingPunct="1">
              <a:spcBef>
                <a:spcPct val="0"/>
              </a:spcBef>
              <a:spcAft>
                <a:spcPct val="0"/>
              </a:spcAft>
              <a:buFont typeface="Symbol" charset="2"/>
              <a:buChar char="·"/>
            </a:pPr>
            <a:r>
              <a:rPr lang="en-US" dirty="0" smtClean="0">
                <a:latin typeface="Times New Roman" charset="0"/>
                <a:cs typeface="Times New Roman" charset="0"/>
              </a:rPr>
              <a:t>Glass cutter </a:t>
            </a:r>
          </a:p>
          <a:p>
            <a:pPr marL="457200" indent="-228600" eaLnBrk="1" hangingPunct="1">
              <a:spcBef>
                <a:spcPct val="0"/>
              </a:spcBef>
              <a:spcAft>
                <a:spcPct val="0"/>
              </a:spcAft>
              <a:buFont typeface="Symbol" charset="2"/>
              <a:buChar char="·"/>
            </a:pPr>
            <a:r>
              <a:rPr lang="en-US" dirty="0" smtClean="0">
                <a:latin typeface="Times New Roman" charset="0"/>
                <a:cs typeface="Times New Roman" charset="0"/>
              </a:rPr>
              <a:t>Wax crayon </a:t>
            </a:r>
          </a:p>
          <a:p>
            <a:pPr marL="457200" indent="-228600" eaLnBrk="1" hangingPunct="1">
              <a:spcBef>
                <a:spcPct val="0"/>
              </a:spcBef>
              <a:spcAft>
                <a:spcPct val="0"/>
              </a:spcAft>
              <a:buFont typeface="Symbol" charset="2"/>
              <a:buChar char="·"/>
            </a:pPr>
            <a:r>
              <a:rPr lang="en-US" dirty="0" smtClean="0">
                <a:latin typeface="Times New Roman" charset="0"/>
                <a:cs typeface="Times New Roman" charset="0"/>
              </a:rPr>
              <a:t>Tape measure </a:t>
            </a:r>
          </a:p>
          <a:p>
            <a:pPr marL="457200" indent="-228600" eaLnBrk="1" hangingPunct="1">
              <a:spcBef>
                <a:spcPct val="0"/>
              </a:spcBef>
              <a:spcAft>
                <a:spcPct val="0"/>
              </a:spcAft>
              <a:buFont typeface="Symbol" charset="2"/>
              <a:buChar char="·"/>
            </a:pPr>
            <a:r>
              <a:rPr lang="en-US" dirty="0" smtClean="0">
                <a:latin typeface="Times New Roman" charset="0"/>
                <a:cs typeface="Times New Roman" charset="0"/>
              </a:rPr>
              <a:t>Glaziers’ points </a:t>
            </a:r>
          </a:p>
          <a:p>
            <a:pPr marL="457200" indent="-228600" eaLnBrk="1" hangingPunct="1">
              <a:spcBef>
                <a:spcPct val="0"/>
              </a:spcBef>
              <a:spcAft>
                <a:spcPct val="0"/>
              </a:spcAft>
              <a:buFont typeface="Symbol" charset="2"/>
              <a:buChar char="·"/>
            </a:pPr>
            <a:r>
              <a:rPr lang="en-US" dirty="0" smtClean="0">
                <a:latin typeface="Times New Roman" charset="0"/>
                <a:cs typeface="Times New Roman" charset="0"/>
              </a:rPr>
              <a:t>Putty knife</a:t>
            </a:r>
          </a:p>
          <a:p>
            <a:pPr marL="457200" indent="-228600" eaLnBrk="1" hangingPunct="1">
              <a:spcBef>
                <a:spcPct val="0"/>
              </a:spcBef>
              <a:spcAft>
                <a:spcPct val="0"/>
              </a:spcAft>
              <a:buFont typeface="Symbol" charset="2"/>
              <a:buChar char="·"/>
            </a:pPr>
            <a:r>
              <a:rPr lang="en-US" dirty="0" smtClean="0">
                <a:latin typeface="Times New Roman" charset="0"/>
                <a:cs typeface="Times New Roman" charset="0"/>
              </a:rPr>
              <a:t>Safety glasses and gloves </a:t>
            </a:r>
          </a:p>
          <a:p>
            <a:pPr marL="457200" indent="-228600" eaLnBrk="1" hangingPunct="1">
              <a:spcBef>
                <a:spcPct val="0"/>
              </a:spcBef>
              <a:spcAft>
                <a:spcPct val="0"/>
              </a:spcAft>
              <a:buFont typeface="Symbol" charset="2"/>
              <a:buChar char="·"/>
            </a:pPr>
            <a:r>
              <a:rPr lang="en-US" dirty="0" smtClean="0">
                <a:latin typeface="Times New Roman" charset="0"/>
                <a:cs typeface="Times New Roman" charset="0"/>
              </a:rPr>
              <a:t>Glazing compound</a:t>
            </a:r>
          </a:p>
          <a:p>
            <a:pPr marL="287338" indent="-241300" eaLnBrk="1" hangingPunct="1">
              <a:spcBef>
                <a:spcPct val="0"/>
              </a:spcBef>
              <a:spcAft>
                <a:spcPct val="0"/>
              </a:spcAft>
              <a:buFont typeface="Symbol" charset="2"/>
              <a:buChar char="·"/>
            </a:pPr>
            <a:endParaRPr lang="en-US" b="1" dirty="0" smtClean="0">
              <a:latin typeface="Times New Roman" charset="0"/>
              <a:cs typeface="Times New Roman" charset="0"/>
            </a:endParaRPr>
          </a:p>
          <a:p>
            <a:pPr marL="287338" indent="-241300" eaLnBrk="1" hangingPunct="1">
              <a:spcBef>
                <a:spcPct val="0"/>
              </a:spcBef>
              <a:spcAft>
                <a:spcPct val="0"/>
              </a:spcAft>
              <a:buFont typeface="Symbol" charset="2"/>
              <a:buNone/>
            </a:pPr>
            <a:endParaRPr lang="en-US" b="1" dirty="0" smtClean="0">
              <a:latin typeface="Times New Roman" charset="0"/>
              <a:cs typeface="Times New Roman" charset="0"/>
            </a:endParaRPr>
          </a:p>
          <a:p>
            <a:pPr marL="287338" indent="-241300" eaLnBrk="1" hangingPunct="1"/>
            <a:endParaRPr lang="en-US" dirty="0" smtClean="0">
              <a:latin typeface="Arial" charset="0"/>
              <a:cs typeface="Times New Roman"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7252" name="Rectangle 3"/>
          <p:cNvSpPr>
            <a:spLocks noGrp="1" noChangeArrowheads="1"/>
          </p:cNvSpPr>
          <p:nvPr>
            <p:ph type="body" idx="1"/>
          </p:nvPr>
        </p:nvSpPr>
        <p:spPr>
          <a:ln/>
        </p:spPr>
        <p:txBody>
          <a:bodyPr/>
          <a:lstStyle/>
          <a:p>
            <a:pPr eaLnBrk="1" hangingPunct="1">
              <a:spcBef>
                <a:spcPts val="0"/>
              </a:spcBef>
              <a:spcAft>
                <a:spcPts val="0"/>
              </a:spcAft>
              <a:defRPr/>
            </a:pPr>
            <a:r>
              <a:rPr lang="en-US" dirty="0" smtClean="0">
                <a:solidFill>
                  <a:srgbClr val="000000"/>
                </a:solidFill>
                <a:latin typeface="Times New Roman" charset="0"/>
              </a:rPr>
              <a:t>Window replacement is not cost effective unless:</a:t>
            </a:r>
          </a:p>
          <a:p>
            <a:pPr marL="457200" lvl="2" indent="-228600">
              <a:spcBef>
                <a:spcPts val="0"/>
              </a:spcBef>
              <a:spcAft>
                <a:spcPts val="0"/>
              </a:spcAft>
              <a:buFont typeface="Symbol" pitchFamily="18" charset="2"/>
              <a:buChar char="·"/>
              <a:defRPr/>
            </a:pPr>
            <a:r>
              <a:rPr lang="en-US" sz="1200" dirty="0" smtClean="0">
                <a:solidFill>
                  <a:srgbClr val="000000"/>
                </a:solidFill>
              </a:rPr>
              <a:t>It is shown to have a favorable </a:t>
            </a:r>
            <a:r>
              <a:rPr lang="en-US" sz="1200" b="1" i="1" dirty="0" smtClean="0">
                <a:solidFill>
                  <a:srgbClr val="000000"/>
                </a:solidFill>
              </a:rPr>
              <a:t>savings-to-investment ratio (SIR). </a:t>
            </a:r>
          </a:p>
          <a:p>
            <a:pPr marL="457200" lvl="2" indent="-228600">
              <a:spcBef>
                <a:spcPts val="0"/>
              </a:spcBef>
              <a:spcAft>
                <a:spcPts val="0"/>
              </a:spcAft>
              <a:buFont typeface="Symbol" pitchFamily="18" charset="2"/>
              <a:buChar char="·"/>
              <a:defRPr/>
            </a:pPr>
            <a:r>
              <a:rPr lang="en-US" sz="1200" dirty="0" smtClean="0">
                <a:solidFill>
                  <a:srgbClr val="000000"/>
                </a:solidFill>
              </a:rPr>
              <a:t>It can be justified as an </a:t>
            </a:r>
            <a:r>
              <a:rPr lang="en-US" b="1" i="1" dirty="0">
                <a:solidFill>
                  <a:srgbClr val="000000"/>
                </a:solidFill>
              </a:rPr>
              <a:t>i</a:t>
            </a:r>
            <a:r>
              <a:rPr lang="en-US" sz="1200" b="1" i="1" dirty="0" smtClean="0">
                <a:solidFill>
                  <a:srgbClr val="000000"/>
                </a:solidFill>
              </a:rPr>
              <a:t>ncidental </a:t>
            </a:r>
            <a:r>
              <a:rPr lang="en-US" b="1" i="1" dirty="0">
                <a:solidFill>
                  <a:srgbClr val="000000"/>
                </a:solidFill>
              </a:rPr>
              <a:t>r</a:t>
            </a:r>
            <a:r>
              <a:rPr lang="en-US" sz="1200" b="1" i="1" dirty="0" smtClean="0">
                <a:solidFill>
                  <a:srgbClr val="000000"/>
                </a:solidFill>
              </a:rPr>
              <a:t>epair. </a:t>
            </a:r>
            <a:r>
              <a:rPr lang="en-US" dirty="0" smtClean="0">
                <a:solidFill>
                  <a:srgbClr val="000000"/>
                </a:solidFill>
                <a:latin typeface="Times New Roman" charset="0"/>
              </a:rPr>
              <a:t>Always attempt to repair or improve existing windows before considering replacement.</a:t>
            </a:r>
          </a:p>
          <a:p>
            <a:pPr marL="46988" eaLnBrk="1" hangingPunct="1">
              <a:spcBef>
                <a:spcPts val="0"/>
              </a:spcBef>
              <a:spcAft>
                <a:spcPts val="0"/>
              </a:spcAft>
              <a:defRPr/>
            </a:pPr>
            <a:endParaRPr lang="en-US" dirty="0" smtClean="0">
              <a:solidFill>
                <a:srgbClr val="000000"/>
              </a:solidFill>
              <a:latin typeface="Times New Roman" charset="0"/>
            </a:endParaRPr>
          </a:p>
          <a:p>
            <a:pPr eaLnBrk="1" hangingPunct="1">
              <a:spcBef>
                <a:spcPts val="0"/>
              </a:spcBef>
              <a:spcAft>
                <a:spcPts val="0"/>
              </a:spcAft>
              <a:defRPr/>
            </a:pPr>
            <a:r>
              <a:rPr lang="en-US" dirty="0" smtClean="0">
                <a:solidFill>
                  <a:srgbClr val="000000"/>
                </a:solidFill>
                <a:latin typeface="Times New Roman" charset="0"/>
              </a:rPr>
              <a:t>Window replacement should not be considered a measure to reduce air infiltration </a:t>
            </a:r>
            <a:r>
              <a:rPr lang="en-US" sz="1200" dirty="0" smtClean="0">
                <a:solidFill>
                  <a:srgbClr val="000000"/>
                </a:solidFill>
              </a:rPr>
              <a:t>or as a health and safety measure.</a:t>
            </a:r>
            <a:endParaRPr lang="en-US" dirty="0" smtClean="0">
              <a:solidFill>
                <a:srgbClr val="000000"/>
              </a:solidFill>
              <a:latin typeface="Times New Roman" charset="0"/>
            </a:endParaRPr>
          </a:p>
          <a:p>
            <a:pPr marL="46988" eaLnBrk="1" hangingPunct="1">
              <a:spcBef>
                <a:spcPts val="0"/>
              </a:spcBef>
              <a:spcAft>
                <a:spcPts val="0"/>
              </a:spcAft>
              <a:defRPr/>
            </a:pPr>
            <a:endParaRPr lang="en-US" dirty="0" smtClean="0">
              <a:solidFill>
                <a:srgbClr val="000000"/>
              </a:solidFill>
              <a:latin typeface="Times New Roman" charset="0"/>
            </a:endParaRPr>
          </a:p>
          <a:p>
            <a:pPr eaLnBrk="1" hangingPunct="1">
              <a:spcBef>
                <a:spcPts val="0"/>
              </a:spcBef>
              <a:spcAft>
                <a:spcPts val="0"/>
              </a:spcAft>
              <a:defRPr/>
            </a:pPr>
            <a:r>
              <a:rPr lang="en-US" dirty="0" smtClean="0">
                <a:solidFill>
                  <a:srgbClr val="000000"/>
                </a:solidFill>
                <a:latin typeface="Times New Roman" charset="0"/>
              </a:rPr>
              <a:t>Window selection should reflect the climate. </a:t>
            </a:r>
          </a:p>
          <a:p>
            <a:pPr lvl="1" indent="-228600" eaLnBrk="1" hangingPunct="1">
              <a:spcBef>
                <a:spcPts val="0"/>
              </a:spcBef>
              <a:spcAft>
                <a:spcPts val="0"/>
              </a:spcAft>
              <a:buFont typeface="Symbol" pitchFamily="18" charset="2"/>
              <a:buChar char="·"/>
              <a:defRPr/>
            </a:pPr>
            <a:r>
              <a:rPr lang="en-US" dirty="0" smtClean="0">
                <a:solidFill>
                  <a:srgbClr val="000000"/>
                </a:solidFill>
                <a:latin typeface="Times New Roman" charset="0"/>
              </a:rPr>
              <a:t>Choose high SHGC (solar heat gain coefficient) in cold climates and low SHGC in hot climates.</a:t>
            </a:r>
          </a:p>
          <a:p>
            <a:pPr marL="457200" indent="-228600" eaLnBrk="1" hangingPunct="1">
              <a:spcBef>
                <a:spcPts val="0"/>
              </a:spcBef>
              <a:spcAft>
                <a:spcPts val="0"/>
              </a:spcAft>
              <a:buFont typeface="Symbol" pitchFamily="18" charset="2"/>
              <a:buChar char="·"/>
              <a:defRPr/>
            </a:pPr>
            <a:r>
              <a:rPr lang="en-US" dirty="0" smtClean="0">
                <a:solidFill>
                  <a:srgbClr val="000000"/>
                </a:solidFill>
                <a:latin typeface="Times New Roman" charset="0"/>
              </a:rPr>
              <a:t>Look for low-e coatings on interior panes in cold climates and on exterior panes in hot climates.</a:t>
            </a:r>
          </a:p>
          <a:p>
            <a:pPr eaLnBrk="1" hangingPunct="1">
              <a:defRPr/>
            </a:pPr>
            <a:r>
              <a:rPr lang="en-US" dirty="0" smtClean="0">
                <a:solidFill>
                  <a:srgbClr val="000000"/>
                </a:solidFill>
                <a:latin typeface="Times New Roman" charset="0"/>
              </a:rPr>
              <a:t>Weatherization measures must have an SIR equal to or greater than 1 to be considered.</a:t>
            </a:r>
          </a:p>
          <a:p>
            <a:pPr marL="288641" indent="-241653" eaLnBrk="1" hangingPunct="1">
              <a:defRPr/>
            </a:pPr>
            <a:endParaRPr lang="en-US" b="1" dirty="0" smtClean="0">
              <a:latin typeface="Arial"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7380" name="Rectangle 3"/>
          <p:cNvSpPr>
            <a:spLocks noGrp="1" noChangeArrowheads="1"/>
          </p:cNvSpPr>
          <p:nvPr>
            <p:ph type="body" idx="1"/>
          </p:nvPr>
        </p:nvSpPr>
        <p:spPr>
          <a:xfrm>
            <a:off x="731838" y="4560888"/>
            <a:ext cx="5851525" cy="4594225"/>
          </a:xfrm>
          <a:ln/>
        </p:spPr>
        <p:txBody>
          <a:bodyPr/>
          <a:lstStyle/>
          <a:p>
            <a:pPr eaLnBrk="1" hangingPunct="1">
              <a:spcBef>
                <a:spcPts val="317"/>
              </a:spcBef>
              <a:spcAft>
                <a:spcPts val="317"/>
              </a:spcAft>
              <a:defRPr/>
            </a:pPr>
            <a:r>
              <a:rPr lang="en-US" dirty="0" smtClean="0">
                <a:latin typeface="Times New Roman" charset="0"/>
              </a:rPr>
              <a:t>When window replacement is justified, one of the most practical window retrofits is to replace the frame and sash with commercially available, custom-ordered vinyl replacement windows. </a:t>
            </a:r>
          </a:p>
          <a:p>
            <a:pPr marL="457200" indent="-228600" eaLnBrk="1" hangingPunct="1">
              <a:spcBef>
                <a:spcPts val="0"/>
              </a:spcBef>
              <a:spcAft>
                <a:spcPts val="0"/>
              </a:spcAft>
              <a:buFont typeface="Symbol" charset="2"/>
              <a:buChar char="·"/>
              <a:defRPr/>
            </a:pPr>
            <a:r>
              <a:rPr lang="en-US" dirty="0" smtClean="0">
                <a:latin typeface="Times New Roman" charset="0"/>
              </a:rPr>
              <a:t>Remove the existing frame, sash pulley weights, etc.</a:t>
            </a:r>
          </a:p>
          <a:p>
            <a:pPr marL="914400" lvl="1" indent="-228600" eaLnBrk="1" hangingPunct="1">
              <a:spcBef>
                <a:spcPts val="0"/>
              </a:spcBef>
              <a:spcAft>
                <a:spcPts val="0"/>
              </a:spcAft>
              <a:buFont typeface="Courier New" charset="0"/>
              <a:buChar char="o"/>
              <a:defRPr/>
            </a:pPr>
            <a:r>
              <a:rPr lang="en-US" dirty="0" smtClean="0">
                <a:latin typeface="Times New Roman" charset="0"/>
              </a:rPr>
              <a:t>Score all painted joints with a sharp utility knife before removing the window trim. Use a thin-bladed pry bar to avoid damaging the trim.</a:t>
            </a:r>
          </a:p>
          <a:p>
            <a:pPr marL="457200" indent="-228600" eaLnBrk="1" hangingPunct="1">
              <a:spcBef>
                <a:spcPts val="0"/>
              </a:spcBef>
              <a:spcAft>
                <a:spcPts val="0"/>
              </a:spcAft>
              <a:buFont typeface="Symbol" charset="2"/>
              <a:buChar char="·"/>
              <a:defRPr/>
            </a:pPr>
            <a:r>
              <a:rPr lang="en-US" dirty="0" smtClean="0">
                <a:latin typeface="Times New Roman" charset="0"/>
              </a:rPr>
              <a:t>Install a complete vinyl unit that fits inside the existing frame against the exterior window stops.</a:t>
            </a:r>
          </a:p>
          <a:p>
            <a:pPr marL="457200" indent="-228600" eaLnBrk="1" hangingPunct="1">
              <a:spcBef>
                <a:spcPts val="0"/>
              </a:spcBef>
              <a:spcAft>
                <a:spcPts val="0"/>
              </a:spcAft>
              <a:buFont typeface="Symbol" charset="2"/>
              <a:buChar char="·"/>
              <a:defRPr/>
            </a:pPr>
            <a:r>
              <a:rPr lang="en-US" dirty="0" smtClean="0">
                <a:latin typeface="Times New Roman" charset="0"/>
              </a:rPr>
              <a:t>Seal the perimeter with low expanding foam to ensure an airtight installation. </a:t>
            </a:r>
          </a:p>
          <a:p>
            <a:pPr marL="457200" indent="-228600" eaLnBrk="1" hangingPunct="1">
              <a:spcBef>
                <a:spcPts val="0"/>
              </a:spcBef>
              <a:spcAft>
                <a:spcPts val="0"/>
              </a:spcAft>
              <a:buFont typeface="Symbol" charset="2"/>
              <a:buChar char="·"/>
              <a:defRPr/>
            </a:pPr>
            <a:r>
              <a:rPr lang="en-US" dirty="0" smtClean="0">
                <a:latin typeface="Times New Roman" charset="0"/>
              </a:rPr>
              <a:t>Reinstall the existing interior trim and seal with caulk.</a:t>
            </a:r>
          </a:p>
          <a:p>
            <a:pPr marL="457200" indent="-228600" eaLnBrk="1" hangingPunct="1">
              <a:spcBef>
                <a:spcPts val="0"/>
              </a:spcBef>
              <a:spcAft>
                <a:spcPts val="0"/>
              </a:spcAft>
              <a:buFont typeface="Symbol" charset="2"/>
              <a:buChar char="·"/>
              <a:defRPr/>
            </a:pPr>
            <a:r>
              <a:rPr lang="en-US" dirty="0" smtClean="0">
                <a:latin typeface="Times New Roman" charset="0"/>
              </a:rPr>
              <a:t>Always use </a:t>
            </a:r>
            <a:r>
              <a:rPr lang="en-US" b="1" i="1" dirty="0" smtClean="0">
                <a:latin typeface="Times New Roman" charset="0"/>
              </a:rPr>
              <a:t>lead-safe work practices </a:t>
            </a:r>
            <a:r>
              <a:rPr lang="en-US" dirty="0" smtClean="0">
                <a:latin typeface="Times New Roman" charset="0"/>
              </a:rPr>
              <a:t>when lead-based paint will be disturbed.</a:t>
            </a:r>
          </a:p>
          <a:p>
            <a:pPr marL="289984" indent="-241653" eaLnBrk="1" hangingPunct="1">
              <a:spcBef>
                <a:spcPts val="0"/>
              </a:spcBef>
              <a:spcAft>
                <a:spcPts val="0"/>
              </a:spcAft>
              <a:defRPr/>
            </a:pPr>
            <a:endParaRPr lang="en-US" dirty="0" smtClean="0">
              <a:latin typeface="Times New Roman" charset="0"/>
            </a:endParaRPr>
          </a:p>
          <a:p>
            <a:pPr eaLnBrk="1" hangingPunct="1">
              <a:spcBef>
                <a:spcPts val="0"/>
              </a:spcBef>
              <a:spcAft>
                <a:spcPts val="0"/>
              </a:spcAft>
              <a:defRPr/>
            </a:pPr>
            <a:r>
              <a:rPr lang="en-US" dirty="0" smtClean="0">
                <a:latin typeface="Times New Roman" charset="0"/>
              </a:rPr>
              <a:t>Advantages:</a:t>
            </a:r>
          </a:p>
          <a:p>
            <a:pPr marL="457200" indent="-228600" eaLnBrk="1" hangingPunct="1">
              <a:spcBef>
                <a:spcPts val="0"/>
              </a:spcBef>
              <a:spcAft>
                <a:spcPts val="0"/>
              </a:spcAft>
              <a:buFont typeface="Symbol" charset="2"/>
              <a:buChar char="·"/>
              <a:defRPr/>
            </a:pPr>
            <a:r>
              <a:rPr lang="en-US" dirty="0" smtClean="0">
                <a:latin typeface="Times New Roman" charset="0"/>
              </a:rPr>
              <a:t>Retains existing glass area</a:t>
            </a:r>
          </a:p>
          <a:p>
            <a:pPr marL="457200" indent="-228600" eaLnBrk="1" hangingPunct="1">
              <a:spcBef>
                <a:spcPts val="0"/>
              </a:spcBef>
              <a:spcAft>
                <a:spcPts val="0"/>
              </a:spcAft>
              <a:buFont typeface="Symbol" charset="2"/>
              <a:buChar char="·"/>
              <a:defRPr/>
            </a:pPr>
            <a:r>
              <a:rPr lang="en-US" dirty="0" smtClean="0">
                <a:latin typeface="Times New Roman" charset="0"/>
              </a:rPr>
              <a:t>Simple to install</a:t>
            </a:r>
          </a:p>
          <a:p>
            <a:pPr marL="457200" indent="-228600" eaLnBrk="1" hangingPunct="1">
              <a:spcBef>
                <a:spcPts val="0"/>
              </a:spcBef>
              <a:spcAft>
                <a:spcPts val="0"/>
              </a:spcAft>
              <a:buFont typeface="Symbol" charset="2"/>
              <a:buChar char="·"/>
              <a:defRPr/>
            </a:pPr>
            <a:r>
              <a:rPr lang="en-US" dirty="0" smtClean="0">
                <a:latin typeface="Times New Roman" charset="0"/>
              </a:rPr>
              <a:t>Energy-efficient upgrade</a:t>
            </a:r>
          </a:p>
          <a:p>
            <a:pPr marL="457200" indent="-228600" eaLnBrk="1" hangingPunct="1">
              <a:spcBef>
                <a:spcPts val="0"/>
              </a:spcBef>
              <a:spcAft>
                <a:spcPts val="0"/>
              </a:spcAft>
              <a:buFont typeface="Symbol" charset="2"/>
              <a:buChar char="·"/>
              <a:defRPr/>
            </a:pPr>
            <a:r>
              <a:rPr lang="en-US" dirty="0" smtClean="0">
                <a:latin typeface="Times New Roman" charset="0"/>
              </a:rPr>
              <a:t>Does not disturb existing casings</a:t>
            </a:r>
          </a:p>
          <a:p>
            <a:pPr marL="457200" indent="-228600" eaLnBrk="1" hangingPunct="1">
              <a:spcBef>
                <a:spcPts val="0"/>
              </a:spcBef>
              <a:spcAft>
                <a:spcPts val="0"/>
              </a:spcAft>
              <a:buFont typeface="Symbol" charset="2"/>
              <a:buChar char="·"/>
              <a:defRPr/>
            </a:pPr>
            <a:r>
              <a:rPr lang="en-US" dirty="0" smtClean="0">
                <a:latin typeface="Times New Roman" charset="0"/>
              </a:rPr>
              <a:t>The installed cost is approximately $260 for a 3 ft. x 5 ft. replacement based on the 2004 national average.</a:t>
            </a:r>
          </a:p>
          <a:p>
            <a:pPr marL="289984" indent="-241653" eaLnBrk="1" hangingPunct="1">
              <a:spcBef>
                <a:spcPts val="0"/>
              </a:spcBef>
              <a:spcAft>
                <a:spcPts val="0"/>
              </a:spcAft>
              <a:defRPr/>
            </a:pPr>
            <a:endParaRPr lang="en-US" dirty="0" smtClean="0">
              <a:latin typeface="Times New Roman" charset="0"/>
            </a:endParaRPr>
          </a:p>
          <a:p>
            <a:pPr eaLnBrk="1" hangingPunct="1">
              <a:spcBef>
                <a:spcPts val="317"/>
              </a:spcBef>
              <a:spcAft>
                <a:spcPts val="317"/>
              </a:spcAft>
              <a:defRPr/>
            </a:pPr>
            <a:r>
              <a:rPr lang="en-US" dirty="0" smtClean="0">
                <a:latin typeface="Times New Roman" charset="0"/>
              </a:rPr>
              <a:t>Follow the manufacturer’s instructions for measuring, specifying, and installing windows.</a:t>
            </a:r>
          </a:p>
          <a:p>
            <a:pPr eaLnBrk="1" hangingPunct="1">
              <a:spcBef>
                <a:spcPts val="317"/>
              </a:spcBef>
              <a:spcAft>
                <a:spcPts val="317"/>
              </a:spcAft>
              <a:defRPr/>
            </a:pPr>
            <a:endParaRPr lang="en-US" dirty="0" smtClean="0">
              <a:latin typeface="Arial"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a:lstStyle/>
          <a:p>
            <a:pPr eaLnBrk="1" hangingPunct="1"/>
            <a:r>
              <a:rPr lang="en-US" dirty="0" smtClean="0">
                <a:latin typeface="Times New Roman" charset="0"/>
                <a:cs typeface="Times New Roman" charset="0"/>
              </a:rPr>
              <a:t>These next three slides show the</a:t>
            </a:r>
            <a:r>
              <a:rPr lang="en-US" baseline="0" dirty="0" smtClean="0">
                <a:latin typeface="Times New Roman" charset="0"/>
                <a:cs typeface="Times New Roman" charset="0"/>
              </a:rPr>
              <a:t> proper sequence and methods for installation of an in-jamb replacement window.  </a:t>
            </a:r>
            <a:endParaRPr lang="en-US" dirty="0" smtClean="0">
              <a:latin typeface="Times New Roman" charset="0"/>
              <a:cs typeface="Times New Roman" charset="0"/>
            </a:endParaRPr>
          </a:p>
          <a:p>
            <a:pPr eaLnBrk="1" hangingPunct="1"/>
            <a:r>
              <a:rPr lang="en-US" dirty="0" smtClean="0">
                <a:latin typeface="Times New Roman" charset="0"/>
                <a:cs typeface="Times New Roman" charset="0"/>
              </a:rPr>
              <a:t>When performing an in-jamb replacement, score the painted mating surfaces of the outer</a:t>
            </a:r>
            <a:r>
              <a:rPr lang="en-US" baseline="0" dirty="0" smtClean="0">
                <a:latin typeface="Times New Roman" charset="0"/>
                <a:cs typeface="Times New Roman" charset="0"/>
              </a:rPr>
              <a:t> sash stop</a:t>
            </a:r>
            <a:r>
              <a:rPr lang="en-US" dirty="0" smtClean="0">
                <a:latin typeface="Times New Roman" charset="0"/>
                <a:cs typeface="Times New Roman" charset="0"/>
              </a:rPr>
              <a:t> with a razor knife. </a:t>
            </a:r>
            <a:r>
              <a:rPr lang="en-US" baseline="0" dirty="0" smtClean="0">
                <a:latin typeface="Times New Roman" charset="0"/>
                <a:cs typeface="Times New Roman" charset="0"/>
              </a:rPr>
              <a:t>Note the sash pulley and cord which must also be removed.</a:t>
            </a:r>
            <a:endParaRPr lang="en-US" dirty="0" smtClean="0">
              <a:latin typeface="Times New Roman" charset="0"/>
              <a:cs typeface="Times New Roman" charset="0"/>
            </a:endParaRPr>
          </a:p>
          <a:p>
            <a:pPr eaLnBrk="1" hangingPunct="1"/>
            <a:endParaRPr lang="en-US" dirty="0" smtClean="0">
              <a:latin typeface="Arial" charset="0"/>
              <a:cs typeface="Times New Roman"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a:lstStyle/>
          <a:p>
            <a:pPr eaLnBrk="1" hangingPunct="1"/>
            <a:r>
              <a:rPr lang="en-US" dirty="0" smtClean="0">
                <a:latin typeface="Times New Roman" charset="0"/>
                <a:cs typeface="Times New Roman" charset="0"/>
              </a:rPr>
              <a:t>Next, remove the inner sash stop but leave the outer</a:t>
            </a:r>
            <a:r>
              <a:rPr lang="en-US" baseline="0" dirty="0" smtClean="0">
                <a:latin typeface="Times New Roman" charset="0"/>
                <a:cs typeface="Times New Roman" charset="0"/>
              </a:rPr>
              <a:t> sash stop. The replacement will be inserted against the outer stop.  Then remove</a:t>
            </a:r>
            <a:r>
              <a:rPr lang="en-US" dirty="0" smtClean="0">
                <a:latin typeface="Times New Roman" charset="0"/>
                <a:cs typeface="Times New Roman" charset="0"/>
              </a:rPr>
              <a:t> the existing storm window.</a:t>
            </a:r>
          </a:p>
          <a:p>
            <a:pPr eaLnBrk="1" hangingPunct="1"/>
            <a:endParaRPr lang="en-US" dirty="0" smtClean="0">
              <a:latin typeface="Arial" charset="0"/>
              <a:cs typeface="Times New Roman"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a:lstStyle/>
          <a:p>
            <a:pPr eaLnBrk="1" hangingPunct="1"/>
            <a:r>
              <a:rPr lang="en-US" dirty="0" smtClean="0">
                <a:latin typeface="Times New Roman" charset="0"/>
                <a:cs typeface="Times New Roman" charset="0"/>
              </a:rPr>
              <a:t>Install the replacement window per the manufacturer’s instructions.</a:t>
            </a:r>
          </a:p>
          <a:p>
            <a:pPr eaLnBrk="1" hangingPunct="1"/>
            <a:endParaRPr lang="en-US" dirty="0" smtClean="0">
              <a:latin typeface="Arial" charset="0"/>
              <a:cs typeface="Times New Roman"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5812" name="Rectangle 3"/>
          <p:cNvSpPr>
            <a:spLocks noGrp="1" noChangeArrowheads="1"/>
          </p:cNvSpPr>
          <p:nvPr>
            <p:ph type="body" idx="1"/>
          </p:nvPr>
        </p:nvSpPr>
        <p:spPr>
          <a:ln/>
        </p:spPr>
        <p:txBody>
          <a:bodyPr/>
          <a:lstStyle/>
          <a:p>
            <a:pPr eaLnBrk="1" hangingPunct="1">
              <a:defRPr/>
            </a:pPr>
            <a:r>
              <a:rPr lang="en-US" dirty="0" smtClean="0">
                <a:latin typeface="Times New Roman" charset="0"/>
              </a:rPr>
              <a:t>This photo shows a door on a mobile home that is a good candidate for replacement.</a:t>
            </a:r>
          </a:p>
          <a:p>
            <a:pPr marL="457200" indent="-228600" eaLnBrk="1" hangingPunct="1">
              <a:spcBef>
                <a:spcPts val="0"/>
              </a:spcBef>
              <a:spcAft>
                <a:spcPts val="0"/>
              </a:spcAft>
              <a:buFont typeface="Symbol" charset="2"/>
              <a:buChar char="·"/>
              <a:defRPr/>
            </a:pPr>
            <a:r>
              <a:rPr lang="en-US" dirty="0" smtClean="0">
                <a:latin typeface="Times New Roman" charset="0"/>
              </a:rPr>
              <a:t>Most replacements are not cost effective because of their high cost and relatively low impact on energy savings.</a:t>
            </a:r>
          </a:p>
          <a:p>
            <a:pPr marL="457200" indent="-228600" eaLnBrk="1" hangingPunct="1">
              <a:spcBef>
                <a:spcPts val="0"/>
              </a:spcBef>
              <a:spcAft>
                <a:spcPts val="0"/>
              </a:spcAft>
              <a:buFont typeface="Symbol" charset="2"/>
              <a:buChar char="·"/>
              <a:defRPr/>
            </a:pPr>
            <a:r>
              <a:rPr lang="en-US" dirty="0" smtClean="0">
                <a:latin typeface="Times New Roman" charset="0"/>
              </a:rPr>
              <a:t>This door may be cost effective to replace due to significant air leakage and comfort issues related to operational problems and poor seals.</a:t>
            </a:r>
          </a:p>
          <a:p>
            <a:pPr marL="457200" indent="-228600" eaLnBrk="1" hangingPunct="1">
              <a:spcBef>
                <a:spcPts val="0"/>
              </a:spcBef>
              <a:spcAft>
                <a:spcPts val="0"/>
              </a:spcAft>
              <a:buFont typeface="Symbol" charset="2"/>
              <a:buChar char="·"/>
              <a:defRPr/>
            </a:pPr>
            <a:r>
              <a:rPr lang="en-US" dirty="0" smtClean="0">
                <a:latin typeface="Times New Roman" charset="0"/>
              </a:rPr>
              <a:t>Solid wood core doors generally have an R-value of 2.5. </a:t>
            </a:r>
          </a:p>
          <a:p>
            <a:pPr marL="457200" indent="-228600" eaLnBrk="1" hangingPunct="1">
              <a:spcBef>
                <a:spcPts val="0"/>
              </a:spcBef>
              <a:spcAft>
                <a:spcPts val="0"/>
              </a:spcAft>
              <a:buFont typeface="Symbol" charset="2"/>
              <a:buChar char="·"/>
              <a:defRPr/>
            </a:pPr>
            <a:r>
              <a:rPr lang="en-US" dirty="0" smtClean="0">
                <a:latin typeface="Times New Roman" charset="0"/>
              </a:rPr>
              <a:t>ENERGY STAR-qualified foam-filled steel doors have an R-value close to six. </a:t>
            </a:r>
          </a:p>
          <a:p>
            <a:pPr marL="457200" indent="-228600" eaLnBrk="1" hangingPunct="1">
              <a:spcBef>
                <a:spcPts val="0"/>
              </a:spcBef>
              <a:spcAft>
                <a:spcPts val="0"/>
              </a:spcAft>
              <a:buFont typeface="Symbol" charset="2"/>
              <a:buChar char="·"/>
              <a:defRPr/>
            </a:pPr>
            <a:r>
              <a:rPr lang="en-US" dirty="0" smtClean="0">
                <a:latin typeface="Times New Roman" charset="0"/>
              </a:rPr>
              <a:t>The relatively small amount of energy savings does not justify the cost of replacement in any but the most extreme circumstances.</a:t>
            </a:r>
          </a:p>
          <a:p>
            <a:pPr eaLnBrk="1" hangingPunct="1">
              <a:defRPr/>
            </a:pPr>
            <a:endParaRPr lang="en-US" dirty="0" smtClean="0">
              <a:latin typeface="Arial"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ts val="600"/>
              </a:spcBef>
              <a:spcAft>
                <a:spcPts val="600"/>
              </a:spcAft>
              <a:buClrTx/>
              <a:buSzTx/>
              <a:buFontTx/>
              <a:buNone/>
              <a:tabLst/>
              <a:defRPr/>
            </a:pPr>
            <a:r>
              <a:rPr lang="en-US" i="1" dirty="0" smtClean="0">
                <a:solidFill>
                  <a:schemeClr val="tx1">
                    <a:lumMod val="50000"/>
                    <a:lumOff val="50000"/>
                  </a:schemeClr>
                </a:solidFill>
              </a:rPr>
              <a:t>Take a look</a:t>
            </a:r>
            <a:r>
              <a:rPr lang="en-US" i="1" baseline="0" dirty="0" smtClean="0">
                <a:solidFill>
                  <a:schemeClr val="tx1">
                    <a:lumMod val="50000"/>
                    <a:lumOff val="50000"/>
                  </a:schemeClr>
                </a:solidFill>
              </a:rPr>
              <a:t> at this cross section of a typical house and point out the basic features such as the foundation, and the kinds of equipment that reside there. Move up to the living space and attic. Then point out some classic air leakage sites as labeled. Have students note the direction of air leakage. </a:t>
            </a:r>
          </a:p>
          <a:p>
            <a:pPr marL="0" marR="0" indent="0" algn="l" defTabSz="457200" rtl="0" eaLnBrk="0" fontAlgn="base" latinLnBrk="0" hangingPunct="0">
              <a:lnSpc>
                <a:spcPct val="100000"/>
              </a:lnSpc>
              <a:spcBef>
                <a:spcPts val="600"/>
              </a:spcBef>
              <a:spcAft>
                <a:spcPts val="600"/>
              </a:spcAft>
              <a:buClrTx/>
              <a:buSzTx/>
              <a:buFontTx/>
              <a:buNone/>
              <a:tabLst/>
              <a:defRPr/>
            </a:pPr>
            <a:r>
              <a:rPr lang="en-US" baseline="0" dirty="0" smtClean="0"/>
              <a:t>The structure of a house, its framing, and other architectural features determine how a house loses heat. An understanding of how houses are put together and residential nomenclature are important to the auditor’s ability to communicate retrofit strategies to crews and contractors.</a:t>
            </a:r>
            <a:endParaRPr lang="en-US" dirty="0" smtClean="0"/>
          </a:p>
          <a:p>
            <a:endParaRPr lang="en-US" dirty="0"/>
          </a:p>
        </p:txBody>
      </p:sp>
      <p:sp>
        <p:nvSpPr>
          <p:cNvPr id="5" name="Footer Placeholder 4"/>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3296432F-F3CA-4FEC-8E11-DCDC6587149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r>
              <a:rPr lang="en-US" dirty="0" smtClean="0">
                <a:latin typeface="Times New Roman" charset="0"/>
                <a:cs typeface="Times New Roman" charset="0"/>
              </a:rPr>
              <a:t>This is an illustration of major door components:</a:t>
            </a:r>
          </a:p>
          <a:p>
            <a:pPr eaLnBrk="1" hangingPunct="1">
              <a:spcBef>
                <a:spcPts val="313"/>
              </a:spcBef>
              <a:spcAft>
                <a:spcPts val="313"/>
              </a:spcAft>
            </a:pPr>
            <a:r>
              <a:rPr lang="en-US" b="1" i="1" dirty="0" smtClean="0">
                <a:latin typeface="Times New Roman" charset="0"/>
                <a:cs typeface="Times New Roman" charset="0"/>
              </a:rPr>
              <a:t>Hinges:</a:t>
            </a:r>
            <a:r>
              <a:rPr lang="en-US" dirty="0" smtClean="0">
                <a:latin typeface="Times New Roman" charset="0"/>
                <a:cs typeface="Times New Roman" charset="0"/>
              </a:rPr>
              <a:t> The metal objects that attach your door to the jamb, normally with screws. They can be made from brass, steel, iron, or other metals.</a:t>
            </a:r>
          </a:p>
          <a:p>
            <a:pPr eaLnBrk="1" hangingPunct="1">
              <a:spcBef>
                <a:spcPts val="313"/>
              </a:spcBef>
              <a:spcAft>
                <a:spcPts val="313"/>
              </a:spcAft>
            </a:pPr>
            <a:r>
              <a:rPr lang="en-US" b="1" i="1" dirty="0" smtClean="0">
                <a:latin typeface="Times New Roman" charset="0"/>
                <a:cs typeface="Times New Roman" charset="0"/>
              </a:rPr>
              <a:t>Door Casing: </a:t>
            </a:r>
            <a:r>
              <a:rPr lang="en-US" dirty="0" smtClean="0">
                <a:latin typeface="Times New Roman" charset="0"/>
                <a:cs typeface="Times New Roman" charset="0"/>
              </a:rPr>
              <a:t>A wooden trim around doors that covers the seam between the jamb and the wall.</a:t>
            </a:r>
          </a:p>
          <a:p>
            <a:pPr eaLnBrk="1" hangingPunct="1">
              <a:spcBef>
                <a:spcPts val="313"/>
              </a:spcBef>
              <a:spcAft>
                <a:spcPts val="313"/>
              </a:spcAft>
            </a:pPr>
            <a:r>
              <a:rPr lang="en-US" b="1" i="1" dirty="0" smtClean="0">
                <a:latin typeface="Times New Roman" charset="0"/>
                <a:cs typeface="Times New Roman" charset="0"/>
              </a:rPr>
              <a:t>Jambs:</a:t>
            </a:r>
            <a:r>
              <a:rPr lang="en-US" dirty="0" smtClean="0">
                <a:latin typeface="Times New Roman" charset="0"/>
                <a:cs typeface="Times New Roman" charset="0"/>
              </a:rPr>
              <a:t> The wood that surrounds the door unit to which the door is attached on the hinge side.</a:t>
            </a:r>
          </a:p>
          <a:p>
            <a:pPr eaLnBrk="1" hangingPunct="1">
              <a:spcBef>
                <a:spcPts val="313"/>
              </a:spcBef>
              <a:spcAft>
                <a:spcPts val="313"/>
              </a:spcAft>
            </a:pPr>
            <a:r>
              <a:rPr lang="en-US" b="1" i="1" dirty="0" smtClean="0">
                <a:latin typeface="Times New Roman" charset="0"/>
                <a:cs typeface="Times New Roman" charset="0"/>
              </a:rPr>
              <a:t>Door Stop: </a:t>
            </a:r>
            <a:r>
              <a:rPr lang="en-US" dirty="0" smtClean="0">
                <a:latin typeface="Times New Roman" charset="0"/>
                <a:cs typeface="Times New Roman" charset="0"/>
              </a:rPr>
              <a:t>The wood trim fastened to the inside of the jamb that positions the door within the jamb and into the latching mechanism. </a:t>
            </a:r>
          </a:p>
          <a:p>
            <a:pPr eaLnBrk="1" hangingPunct="1">
              <a:spcBef>
                <a:spcPts val="313"/>
              </a:spcBef>
              <a:spcAft>
                <a:spcPts val="313"/>
              </a:spcAft>
            </a:pPr>
            <a:r>
              <a:rPr lang="en-US" b="1" i="1" dirty="0" smtClean="0">
                <a:latin typeface="Times New Roman" charset="0"/>
                <a:cs typeface="Times New Roman" charset="0"/>
              </a:rPr>
              <a:t>Threshold:</a:t>
            </a:r>
            <a:r>
              <a:rPr lang="en-US" dirty="0" smtClean="0">
                <a:latin typeface="Times New Roman" charset="0"/>
                <a:cs typeface="Times New Roman" charset="0"/>
              </a:rPr>
              <a:t> A beveled wood member fastened to the floor and situated between the side jambs. The threshold seals the space between the bottom of the door and the floor.</a:t>
            </a:r>
          </a:p>
          <a:p>
            <a:pPr eaLnBrk="1" hangingPunct="1">
              <a:spcBef>
                <a:spcPts val="313"/>
              </a:spcBef>
              <a:spcAft>
                <a:spcPts val="313"/>
              </a:spcAft>
            </a:pPr>
            <a:r>
              <a:rPr lang="en-US" dirty="0" smtClean="0">
                <a:latin typeface="Times New Roman" charset="0"/>
                <a:cs typeface="Times New Roman" charset="0"/>
              </a:rPr>
              <a:t>On the door itself:</a:t>
            </a:r>
          </a:p>
          <a:p>
            <a:pPr eaLnBrk="1" hangingPunct="1">
              <a:spcBef>
                <a:spcPts val="313"/>
              </a:spcBef>
              <a:spcAft>
                <a:spcPts val="313"/>
              </a:spcAft>
            </a:pPr>
            <a:r>
              <a:rPr lang="en-US" b="1" i="1" dirty="0" smtClean="0">
                <a:latin typeface="Times New Roman" charset="0"/>
                <a:cs typeface="Times New Roman" charset="0"/>
              </a:rPr>
              <a:t>Rails: </a:t>
            </a:r>
            <a:r>
              <a:rPr lang="en-US" dirty="0" smtClean="0">
                <a:latin typeface="Times New Roman" charset="0"/>
                <a:cs typeface="Times New Roman" charset="0"/>
              </a:rPr>
              <a:t>Horizontal framing members of a door.</a:t>
            </a:r>
          </a:p>
          <a:p>
            <a:pPr eaLnBrk="1" hangingPunct="1">
              <a:spcBef>
                <a:spcPts val="313"/>
              </a:spcBef>
              <a:spcAft>
                <a:spcPts val="313"/>
              </a:spcAft>
            </a:pPr>
            <a:r>
              <a:rPr lang="en-US" b="1" i="1" dirty="0" smtClean="0">
                <a:latin typeface="Times New Roman" charset="0"/>
                <a:cs typeface="Times New Roman" charset="0"/>
              </a:rPr>
              <a:t>Stiles:</a:t>
            </a:r>
            <a:r>
              <a:rPr lang="en-US" dirty="0" smtClean="0">
                <a:latin typeface="Times New Roman" charset="0"/>
                <a:cs typeface="Times New Roman" charset="0"/>
              </a:rPr>
              <a:t> Full-length vertical framing members of a door.</a:t>
            </a:r>
          </a:p>
          <a:p>
            <a:pPr eaLnBrk="1" hangingPunct="1">
              <a:spcBef>
                <a:spcPts val="313"/>
              </a:spcBef>
              <a:spcAft>
                <a:spcPts val="313"/>
              </a:spcAft>
            </a:pPr>
            <a:r>
              <a:rPr lang="en-US" b="1" i="1" dirty="0" smtClean="0">
                <a:latin typeface="Times New Roman" charset="0"/>
                <a:cs typeface="Times New Roman" charset="0"/>
              </a:rPr>
              <a:t>Mullions:</a:t>
            </a:r>
            <a:r>
              <a:rPr lang="en-US" dirty="0" smtClean="0">
                <a:latin typeface="Times New Roman" charset="0"/>
                <a:cs typeface="Times New Roman" charset="0"/>
              </a:rPr>
              <a:t> Vertical framing members that don’t run the full length of a door.</a:t>
            </a:r>
          </a:p>
          <a:p>
            <a:pPr eaLnBrk="1" hangingPunct="1">
              <a:spcBef>
                <a:spcPts val="313"/>
              </a:spcBef>
              <a:spcAft>
                <a:spcPts val="313"/>
              </a:spcAft>
            </a:pPr>
            <a:r>
              <a:rPr lang="en-US" b="1" i="1" dirty="0" smtClean="0">
                <a:latin typeface="Times New Roman" charset="0"/>
                <a:cs typeface="Times New Roman" charset="0"/>
              </a:rPr>
              <a:t>Panel:</a:t>
            </a:r>
            <a:r>
              <a:rPr lang="en-US" dirty="0" smtClean="0">
                <a:latin typeface="Times New Roman" charset="0"/>
                <a:cs typeface="Times New Roman" charset="0"/>
              </a:rPr>
              <a:t> Parts of a door between the rails and stiles or mullions.</a:t>
            </a:r>
          </a:p>
          <a:p>
            <a:pPr eaLnBrk="1" hangingPunct="1"/>
            <a:endParaRPr lang="en-US" dirty="0" smtClean="0">
              <a:latin typeface="Arial" charset="0"/>
              <a:cs typeface="Times New Roman"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884" name="Rectangle 3"/>
          <p:cNvSpPr>
            <a:spLocks noGrp="1" noChangeArrowheads="1"/>
          </p:cNvSpPr>
          <p:nvPr>
            <p:ph type="body" idx="1"/>
          </p:nvPr>
        </p:nvSpPr>
        <p:spPr>
          <a:ln/>
        </p:spPr>
        <p:txBody>
          <a:bodyPr/>
          <a:lstStyle/>
          <a:p>
            <a:pPr eaLnBrk="1" hangingPunct="1">
              <a:spcBef>
                <a:spcPct val="0"/>
              </a:spcBef>
              <a:spcAft>
                <a:spcPct val="0"/>
              </a:spcAft>
            </a:pPr>
            <a:r>
              <a:rPr lang="en-US" dirty="0" smtClean="0">
                <a:solidFill>
                  <a:schemeClr val="tx1"/>
                </a:solidFill>
              </a:rPr>
              <a:t>Replace doors</a:t>
            </a:r>
            <a:r>
              <a:rPr lang="en-US" i="1" dirty="0" smtClean="0">
                <a:solidFill>
                  <a:schemeClr val="tx1"/>
                </a:solidFill>
              </a:rPr>
              <a:t> only </a:t>
            </a:r>
            <a:r>
              <a:rPr lang="en-US" dirty="0" smtClean="0">
                <a:solidFill>
                  <a:schemeClr val="tx1"/>
                </a:solidFill>
              </a:rPr>
              <a:t>when:</a:t>
            </a:r>
          </a:p>
          <a:p>
            <a:pPr marL="457200" lvl="2" indent="-228600">
              <a:spcBef>
                <a:spcPts val="0"/>
              </a:spcBef>
              <a:spcAft>
                <a:spcPts val="0"/>
              </a:spcAft>
              <a:buFont typeface="Symbol" pitchFamily="18" charset="2"/>
              <a:buChar char="·"/>
              <a:defRPr/>
            </a:pPr>
            <a:r>
              <a:rPr lang="en-US" dirty="0" smtClean="0">
                <a:solidFill>
                  <a:srgbClr val="000000"/>
                </a:solidFill>
              </a:rPr>
              <a:t>It is shown to have a favorable SIR.</a:t>
            </a:r>
          </a:p>
          <a:p>
            <a:pPr marL="457200" lvl="2" indent="-228600">
              <a:spcBef>
                <a:spcPts val="0"/>
              </a:spcBef>
              <a:spcAft>
                <a:spcPts val="0"/>
              </a:spcAft>
              <a:buFont typeface="Symbol" pitchFamily="18" charset="2"/>
              <a:buChar char="·"/>
              <a:defRPr/>
            </a:pPr>
            <a:r>
              <a:rPr lang="en-US" dirty="0" smtClean="0">
                <a:solidFill>
                  <a:srgbClr val="000000"/>
                </a:solidFill>
              </a:rPr>
              <a:t>It can be justified as an incidental </a:t>
            </a:r>
            <a:r>
              <a:rPr lang="en-US" dirty="0">
                <a:solidFill>
                  <a:srgbClr val="000000"/>
                </a:solidFill>
              </a:rPr>
              <a:t>r</a:t>
            </a:r>
            <a:r>
              <a:rPr lang="en-US" dirty="0" smtClean="0">
                <a:solidFill>
                  <a:srgbClr val="000000"/>
                </a:solidFill>
              </a:rPr>
              <a:t>epair</a:t>
            </a:r>
            <a:r>
              <a:rPr lang="en-US" dirty="0" smtClean="0">
                <a:solidFill>
                  <a:srgbClr val="000000"/>
                </a:solidFill>
                <a:latin typeface="Times New Roman" charset="0"/>
              </a:rPr>
              <a:t>. </a:t>
            </a:r>
          </a:p>
          <a:p>
            <a:pPr marL="457200" lvl="2" indent="-228600">
              <a:spcBef>
                <a:spcPts val="0"/>
              </a:spcBef>
              <a:spcAft>
                <a:spcPts val="0"/>
              </a:spcAft>
              <a:buFont typeface="Symbol" pitchFamily="18" charset="2"/>
              <a:buChar char="·"/>
              <a:defRPr/>
            </a:pPr>
            <a:endParaRPr lang="en-US" dirty="0" smtClean="0">
              <a:latin typeface="Times New Roman" charset="0"/>
            </a:endParaRPr>
          </a:p>
          <a:p>
            <a:pPr eaLnBrk="1" hangingPunct="1">
              <a:spcBef>
                <a:spcPts val="0"/>
              </a:spcBef>
              <a:spcAft>
                <a:spcPts val="0"/>
              </a:spcAft>
              <a:defRPr/>
            </a:pPr>
            <a:r>
              <a:rPr lang="en-US" dirty="0" smtClean="0">
                <a:solidFill>
                  <a:srgbClr val="000000"/>
                </a:solidFill>
                <a:latin typeface="Times New Roman" charset="0"/>
              </a:rPr>
              <a:t>Apply weatherstripping, door stops, door sweeps, or thresholds. Repair or replace locksets, latches, and hinges. </a:t>
            </a:r>
          </a:p>
          <a:p>
            <a:pPr eaLnBrk="1" hangingPunct="1">
              <a:spcBef>
                <a:spcPts val="0"/>
              </a:spcBef>
              <a:spcAft>
                <a:spcPts val="0"/>
              </a:spcAft>
              <a:defRPr/>
            </a:pPr>
            <a:endParaRPr lang="en-US" dirty="0">
              <a:solidFill>
                <a:srgbClr val="000000"/>
              </a:solidFill>
              <a:latin typeface="Times New Roman" charset="0"/>
            </a:endParaRPr>
          </a:p>
          <a:p>
            <a:pPr eaLnBrk="1" hangingPunct="1">
              <a:spcBef>
                <a:spcPts val="0"/>
              </a:spcBef>
              <a:spcAft>
                <a:spcPts val="0"/>
              </a:spcAft>
              <a:defRPr/>
            </a:pPr>
            <a:r>
              <a:rPr lang="en-US" dirty="0" smtClean="0">
                <a:solidFill>
                  <a:srgbClr val="000000"/>
                </a:solidFill>
                <a:latin typeface="Times New Roman" charset="0"/>
              </a:rPr>
              <a:t>Weatherization measures must have an SIR equal to or greater than 1 to be considered.</a:t>
            </a:r>
          </a:p>
          <a:p>
            <a:pPr marL="288641" indent="-241653" eaLnBrk="1" hangingPunct="1">
              <a:defRPr/>
            </a:pPr>
            <a:endParaRPr lang="en-US" dirty="0" smtClean="0">
              <a:latin typeface="Arial"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0932" name="Rectangle 3"/>
          <p:cNvSpPr>
            <a:spLocks noGrp="1" noChangeArrowheads="1"/>
          </p:cNvSpPr>
          <p:nvPr>
            <p:ph type="body" idx="1"/>
          </p:nvPr>
        </p:nvSpPr>
        <p:spPr>
          <a:ln/>
        </p:spPr>
        <p:txBody>
          <a:bodyPr/>
          <a:lstStyle/>
          <a:p>
            <a:pPr eaLnBrk="1" hangingPunct="1">
              <a:spcBef>
                <a:spcPts val="317"/>
              </a:spcBef>
              <a:spcAft>
                <a:spcPts val="317"/>
              </a:spcAft>
              <a:defRPr/>
            </a:pPr>
            <a:r>
              <a:rPr lang="en-US" dirty="0" smtClean="0">
                <a:latin typeface="Times New Roman" charset="0"/>
              </a:rPr>
              <a:t>There are a couple of options for door replacement:</a:t>
            </a:r>
          </a:p>
          <a:p>
            <a:pPr eaLnBrk="1" hangingPunct="1">
              <a:spcBef>
                <a:spcPts val="317"/>
              </a:spcBef>
              <a:spcAft>
                <a:spcPts val="317"/>
              </a:spcAft>
              <a:defRPr/>
            </a:pPr>
            <a:r>
              <a:rPr lang="en-US" dirty="0" smtClean="0">
                <a:latin typeface="Times New Roman" charset="0"/>
              </a:rPr>
              <a:t>1) Replace the existing door with a solid core wood door blank.</a:t>
            </a:r>
          </a:p>
          <a:p>
            <a:pPr marL="457200" indent="-228600" eaLnBrk="1" hangingPunct="1">
              <a:spcBef>
                <a:spcPts val="0"/>
              </a:spcBef>
              <a:spcAft>
                <a:spcPts val="0"/>
              </a:spcAft>
              <a:buFont typeface="Symbol" charset="2"/>
              <a:buChar char="·"/>
              <a:defRPr/>
            </a:pPr>
            <a:r>
              <a:rPr lang="en-US" dirty="0" smtClean="0">
                <a:latin typeface="Times New Roman" charset="0"/>
              </a:rPr>
              <a:t>Use this method only if the existing rough opening is reasonably square and the frame is in good shape. </a:t>
            </a:r>
          </a:p>
          <a:p>
            <a:pPr marL="457200" indent="-228600" eaLnBrk="1" hangingPunct="1">
              <a:spcBef>
                <a:spcPts val="0"/>
              </a:spcBef>
              <a:spcAft>
                <a:spcPts val="0"/>
              </a:spcAft>
              <a:buFont typeface="Symbol" charset="2"/>
              <a:buChar char="·"/>
              <a:defRPr/>
            </a:pPr>
            <a:r>
              <a:rPr lang="en-US" dirty="0" smtClean="0">
                <a:latin typeface="Times New Roman" charset="0"/>
              </a:rPr>
              <a:t>This involves trimming a solid core door blank to fit, placing hinges, installing a lockset, </a:t>
            </a:r>
            <a:r>
              <a:rPr lang="en-US" dirty="0" err="1" smtClean="0">
                <a:latin typeface="Times New Roman" charset="0"/>
              </a:rPr>
              <a:t>weatherstripping</a:t>
            </a:r>
            <a:r>
              <a:rPr lang="en-US" dirty="0" smtClean="0">
                <a:latin typeface="Times New Roman" charset="0"/>
              </a:rPr>
              <a:t>, and priming. </a:t>
            </a:r>
          </a:p>
          <a:p>
            <a:pPr marL="457200" indent="-228600" eaLnBrk="1" hangingPunct="1">
              <a:spcBef>
                <a:spcPts val="0"/>
              </a:spcBef>
              <a:spcAft>
                <a:spcPts val="0"/>
              </a:spcAft>
              <a:buFont typeface="Symbol" charset="2"/>
              <a:buChar char="·"/>
              <a:defRPr/>
            </a:pPr>
            <a:r>
              <a:rPr lang="en-US" dirty="0" smtClean="0">
                <a:latin typeface="Times New Roman" charset="0"/>
              </a:rPr>
              <a:t>A skilled carpenter with the right tools can install a door in about two hours. </a:t>
            </a:r>
          </a:p>
          <a:p>
            <a:pPr marL="457200" indent="-228600" eaLnBrk="1" hangingPunct="1">
              <a:spcBef>
                <a:spcPts val="0"/>
              </a:spcBef>
              <a:spcAft>
                <a:spcPts val="0"/>
              </a:spcAft>
              <a:buFont typeface="Symbol" charset="2"/>
              <a:buChar char="·"/>
              <a:defRPr/>
            </a:pPr>
            <a:r>
              <a:rPr lang="en-US" dirty="0" smtClean="0">
                <a:latin typeface="Times New Roman" charset="0"/>
              </a:rPr>
              <a:t>Manufacture doors on site for special situations such as open coal access areas adjacent to conditioned basements.</a:t>
            </a:r>
          </a:p>
          <a:p>
            <a:pPr marL="457200" indent="-228600" eaLnBrk="1" hangingPunct="1">
              <a:spcBef>
                <a:spcPts val="0"/>
              </a:spcBef>
              <a:spcAft>
                <a:spcPts val="0"/>
              </a:spcAft>
              <a:buFont typeface="Symbol" charset="2"/>
              <a:buChar char="·"/>
              <a:defRPr/>
            </a:pPr>
            <a:r>
              <a:rPr lang="en-US" dirty="0" smtClean="0">
                <a:latin typeface="Times New Roman" charset="0"/>
              </a:rPr>
              <a:t>Use lead-safe work practices when lead-based paint will be disturbed.</a:t>
            </a:r>
          </a:p>
          <a:p>
            <a:pPr marL="289984" indent="-241653" eaLnBrk="1" hangingPunct="1">
              <a:spcBef>
                <a:spcPts val="0"/>
              </a:spcBef>
              <a:spcAft>
                <a:spcPts val="0"/>
              </a:spcAft>
              <a:defRPr/>
            </a:pPr>
            <a:endParaRPr lang="en-US" dirty="0" smtClean="0">
              <a:latin typeface="Times New Roman" charset="0"/>
            </a:endParaRPr>
          </a:p>
          <a:p>
            <a:pPr eaLnBrk="1" hangingPunct="1">
              <a:spcBef>
                <a:spcPts val="317"/>
              </a:spcBef>
              <a:spcAft>
                <a:spcPts val="317"/>
              </a:spcAft>
              <a:defRPr/>
            </a:pPr>
            <a:r>
              <a:rPr lang="en-US" dirty="0" smtClean="0">
                <a:latin typeface="Times New Roman" charset="0"/>
              </a:rPr>
              <a:t>2) Install a pre-hung, energy-efficient unit that will fit the rough opening. </a:t>
            </a:r>
          </a:p>
          <a:p>
            <a:pPr marL="457200" indent="-228600" eaLnBrk="1" hangingPunct="1">
              <a:spcBef>
                <a:spcPts val="0"/>
              </a:spcBef>
              <a:spcAft>
                <a:spcPts val="0"/>
              </a:spcAft>
              <a:buFont typeface="Symbol" charset="2"/>
              <a:buChar char="·"/>
              <a:defRPr/>
            </a:pPr>
            <a:r>
              <a:rPr lang="en-US" dirty="0" smtClean="0">
                <a:latin typeface="Times New Roman" charset="0"/>
              </a:rPr>
              <a:t>Consider installing a pre-hung unit if a commercially available unit will fit the rough opening. </a:t>
            </a:r>
          </a:p>
          <a:p>
            <a:pPr marL="457200" indent="-228600" eaLnBrk="1" hangingPunct="1">
              <a:spcBef>
                <a:spcPts val="0"/>
              </a:spcBef>
              <a:spcAft>
                <a:spcPts val="0"/>
              </a:spcAft>
              <a:buFont typeface="Symbol" charset="2"/>
              <a:buChar char="·"/>
              <a:defRPr/>
            </a:pPr>
            <a:r>
              <a:rPr lang="en-US" dirty="0" smtClean="0">
                <a:latin typeface="Times New Roman" charset="0"/>
              </a:rPr>
              <a:t>This can be accomplished in much less time than retrofitting a door blank. </a:t>
            </a:r>
          </a:p>
          <a:p>
            <a:pPr marL="457200" indent="-228600" eaLnBrk="1" hangingPunct="1">
              <a:spcBef>
                <a:spcPts val="0"/>
              </a:spcBef>
              <a:spcAft>
                <a:spcPts val="0"/>
              </a:spcAft>
              <a:buFont typeface="Symbol" charset="2"/>
              <a:buChar char="·"/>
              <a:defRPr/>
            </a:pPr>
            <a:r>
              <a:rPr lang="en-US" dirty="0" smtClean="0">
                <a:latin typeface="Times New Roman" charset="0"/>
              </a:rPr>
              <a:t>Use lead-safe work practices when lead-based paint will be disturbed.</a:t>
            </a:r>
            <a:endParaRPr lang="en-US" b="1" dirty="0" smtClean="0">
              <a:latin typeface="Times New Roman" charset="0"/>
            </a:endParaRPr>
          </a:p>
          <a:p>
            <a:pPr eaLnBrk="1" hangingPunct="1">
              <a:spcBef>
                <a:spcPts val="317"/>
              </a:spcBef>
              <a:spcAft>
                <a:spcPts val="317"/>
              </a:spcAft>
              <a:defRPr/>
            </a:pPr>
            <a:endParaRPr lang="en-US" dirty="0" smtClean="0">
              <a:latin typeface="Arial"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r>
              <a:rPr lang="en-US" dirty="0" smtClean="0">
                <a:solidFill>
                  <a:schemeClr val="tx1"/>
                </a:solidFill>
              </a:rPr>
              <a:t>A good knowledge of residential construction terminology helps auditors communicate clear instructions to crews and contractors.</a:t>
            </a:r>
          </a:p>
          <a:p>
            <a:pPr eaLnBrk="1" hangingPunct="1"/>
            <a:r>
              <a:rPr lang="en-US" dirty="0" smtClean="0">
                <a:solidFill>
                  <a:schemeClr val="tx1"/>
                </a:solidFill>
              </a:rPr>
              <a:t>Different framing configurations will require different strategies for controlling air leakage pathways.</a:t>
            </a:r>
          </a:p>
          <a:p>
            <a:pPr eaLnBrk="1" hangingPunct="1"/>
            <a:r>
              <a:rPr lang="en-US" dirty="0" smtClean="0"/>
              <a:t>Window and door replacements are generally not cost effective because they generally do not meet the minimum energy savings to investment ratio required by DOE. </a:t>
            </a:r>
            <a:endParaRPr lang="en-US" dirty="0" smtClean="0">
              <a:solidFill>
                <a:schemeClr val="tx1"/>
              </a:solidFill>
            </a:endParaRPr>
          </a:p>
          <a:p>
            <a:pPr eaLnBrk="1" hangingPunct="1"/>
            <a:r>
              <a:rPr lang="en-US" i="1" dirty="0">
                <a:solidFill>
                  <a:schemeClr val="tx1">
                    <a:lumMod val="50000"/>
                    <a:lumOff val="50000"/>
                  </a:schemeClr>
                </a:solidFill>
              </a:rPr>
              <a:t>Present this slide as an interactive discussion, soliciting personal examples from the trainees. Add your own personal examples and knowledge to supplement. </a:t>
            </a:r>
            <a:endParaRPr lang="en-US" dirty="0">
              <a:solidFill>
                <a:schemeClr val="tx1">
                  <a:lumMod val="50000"/>
                  <a:lumOff val="50000"/>
                </a:schemeClr>
              </a:solidFill>
            </a:endParaRPr>
          </a:p>
          <a:p>
            <a:pPr marL="287338" indent="-241300" eaLnBrk="1" hangingPunct="1"/>
            <a:endParaRPr lang="en-US" dirty="0" smtClean="0">
              <a:latin typeface="Times New Roman" charset="0"/>
              <a:cs typeface="Times New Roman"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dirty="0" smtClean="0">
                <a:latin typeface="Times New Roman" charset="0"/>
                <a:cs typeface="Times New Roman" charset="0"/>
              </a:rPr>
              <a:t>This is an illustration of generalized construction of a residential structure.</a:t>
            </a:r>
          </a:p>
          <a:p>
            <a:pPr marL="457200" indent="-228600">
              <a:spcBef>
                <a:spcPts val="0"/>
              </a:spcBef>
              <a:spcAft>
                <a:spcPts val="0"/>
              </a:spcAft>
              <a:buFont typeface="Symbol" pitchFamily="18" charset="2"/>
              <a:buChar char="·"/>
            </a:pPr>
            <a:r>
              <a:rPr lang="en-US" i="1" dirty="0" smtClean="0">
                <a:solidFill>
                  <a:schemeClr val="tx1">
                    <a:lumMod val="50000"/>
                    <a:lumOff val="50000"/>
                  </a:schemeClr>
                </a:solidFill>
                <a:latin typeface="Times New Roman" charset="0"/>
                <a:cs typeface="Times New Roman" charset="0"/>
              </a:rPr>
              <a:t>Point out the parts on the slide and use the lab prop to test students on proper identification of  the parts.  </a:t>
            </a:r>
          </a:p>
          <a:p>
            <a:pPr marL="457200" indent="-228600">
              <a:spcBef>
                <a:spcPts val="0"/>
              </a:spcBef>
              <a:spcAft>
                <a:spcPts val="0"/>
              </a:spcAft>
              <a:buFont typeface="Symbol" pitchFamily="18" charset="2"/>
              <a:buChar char="·"/>
            </a:pPr>
            <a:r>
              <a:rPr lang="en-US" i="1" dirty="0" smtClean="0">
                <a:solidFill>
                  <a:schemeClr val="tx1">
                    <a:lumMod val="50000"/>
                    <a:lumOff val="50000"/>
                  </a:schemeClr>
                </a:solidFill>
                <a:latin typeface="Times New Roman" charset="0"/>
                <a:cs typeface="Times New Roman" charset="0"/>
              </a:rPr>
              <a:t>If helpful, create a slide that hides the labels and have students name the framing and other details as you point to them.</a:t>
            </a: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0340" name="Rectangle 3"/>
          <p:cNvSpPr>
            <a:spLocks noGrp="1" noChangeArrowheads="1"/>
          </p:cNvSpPr>
          <p:nvPr>
            <p:ph type="body" idx="1"/>
          </p:nvPr>
        </p:nvSpPr>
        <p:spPr>
          <a:ln/>
        </p:spPr>
        <p:txBody>
          <a:bodyPr/>
          <a:lstStyle/>
          <a:p>
            <a:pPr eaLnBrk="1" hangingPunct="1">
              <a:defRPr/>
            </a:pPr>
            <a:r>
              <a:rPr lang="en-US" dirty="0" smtClean="0">
                <a:latin typeface="Times New Roman" charset="0"/>
              </a:rPr>
              <a:t>Foundation characterisics of a basement include:</a:t>
            </a:r>
          </a:p>
          <a:p>
            <a:pPr marL="457200" indent="-228600" eaLnBrk="1" hangingPunct="1">
              <a:spcBef>
                <a:spcPts val="0"/>
              </a:spcBef>
              <a:spcAft>
                <a:spcPts val="0"/>
              </a:spcAft>
              <a:buFont typeface="Symbol" charset="2"/>
              <a:buChar char="·"/>
              <a:defRPr/>
            </a:pPr>
            <a:r>
              <a:rPr lang="en-US" dirty="0" smtClean="0">
                <a:latin typeface="Times New Roman" charset="0"/>
              </a:rPr>
              <a:t>Basements are defined as full-height, below-grade structures that provide support for the home.</a:t>
            </a:r>
          </a:p>
          <a:p>
            <a:pPr marL="457200" indent="-228600" eaLnBrk="1" hangingPunct="1">
              <a:spcBef>
                <a:spcPts val="0"/>
              </a:spcBef>
              <a:spcAft>
                <a:spcPts val="0"/>
              </a:spcAft>
              <a:buFont typeface="Symbol" charset="2"/>
              <a:buChar char="·"/>
              <a:defRPr/>
            </a:pPr>
            <a:r>
              <a:rPr lang="en-US" dirty="0" smtClean="0">
                <a:latin typeface="Times New Roman" charset="0"/>
              </a:rPr>
              <a:t>They contain the mechanical systems and often serve as limited use areas but may also be finished, full-use areas.</a:t>
            </a:r>
          </a:p>
          <a:p>
            <a:pPr marL="457200" indent="-228600" eaLnBrk="1" hangingPunct="1">
              <a:spcBef>
                <a:spcPts val="0"/>
              </a:spcBef>
              <a:spcAft>
                <a:spcPts val="0"/>
              </a:spcAft>
              <a:buFont typeface="Symbol" charset="2"/>
              <a:buChar char="·"/>
              <a:defRPr/>
            </a:pPr>
            <a:r>
              <a:rPr lang="en-US" dirty="0" smtClean="0">
                <a:latin typeface="Times New Roman" charset="0"/>
              </a:rPr>
              <a:t>Temperature-moderating effects of the surrounding earth help maintain the interior space at a fairly constant temperature throughout the year. </a:t>
            </a:r>
          </a:p>
          <a:p>
            <a:pPr marL="289984" indent="-241653" eaLnBrk="1" hangingPunct="1">
              <a:spcBef>
                <a:spcPts val="0"/>
              </a:spcBef>
              <a:spcAft>
                <a:spcPts val="0"/>
              </a:spcAft>
              <a:defRPr/>
            </a:pPr>
            <a:endParaRPr lang="en-US" dirty="0" smtClean="0">
              <a:latin typeface="Times New Roman" charset="0"/>
            </a:endParaRPr>
          </a:p>
          <a:p>
            <a:pPr marL="289984" indent="-241653" eaLnBrk="1" hangingPunct="1">
              <a:spcBef>
                <a:spcPts val="0"/>
              </a:spcBef>
              <a:defRPr/>
            </a:pPr>
            <a:r>
              <a:rPr lang="en-US" dirty="0" smtClean="0">
                <a:latin typeface="Times New Roman" charset="0"/>
              </a:rPr>
              <a:t>Foundation characteristics of crawl spaces include:</a:t>
            </a:r>
          </a:p>
          <a:p>
            <a:pPr marL="457200" indent="-228600" eaLnBrk="1" hangingPunct="1">
              <a:spcBef>
                <a:spcPts val="0"/>
              </a:spcBef>
              <a:spcAft>
                <a:spcPts val="0"/>
              </a:spcAft>
              <a:buFont typeface="Symbol" charset="2"/>
              <a:buChar char="·"/>
              <a:defRPr/>
            </a:pPr>
            <a:r>
              <a:rPr lang="en-US" dirty="0" smtClean="0">
                <a:latin typeface="Times New Roman" charset="0"/>
              </a:rPr>
              <a:t>Crawl spaces are constructed in the same manner as full basements but are more shallow. </a:t>
            </a:r>
          </a:p>
          <a:p>
            <a:pPr marL="457200" indent="-228600" eaLnBrk="1" hangingPunct="1">
              <a:spcBef>
                <a:spcPts val="0"/>
              </a:spcBef>
              <a:spcAft>
                <a:spcPts val="0"/>
              </a:spcAft>
              <a:buFont typeface="Symbol" charset="2"/>
              <a:buChar char="·"/>
              <a:defRPr/>
            </a:pPr>
            <a:r>
              <a:rPr lang="en-US" dirty="0" smtClean="0">
                <a:latin typeface="Times New Roman" charset="0"/>
              </a:rPr>
              <a:t>Foundation heights up to three feet are typical. </a:t>
            </a:r>
          </a:p>
          <a:p>
            <a:pPr marL="457200" indent="-228600" eaLnBrk="1" hangingPunct="1">
              <a:spcBef>
                <a:spcPts val="0"/>
              </a:spcBef>
              <a:spcAft>
                <a:spcPts val="0"/>
              </a:spcAft>
              <a:buFont typeface="Symbol" charset="2"/>
              <a:buChar char="·"/>
              <a:defRPr/>
            </a:pPr>
            <a:r>
              <a:rPr lang="en-US" dirty="0" smtClean="0">
                <a:latin typeface="Times New Roman" charset="0"/>
              </a:rPr>
              <a:t>They contain duct runs, plumbing, etc. </a:t>
            </a:r>
          </a:p>
          <a:p>
            <a:pPr marL="457200" indent="-228600" eaLnBrk="1" hangingPunct="1">
              <a:spcBef>
                <a:spcPts val="0"/>
              </a:spcBef>
              <a:spcAft>
                <a:spcPts val="0"/>
              </a:spcAft>
              <a:buFont typeface="Symbol" charset="2"/>
              <a:buChar char="·"/>
              <a:defRPr/>
            </a:pPr>
            <a:r>
              <a:rPr lang="en-US" dirty="0" smtClean="0">
                <a:latin typeface="Times New Roman" charset="0"/>
              </a:rPr>
              <a:t>Because they are mostly above grade, unheated, and generally vented to the outside, the interior space experiences outside temperatures throughout the year.</a:t>
            </a:r>
          </a:p>
          <a:p>
            <a:pPr eaLnBrk="1" hangingPunct="1">
              <a:defRPr/>
            </a:pPr>
            <a:endParaRPr lang="en-US" dirty="0" smtClean="0">
              <a:latin typeface="Arial"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a:ln/>
        </p:spPr>
        <p:txBody>
          <a:bodyPr/>
          <a:lstStyle/>
          <a:p>
            <a:pPr>
              <a:defRPr/>
            </a:pPr>
            <a:r>
              <a:rPr lang="en-US" dirty="0" smtClean="0">
                <a:latin typeface="Times New Roman"/>
              </a:rPr>
              <a:t>This is a photo of a </a:t>
            </a:r>
            <a:r>
              <a:rPr lang="en-US" b="1" i="1" dirty="0" smtClean="0">
                <a:latin typeface="Times New Roman"/>
              </a:rPr>
              <a:t>box sill</a:t>
            </a:r>
            <a:r>
              <a:rPr lang="en-US" dirty="0" smtClean="0">
                <a:latin typeface="Times New Roman"/>
              </a:rPr>
              <a:t>. The box sill shown is made up of the band joist and </a:t>
            </a:r>
            <a:r>
              <a:rPr lang="en-US" b="1" i="1" dirty="0" smtClean="0">
                <a:latin typeface="Times New Roman"/>
              </a:rPr>
              <a:t>mud sill </a:t>
            </a:r>
            <a:r>
              <a:rPr lang="en-US" dirty="0" smtClean="0">
                <a:latin typeface="Times New Roman"/>
              </a:rPr>
              <a:t>framing.</a:t>
            </a:r>
          </a:p>
          <a:p>
            <a:pPr>
              <a:defRPr/>
            </a:pPr>
            <a:r>
              <a:rPr lang="en-US" dirty="0" smtClean="0">
                <a:latin typeface="Times New Roman"/>
              </a:rPr>
              <a:t>The box sill is a common perimeter leakage site in basements.</a:t>
            </a:r>
          </a:p>
          <a:p>
            <a:pPr eaLnBrk="1" hangingPunct="1">
              <a:defRPr/>
            </a:pPr>
            <a:endParaRPr lang="en-US" dirty="0" smtClean="0">
              <a:latin typeface="Arial" pitchFamily="34"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normAutofit/>
          </a:bodyPr>
          <a:lstStyle/>
          <a:p>
            <a:pPr>
              <a:spcBef>
                <a:spcPts val="0"/>
              </a:spcBef>
              <a:spcAft>
                <a:spcPts val="0"/>
              </a:spcAft>
            </a:pPr>
            <a:r>
              <a:rPr lang="en-US" b="1" i="1" dirty="0" smtClean="0">
                <a:latin typeface="Times New Roman" charset="0"/>
                <a:cs typeface="Times New Roman" charset="0"/>
              </a:rPr>
              <a:t>Balloon framing</a:t>
            </a:r>
            <a:r>
              <a:rPr lang="en-US" dirty="0" smtClean="0">
                <a:latin typeface="Times New Roman" charset="0"/>
                <a:cs typeface="Times New Roman" charset="0"/>
              </a:rPr>
              <a:t> is a style of framing that uses long, vertical framing for the exterior walls and some interior walls. These long "studs" extend uninterrupted from the sill on top of the foundation up to the roof eaves. Floor joists are fastened to, and supported by, ledger boards that extend around the interior perimeter of the exterior wall. Balloon framing was the most common type of wood-frame construction from the late 19</a:t>
            </a:r>
            <a:r>
              <a:rPr lang="en-US" baseline="30000" dirty="0" smtClean="0">
                <a:latin typeface="Times New Roman" charset="0"/>
                <a:cs typeface="Times New Roman" charset="0"/>
              </a:rPr>
              <a:t>th</a:t>
            </a:r>
            <a:r>
              <a:rPr lang="en-US" dirty="0" smtClean="0">
                <a:latin typeface="Times New Roman" charset="0"/>
                <a:cs typeface="Times New Roman" charset="0"/>
              </a:rPr>
              <a:t> century through the late 1930s and is found throughout the entire United States. </a:t>
            </a:r>
          </a:p>
          <a:p>
            <a:pPr>
              <a:spcBef>
                <a:spcPts val="0"/>
              </a:spcBef>
              <a:spcAft>
                <a:spcPts val="0"/>
              </a:spcAft>
            </a:pPr>
            <a:endParaRPr lang="en-US" dirty="0" smtClean="0">
              <a:latin typeface="Times New Roman" charset="0"/>
              <a:cs typeface="Times New Roman" charset="0"/>
            </a:endParaRPr>
          </a:p>
          <a:p>
            <a:pPr>
              <a:spcBef>
                <a:spcPts val="0"/>
              </a:spcBef>
              <a:spcAft>
                <a:spcPts val="0"/>
              </a:spcAft>
            </a:pPr>
            <a:r>
              <a:rPr lang="en-US" dirty="0" smtClean="0">
                <a:latin typeface="Times New Roman" charset="0"/>
                <a:cs typeface="Times New Roman" charset="0"/>
              </a:rPr>
              <a:t>The disadvantage of balloon framing from an energy standpoint are the numerous air pathways through the framed wall and floor cavities. Air coming in at the bottom of the house is warmed and rises to the attic. </a:t>
            </a:r>
          </a:p>
          <a:p>
            <a:pPr>
              <a:spcBef>
                <a:spcPts val="0"/>
              </a:spcBef>
              <a:spcAft>
                <a:spcPts val="0"/>
              </a:spcAft>
            </a:pPr>
            <a:endParaRPr lang="en-US" i="1" dirty="0">
              <a:solidFill>
                <a:schemeClr val="tx1">
                  <a:lumMod val="50000"/>
                  <a:lumOff val="50000"/>
                </a:schemeClr>
              </a:solidFill>
              <a:latin typeface="Times New Roman" charset="0"/>
              <a:cs typeface="Times New Roman" charset="0"/>
            </a:endParaRPr>
          </a:p>
          <a:p>
            <a:pPr marL="171450" indent="-171450">
              <a:spcBef>
                <a:spcPts val="0"/>
              </a:spcBef>
              <a:spcAft>
                <a:spcPts val="0"/>
              </a:spcAft>
            </a:pPr>
            <a:r>
              <a:rPr lang="en-US" i="1" dirty="0" smtClean="0">
                <a:solidFill>
                  <a:schemeClr val="tx1">
                    <a:lumMod val="50000"/>
                    <a:lumOff val="50000"/>
                  </a:schemeClr>
                </a:solidFill>
                <a:latin typeface="Times New Roman" charset="0"/>
                <a:cs typeface="Times New Roman" charset="0"/>
              </a:rPr>
              <a:t>Q: In addition to the leaky outside wall</a:t>
            </a:r>
            <a:r>
              <a:rPr lang="en-US" i="1" baseline="0" dirty="0" smtClean="0">
                <a:solidFill>
                  <a:schemeClr val="tx1">
                    <a:lumMod val="50000"/>
                    <a:lumOff val="50000"/>
                  </a:schemeClr>
                </a:solidFill>
                <a:latin typeface="Times New Roman" charset="0"/>
                <a:cs typeface="Times New Roman" charset="0"/>
              </a:rPr>
              <a:t>s, can you name some other types of indirect air leakage commonly associated with balloon framed homes?</a:t>
            </a:r>
          </a:p>
          <a:p>
            <a:pPr>
              <a:spcBef>
                <a:spcPts val="0"/>
              </a:spcBef>
              <a:spcAft>
                <a:spcPts val="0"/>
              </a:spcAft>
            </a:pPr>
            <a:endParaRPr lang="en-US" i="1" dirty="0">
              <a:solidFill>
                <a:schemeClr val="tx1">
                  <a:lumMod val="50000"/>
                  <a:lumOff val="50000"/>
                </a:schemeClr>
              </a:solidFill>
              <a:latin typeface="Times New Roman" charset="0"/>
              <a:cs typeface="Times New Roman" charset="0"/>
            </a:endParaRPr>
          </a:p>
          <a:p>
            <a:pPr marL="171450" indent="-171450">
              <a:spcBef>
                <a:spcPts val="0"/>
              </a:spcBef>
              <a:spcAft>
                <a:spcPts val="0"/>
              </a:spcAft>
            </a:pPr>
            <a:r>
              <a:rPr lang="en-US" i="1" baseline="0" dirty="0" smtClean="0">
                <a:solidFill>
                  <a:schemeClr val="tx1">
                    <a:lumMod val="50000"/>
                    <a:lumOff val="50000"/>
                  </a:schemeClr>
                </a:solidFill>
                <a:latin typeface="Times New Roman" charset="0"/>
                <a:cs typeface="Times New Roman" charset="0"/>
              </a:rPr>
              <a:t>A: Plumbing chaseways, chimney chaseways, pocket doors, built in hutches, dropped</a:t>
            </a:r>
            <a:r>
              <a:rPr lang="en-US" i="1" dirty="0" smtClean="0">
                <a:solidFill>
                  <a:schemeClr val="tx1">
                    <a:lumMod val="50000"/>
                    <a:lumOff val="50000"/>
                  </a:schemeClr>
                </a:solidFill>
                <a:latin typeface="Times New Roman" charset="0"/>
                <a:cs typeface="Times New Roman" charset="0"/>
              </a:rPr>
              <a:t> </a:t>
            </a:r>
            <a:r>
              <a:rPr lang="en-US" i="1" baseline="0" dirty="0" smtClean="0">
                <a:solidFill>
                  <a:schemeClr val="tx1">
                    <a:lumMod val="50000"/>
                    <a:lumOff val="50000"/>
                  </a:schemeClr>
                </a:solidFill>
                <a:latin typeface="Times New Roman" charset="0"/>
                <a:cs typeface="Times New Roman" charset="0"/>
              </a:rPr>
              <a:t>ceilings in closets. </a:t>
            </a:r>
          </a:p>
          <a:p>
            <a:pPr marL="228600" indent="-228600">
              <a:buAutoNum type="alphaUcPeriod"/>
            </a:pPr>
            <a:endParaRPr lang="en-US" baseline="0" dirty="0" smtClean="0">
              <a:latin typeface="Times New Roman" charset="0"/>
              <a:cs typeface="Times New Roman" charset="0"/>
            </a:endParaRPr>
          </a:p>
          <a:p>
            <a:r>
              <a:rPr lang="en-US" baseline="0" dirty="0" smtClean="0">
                <a:latin typeface="Times New Roman" charset="0"/>
                <a:cs typeface="Times New Roman" charset="0"/>
              </a:rPr>
              <a:t> </a:t>
            </a:r>
            <a:endParaRPr lang="en-US" dirty="0" smtClean="0">
              <a:latin typeface="Times New Roman" charset="0"/>
              <a:cs typeface="Times New Roman" charset="0"/>
            </a:endParaRPr>
          </a:p>
          <a:p>
            <a:endParaRPr lang="en-US" dirty="0" smtClean="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a:ln/>
        </p:spPr>
        <p:txBody>
          <a:bodyPr/>
          <a:lstStyle/>
          <a:p>
            <a:pPr>
              <a:defRPr/>
            </a:pPr>
            <a:r>
              <a:rPr lang="en-US" dirty="0" smtClean="0">
                <a:latin typeface="Times New Roman"/>
              </a:rPr>
              <a:t>This is a photo of a two-story house with balloon framing where the porch framing could be open to the wall cavities of the house. </a:t>
            </a:r>
          </a:p>
          <a:p>
            <a:pPr>
              <a:defRPr/>
            </a:pPr>
            <a:r>
              <a:rPr lang="en-US" dirty="0" smtClean="0">
                <a:latin typeface="Times New Roman"/>
              </a:rPr>
              <a:t>This could be one of the largest hidden air leaks in the house, making it a good candidate for air sealing with dense-packed insulation.</a:t>
            </a:r>
          </a:p>
          <a:p>
            <a:pPr eaLnBrk="1" hangingPunct="1">
              <a:defRPr/>
            </a:pPr>
            <a:endParaRPr lang="en-US" dirty="0" smtClean="0">
              <a:latin typeface="Arial" pitchFamily="34" charset="0"/>
            </a:endParaRPr>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31838" y="4560888"/>
            <a:ext cx="5851525" cy="4735512"/>
          </a:xfrm>
        </p:spPr>
        <p:txBody>
          <a:bodyPr>
            <a:noAutofit/>
          </a:bodyPr>
          <a:lstStyle/>
          <a:p>
            <a:pPr>
              <a:spcBef>
                <a:spcPts val="0"/>
              </a:spcBef>
              <a:spcAft>
                <a:spcPts val="0"/>
              </a:spcAft>
              <a:defRPr/>
            </a:pPr>
            <a:r>
              <a:rPr lang="en-US" b="1" i="1" dirty="0" smtClean="0"/>
              <a:t>Platform framing</a:t>
            </a:r>
            <a:r>
              <a:rPr lang="en-US" dirty="0" smtClean="0"/>
              <a:t> replaced balloon framing following in the late 1930s and is the most commonly used framing method today. </a:t>
            </a:r>
          </a:p>
          <a:p>
            <a:pPr>
              <a:spcBef>
                <a:spcPts val="0"/>
              </a:spcBef>
              <a:spcAft>
                <a:spcPts val="0"/>
              </a:spcAft>
              <a:defRPr/>
            </a:pPr>
            <a:endParaRPr lang="en-US" dirty="0" smtClean="0"/>
          </a:p>
          <a:p>
            <a:pPr>
              <a:spcBef>
                <a:spcPts val="0"/>
              </a:spcBef>
              <a:spcAft>
                <a:spcPts val="0"/>
              </a:spcAft>
              <a:defRPr/>
            </a:pPr>
            <a:r>
              <a:rPr lang="en-US" dirty="0" smtClean="0"/>
              <a:t>With platform framing, the exterior wall framing is fastened to a platform or deck made up of floor joists,</a:t>
            </a:r>
            <a:r>
              <a:rPr lang="en-US" baseline="0" dirty="0" smtClean="0"/>
              <a:t> a band joist, and subflooring. </a:t>
            </a:r>
            <a:r>
              <a:rPr lang="en-US" dirty="0" smtClean="0"/>
              <a:t>Subsequent stories are added by</a:t>
            </a:r>
            <a:r>
              <a:rPr lang="en-US" baseline="0" dirty="0" smtClean="0"/>
              <a:t> constructing additional platforms that are supported by the exterior wall below it. After the last set of walls are constructed, roof rafters or trusses are installed on the double top plate of the exterior walls. </a:t>
            </a:r>
          </a:p>
          <a:p>
            <a:pPr>
              <a:spcBef>
                <a:spcPts val="0"/>
              </a:spcBef>
              <a:spcAft>
                <a:spcPts val="0"/>
              </a:spcAft>
              <a:defRPr/>
            </a:pPr>
            <a:endParaRPr lang="en-US" baseline="0" dirty="0" smtClean="0"/>
          </a:p>
          <a:p>
            <a:pPr>
              <a:spcBef>
                <a:spcPts val="0"/>
              </a:spcBef>
              <a:spcAft>
                <a:spcPts val="0"/>
              </a:spcAft>
              <a:defRPr/>
            </a:pPr>
            <a:r>
              <a:rPr lang="en-US" baseline="0" dirty="0" smtClean="0"/>
              <a:t>Platform framing eliminates </a:t>
            </a:r>
            <a:r>
              <a:rPr lang="en-US" dirty="0" smtClean="0"/>
              <a:t>the need for draft stops that are required in balloon-framed walls, making this type of housing less susceptible </a:t>
            </a:r>
            <a:r>
              <a:rPr lang="en-US" baseline="0" dirty="0" smtClean="0"/>
              <a:t>to vertical air leakage than balloon framed walls</a:t>
            </a:r>
            <a:r>
              <a:rPr lang="en-US" dirty="0" smtClean="0"/>
              <a:t>. </a:t>
            </a:r>
          </a:p>
          <a:p>
            <a:pPr marL="0" marR="0" indent="0" algn="l" defTabSz="457200" rtl="0" eaLnBrk="0" fontAlgn="base" latinLnBrk="0" hangingPunct="0">
              <a:lnSpc>
                <a:spcPct val="100000"/>
              </a:lnSpc>
              <a:spcBef>
                <a:spcPts val="0"/>
              </a:spcBef>
              <a:spcAft>
                <a:spcPts val="0"/>
              </a:spcAft>
              <a:buClrTx/>
              <a:buSzTx/>
              <a:buFontTx/>
              <a:buNone/>
              <a:tabLst/>
              <a:defRPr/>
            </a:pPr>
            <a:endParaRPr lang="en-US" dirty="0" smtClean="0"/>
          </a:p>
          <a:p>
            <a:pPr marL="0" marR="0" indent="0" algn="l" defTabSz="457200" rtl="0" eaLnBrk="0" fontAlgn="base" latinLnBrk="0" hangingPunct="0">
              <a:lnSpc>
                <a:spcPct val="100000"/>
              </a:lnSpc>
              <a:spcBef>
                <a:spcPts val="0"/>
              </a:spcBef>
              <a:spcAft>
                <a:spcPts val="0"/>
              </a:spcAft>
              <a:buClrTx/>
              <a:buSzTx/>
              <a:buFontTx/>
              <a:buNone/>
              <a:tabLst/>
              <a:defRPr/>
            </a:pPr>
            <a:r>
              <a:rPr lang="en-US" dirty="0" smtClean="0"/>
              <a:t>Platform-frame houses still have their share of inherent</a:t>
            </a:r>
            <a:r>
              <a:rPr lang="en-US" baseline="0" dirty="0" smtClean="0"/>
              <a:t> air leakage problems. </a:t>
            </a:r>
          </a:p>
          <a:p>
            <a:pPr marL="0" marR="0" indent="0" algn="l" defTabSz="457200" rtl="0" eaLnBrk="0" fontAlgn="base" latinLnBrk="0" hangingPunct="0">
              <a:lnSpc>
                <a:spcPct val="100000"/>
              </a:lnSpc>
              <a:spcBef>
                <a:spcPts val="0"/>
              </a:spcBef>
              <a:spcAft>
                <a:spcPts val="0"/>
              </a:spcAft>
              <a:buClrTx/>
              <a:buSzTx/>
              <a:buFontTx/>
              <a:buNone/>
              <a:tabLst/>
              <a:defRPr/>
            </a:pPr>
            <a:endParaRPr lang="en-US" i="1" dirty="0">
              <a:solidFill>
                <a:schemeClr val="tx1">
                  <a:lumMod val="50000"/>
                  <a:lumOff val="50000"/>
                </a:schemeClr>
              </a:solidFill>
            </a:endParaRPr>
          </a:p>
          <a:p>
            <a:pPr marL="171450" marR="0" indent="-171450" algn="l" defTabSz="457200" rtl="0" eaLnBrk="0" fontAlgn="base" latinLnBrk="0" hangingPunct="0">
              <a:lnSpc>
                <a:spcPct val="100000"/>
              </a:lnSpc>
              <a:spcBef>
                <a:spcPts val="0"/>
              </a:spcBef>
              <a:spcAft>
                <a:spcPts val="0"/>
              </a:spcAft>
              <a:buClrTx/>
              <a:buSzTx/>
              <a:buFontTx/>
              <a:buNone/>
              <a:tabLst/>
              <a:defRPr/>
            </a:pPr>
            <a:r>
              <a:rPr lang="en-US" i="1" dirty="0" smtClean="0">
                <a:solidFill>
                  <a:schemeClr val="tx1">
                    <a:lumMod val="50000"/>
                    <a:lumOff val="50000"/>
                  </a:schemeClr>
                </a:solidFill>
              </a:rPr>
              <a:t>Q: In the photo, note how the second level of this “split level” home cantilevers over the first level. What’s a potential problem there?</a:t>
            </a:r>
          </a:p>
          <a:p>
            <a:pPr marL="0" marR="0" indent="0" algn="l" defTabSz="457200" rtl="0" eaLnBrk="0" fontAlgn="base" latinLnBrk="0" hangingPunct="0">
              <a:lnSpc>
                <a:spcPct val="100000"/>
              </a:lnSpc>
              <a:spcBef>
                <a:spcPts val="0"/>
              </a:spcBef>
              <a:spcAft>
                <a:spcPts val="0"/>
              </a:spcAft>
              <a:buClrTx/>
              <a:buSzTx/>
              <a:buFontTx/>
              <a:buNone/>
              <a:tabLst/>
              <a:defRPr/>
            </a:pPr>
            <a:endParaRPr lang="en-US" i="1" dirty="0">
              <a:solidFill>
                <a:schemeClr val="tx1">
                  <a:lumMod val="50000"/>
                  <a:lumOff val="50000"/>
                </a:schemeClr>
              </a:solidFill>
            </a:endParaRPr>
          </a:p>
          <a:p>
            <a:pPr marL="171450" marR="0" indent="-171450" algn="l" defTabSz="457200" rtl="0" eaLnBrk="0" fontAlgn="base" latinLnBrk="0" hangingPunct="0">
              <a:lnSpc>
                <a:spcPct val="100000"/>
              </a:lnSpc>
              <a:spcBef>
                <a:spcPts val="0"/>
              </a:spcBef>
              <a:spcAft>
                <a:spcPts val="0"/>
              </a:spcAft>
              <a:buClrTx/>
              <a:buSzTx/>
              <a:buFontTx/>
              <a:buNone/>
              <a:tabLst/>
              <a:defRPr/>
            </a:pPr>
            <a:r>
              <a:rPr lang="en-US" i="1" dirty="0">
                <a:solidFill>
                  <a:schemeClr val="tx1">
                    <a:lumMod val="50000"/>
                    <a:lumOff val="50000"/>
                  </a:schemeClr>
                </a:solidFill>
              </a:rPr>
              <a:t>A</a:t>
            </a:r>
            <a:r>
              <a:rPr lang="en-US" i="1" dirty="0" smtClean="0">
                <a:solidFill>
                  <a:schemeClr val="tx1">
                    <a:lumMod val="50000"/>
                    <a:lumOff val="50000"/>
                  </a:schemeClr>
                </a:solidFill>
              </a:rPr>
              <a:t>: There may be holes or tears in the covering on the underside of the cantilevered floor, allowing outside air to enter the floor cavity between the two levels.</a:t>
            </a:r>
            <a:endParaRPr lang="en-US" i="1" dirty="0">
              <a:solidFill>
                <a:schemeClr val="tx1">
                  <a:lumMod val="50000"/>
                  <a:lumOff val="50000"/>
                </a:schemeClr>
              </a:solidFill>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24600" cy="8382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8A3B819-CE69-444E-9A64-CA042FEB73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p:spPr>
        <p:txBody>
          <a:bodyPr/>
          <a:lstStyle>
            <a:lvl1pPr>
              <a:defRPr>
                <a:ea typeface="ＭＳ Ｐゴシック" pitchFamily="34" charset="-128"/>
              </a:defRPr>
            </a:lvl1pPr>
          </a:lstStyle>
          <a:p>
            <a:pPr>
              <a:defRPr/>
            </a:pPr>
            <a:fld id="{573F2290-D1E9-4195-86C8-1C4FF34A443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C11B2B0-EED1-4458-861C-5B3C686B1091}" type="datetime1">
              <a:rPr lang="en-US"/>
              <a:pPr>
                <a:defRPr/>
              </a:pPr>
              <a:t>2/25/2013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FA2FEAA-02BD-40ED-92E6-03C719BAF2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0"/>
            <a:ext cx="6324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163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63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389313"/>
            <a:ext cx="40386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389313"/>
            <a:ext cx="40386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78F6DF0-0CB9-4862-AAEC-6493CACA36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itle Placeholder 13"/>
          <p:cNvSpPr>
            <a:spLocks noGrp="1"/>
          </p:cNvSpPr>
          <p:nvPr>
            <p:ph type="title"/>
          </p:nvPr>
        </p:nvSpPr>
        <p:spPr>
          <a:xfrm>
            <a:off x="177800" y="0"/>
            <a:ext cx="5664200" cy="9017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0" name="Group 20"/>
          <p:cNvGrpSpPr>
            <a:grpSpLocks/>
          </p:cNvGrpSpPr>
          <p:nvPr/>
        </p:nvGrpSpPr>
        <p:grpSpPr bwMode="auto">
          <a:xfrm flipH="1" flipV="1">
            <a:off x="0" y="920750"/>
            <a:ext cx="9144000" cy="182563"/>
            <a:chOff x="0" y="704088"/>
            <a:chExt cx="9144000" cy="182880"/>
          </a:xfrm>
        </p:grpSpPr>
        <p:sp>
          <p:nvSpPr>
            <p:cNvPr id="23" name="Rectangle 22"/>
            <p:cNvSpPr/>
            <p:nvPr userDrawn="1"/>
          </p:nvSpPr>
          <p:spPr>
            <a:xfrm>
              <a:off x="4572000" y="704088"/>
              <a:ext cx="4572000"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3309937" y="704088"/>
              <a:ext cx="1262063"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0" y="704088"/>
              <a:ext cx="3309937"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031" name="Picture 18" descr="doe_logo_ppt.png"/>
          <p:cNvPicPr>
            <a:picLocks noChangeAspect="1"/>
          </p:cNvPicPr>
          <p:nvPr/>
        </p:nvPicPr>
        <p:blipFill>
          <a:blip r:embed="rId12"/>
          <a:srcRect/>
          <a:stretch>
            <a:fillRect/>
          </a:stretch>
        </p:blipFill>
        <p:spPr bwMode="auto">
          <a:xfrm>
            <a:off x="6121400" y="276225"/>
            <a:ext cx="2743200" cy="412750"/>
          </a:xfrm>
          <a:prstGeom prst="rect">
            <a:avLst/>
          </a:prstGeom>
          <a:noFill/>
          <a:ln w="9525">
            <a:noFill/>
            <a:miter lim="800000"/>
            <a:headEnd/>
            <a:tailEnd/>
          </a:ln>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pitchFamily="34" charset="0"/>
              <a:buNone/>
              <a:defRPr/>
            </a:pPr>
            <a:fld id="{9106484C-05A6-46DC-9B6C-52A65F7D888C}" type="slidenum">
              <a:rPr lang="en-US" sz="1000">
                <a:solidFill>
                  <a:schemeClr val="bg1"/>
                </a:solidFill>
                <a:latin typeface="Arial" pitchFamily="34" charset="0"/>
                <a:cs typeface="Arial" pitchFamily="34" charset="0"/>
              </a:rPr>
              <a:pPr marL="342900" indent="-342900">
                <a:lnSpc>
                  <a:spcPct val="90000"/>
                </a:lnSpc>
                <a:spcBef>
                  <a:spcPct val="20000"/>
                </a:spcBef>
                <a:buFont typeface="Arial" pitchFamily="34" charset="0"/>
                <a:buNone/>
                <a:defRPr/>
              </a:pPr>
              <a:t>‹#›</a:t>
            </a:fld>
            <a:r>
              <a:rPr lang="en-US" sz="1000" dirty="0">
                <a:solidFill>
                  <a:schemeClr val="bg1"/>
                </a:solidFill>
                <a:latin typeface="Arial" pitchFamily="34" charset="0"/>
                <a:cs typeface="Arial" pitchFamily="34" charset="0"/>
              </a:rPr>
              <a:t> | WEATHERIZATION ASSISTANCE PROGRAM STANDARDIZED CURRICULUM – </a:t>
            </a:r>
            <a:r>
              <a:rPr lang="en-US" sz="1000" dirty="0" smtClean="0">
                <a:solidFill>
                  <a:schemeClr val="bg1"/>
                </a:solidFill>
                <a:latin typeface="Arial" pitchFamily="34" charset="0"/>
                <a:cs typeface="Arial" pitchFamily="34" charset="0"/>
              </a:rPr>
              <a:t>December 2012</a:t>
            </a:r>
            <a:endParaRPr lang="en-US" sz="1000" dirty="0">
              <a:solidFill>
                <a:schemeClr val="bg1"/>
              </a:solidFill>
              <a:latin typeface="Arial" pitchFamily="34" charset="0"/>
              <a:cs typeface="Arial" pitchFamily="34" charset="0"/>
            </a:endParaRPr>
          </a:p>
          <a:p>
            <a:pPr marL="342900" indent="-342900">
              <a:lnSpc>
                <a:spcPct val="90000"/>
              </a:lnSpc>
              <a:spcBef>
                <a:spcPct val="20000"/>
              </a:spcBef>
              <a:buFont typeface="Arial" pitchFamily="34" charset="0"/>
              <a:buNone/>
              <a:defRPr/>
            </a:pPr>
            <a:endParaRPr lang="en-US" sz="1000" dirty="0">
              <a:solidFill>
                <a:schemeClr val="bg1"/>
              </a:solidFill>
              <a:latin typeface="Arial" pitchFamily="34" charset="0"/>
              <a:cs typeface="Arial" pitchFamily="34" charset="0"/>
            </a:endParaRPr>
          </a:p>
        </p:txBody>
      </p:sp>
      <p:sp>
        <p:nvSpPr>
          <p:cNvPr id="21" name="Text Placeholder 9"/>
          <p:cNvSpPr txBox="1">
            <a:spLocks/>
          </p:cNvSpPr>
          <p:nvPr userDrawn="1"/>
        </p:nvSpPr>
        <p:spPr>
          <a:xfrm>
            <a:off x="5476875" y="6616700"/>
            <a:ext cx="3667125" cy="241300"/>
          </a:xfrm>
          <a:prstGeom prst="rect">
            <a:avLst/>
          </a:prstGeom>
        </p:spPr>
        <p:txBody>
          <a:bodyPr>
            <a:normAutofit/>
          </a:bodyPr>
          <a:lstStyle/>
          <a:p>
            <a:pPr marL="342900" indent="-342900" algn="r" fontAlgn="auto">
              <a:lnSpc>
                <a:spcPct val="90000"/>
              </a:lnSpc>
              <a:spcBef>
                <a:spcPct val="20000"/>
              </a:spcBef>
              <a:spcAft>
                <a:spcPts val="0"/>
              </a:spcAft>
              <a:buFont typeface="Arial" charset="0"/>
              <a:buNone/>
              <a:defRPr/>
            </a:pPr>
            <a:r>
              <a:rPr lang="en-US" sz="1000" dirty="0">
                <a:solidFill>
                  <a:schemeClr val="bg1"/>
                </a:solidFill>
                <a:latin typeface="+mn-lt"/>
                <a:ea typeface="+mn-ea"/>
                <a:cs typeface="Arial" charset="0"/>
              </a:rPr>
              <a:t>eere.energy.gov</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Lst>
  <p:txStyles>
    <p:titleStyle>
      <a:lvl1pPr algn="l" defTabSz="457200" rtl="0" eaLnBrk="0" fontAlgn="base" hangingPunct="0">
        <a:lnSpc>
          <a:spcPts val="2800"/>
        </a:lnSpc>
        <a:spcBef>
          <a:spcPct val="0"/>
        </a:spcBef>
        <a:spcAft>
          <a:spcPct val="0"/>
        </a:spcAft>
        <a:defRPr sz="2600" kern="1200" spc="100">
          <a:solidFill>
            <a:srgbClr val="FFFFFF"/>
          </a:solidFill>
          <a:latin typeface="+mj-lt"/>
          <a:ea typeface="ＭＳ Ｐゴシック" charset="-128"/>
          <a:cs typeface="ＭＳ Ｐゴシック" charset="-128"/>
        </a:defRPr>
      </a:lvl1pPr>
      <a:lvl2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2pPr>
      <a:lvl3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3pPr>
      <a:lvl4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4pPr>
      <a:lvl5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5pPr>
      <a:lvl6pPr marL="4572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ts val="600"/>
        </a:spcBef>
        <a:spcAft>
          <a:spcPts val="600"/>
        </a:spcAft>
        <a:buFont typeface="Arial" charset="0"/>
        <a:buChar char="•"/>
        <a:defRPr sz="2400" kern="1200">
          <a:solidFill>
            <a:srgbClr val="333333"/>
          </a:solidFill>
          <a:latin typeface="+mn-lt"/>
          <a:ea typeface="ＭＳ Ｐゴシック" charset="-128"/>
          <a:cs typeface="ＭＳ Ｐゴシック" charset="-128"/>
        </a:defRPr>
      </a:lvl1pPr>
      <a:lvl2pPr marL="742950" indent="-285750" algn="l" defTabSz="457200" rtl="0" eaLnBrk="0" fontAlgn="base" hangingPunct="0">
        <a:spcBef>
          <a:spcPts val="600"/>
        </a:spcBef>
        <a:spcAft>
          <a:spcPts val="600"/>
        </a:spcAft>
        <a:buFont typeface="Arial" charset="0"/>
        <a:buChar char="–"/>
        <a:defRPr sz="2000" kern="1200">
          <a:solidFill>
            <a:srgbClr val="333333"/>
          </a:solidFill>
          <a:latin typeface="+mn-lt"/>
          <a:ea typeface="ＭＳ Ｐゴシック" charset="-128"/>
          <a:cs typeface="+mn-cs"/>
        </a:defRPr>
      </a:lvl2pPr>
      <a:lvl3pPr marL="1143000" indent="-228600" algn="l" defTabSz="457200" rtl="0" eaLnBrk="0" fontAlgn="base" hangingPunct="0">
        <a:spcBef>
          <a:spcPts val="600"/>
        </a:spcBef>
        <a:spcAft>
          <a:spcPts val="600"/>
        </a:spcAft>
        <a:buFont typeface="Arial" charset="0"/>
        <a:buChar char="•"/>
        <a:defRPr kern="1200">
          <a:solidFill>
            <a:srgbClr val="333333"/>
          </a:solidFill>
          <a:latin typeface="+mn-lt"/>
          <a:ea typeface="ＭＳ Ｐゴシック" charset="-128"/>
          <a:cs typeface="+mn-cs"/>
        </a:defRPr>
      </a:lvl3pPr>
      <a:lvl4pPr marL="1600200" indent="-228600" algn="l" defTabSz="457200" rtl="0" eaLnBrk="0" fontAlgn="base" hangingPunct="0">
        <a:spcBef>
          <a:spcPts val="600"/>
        </a:spcBef>
        <a:spcAft>
          <a:spcPts val="600"/>
        </a:spcAft>
        <a:buFont typeface="Arial" charset="0"/>
        <a:buChar char="–"/>
        <a:defRPr kern="1200">
          <a:solidFill>
            <a:srgbClr val="333333"/>
          </a:solidFill>
          <a:latin typeface="+mn-lt"/>
          <a:ea typeface="ＭＳ Ｐゴシック" charset="-128"/>
          <a:cs typeface="+mn-cs"/>
        </a:defRPr>
      </a:lvl4pPr>
      <a:lvl5pPr marL="2057400" indent="-228600" algn="l" defTabSz="457200" rtl="0" eaLnBrk="0" fontAlgn="base" hangingPunct="0">
        <a:spcBef>
          <a:spcPts val="600"/>
        </a:spcBef>
        <a:spcAft>
          <a:spcPts val="600"/>
        </a:spcAft>
        <a:buFont typeface="Arial" charset="0"/>
        <a:buChar char="»"/>
        <a:defRPr kern="1200">
          <a:solidFill>
            <a:srgbClr val="333333"/>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ctrTitle"/>
          </p:nvPr>
        </p:nvSpPr>
        <p:spPr bwMode="auto">
          <a:xfrm>
            <a:off x="2286000" y="3282950"/>
            <a:ext cx="6400800" cy="828675"/>
          </a:xfrm>
        </p:spPr>
        <p:txBody>
          <a:bodyPr>
            <a:normAutofit fontScale="90000"/>
          </a:bodyPr>
          <a:lstStyle/>
          <a:p>
            <a:pPr eaLnBrk="1" hangingPunct="1">
              <a:lnSpc>
                <a:spcPct val="100000"/>
              </a:lnSpc>
              <a:spcBef>
                <a:spcPts val="2400"/>
              </a:spcBef>
              <a:spcAft>
                <a:spcPts val="2400"/>
              </a:spcAft>
              <a:defRPr/>
            </a:pPr>
            <a:r>
              <a:rPr lang="en-US" sz="3600" dirty="0" smtClean="0">
                <a:solidFill>
                  <a:srgbClr val="11007C"/>
                </a:solidFill>
              </a:rPr>
              <a:t>General Construction and Carpentry</a:t>
            </a:r>
          </a:p>
        </p:txBody>
      </p:sp>
      <p:cxnSp>
        <p:nvCxnSpPr>
          <p:cNvPr id="7172"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7173"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a:t>
            </a:r>
            <a:r>
              <a:rPr lang="en-US" sz="900" dirty="0" smtClean="0">
                <a:solidFill>
                  <a:schemeClr val="bg1"/>
                </a:solidFill>
              </a:rPr>
              <a:t>– December 2012</a:t>
            </a:r>
            <a:endParaRPr lang="en-US" sz="900" dirty="0">
              <a:solidFill>
                <a:schemeClr val="bg1"/>
              </a:solidFill>
            </a:endParaRPr>
          </a:p>
        </p:txBody>
      </p:sp>
      <p:pic>
        <p:nvPicPr>
          <p:cNvPr id="7174" name="Picture 8" descr="Weatherizatino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
        <p:nvSpPr>
          <p:cNvPr id="7" name="Rectangle 3"/>
          <p:cNvSpPr txBox="1">
            <a:spLocks noChangeArrowheads="1"/>
          </p:cNvSpPr>
          <p:nvPr/>
        </p:nvSpPr>
        <p:spPr bwMode="auto">
          <a:xfrm>
            <a:off x="2317375" y="2712686"/>
            <a:ext cx="640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457200" rtl="0" eaLnBrk="1" fontAlgn="base" latinLnBrk="0" hangingPunct="1">
              <a:lnSpc>
                <a:spcPct val="90000"/>
              </a:lnSpc>
              <a:spcBef>
                <a:spcPts val="600"/>
              </a:spcBef>
              <a:spcAft>
                <a:spcPts val="600"/>
              </a:spcAft>
              <a:buClrTx/>
              <a:buSzTx/>
              <a:buFont typeface="Arial" charset="0"/>
              <a:buNone/>
              <a:tabLst/>
              <a:defRPr/>
            </a:pPr>
            <a:r>
              <a:rPr kumimoji="0" lang="en-US" sz="1500" b="0" i="0" u="none" strike="noStrike" kern="1200" cap="none" spc="0" normalizeH="0" baseline="0" noProof="0" dirty="0" smtClean="0">
                <a:ln>
                  <a:noFill/>
                </a:ln>
                <a:solidFill>
                  <a:srgbClr val="97999C"/>
                </a:solidFill>
                <a:effectLst/>
                <a:uLnTx/>
                <a:uFillTx/>
                <a:latin typeface="+mn-lt"/>
                <a:ea typeface="ＭＳ Ｐゴシック" charset="-128"/>
                <a:cs typeface="ＭＳ Ｐゴシック" charset="-128"/>
              </a:rPr>
              <a:t>WEATHERIZATION ENERGY AUDITOR SINGLE FAMILY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75" y="23750"/>
            <a:ext cx="5664200" cy="901700"/>
          </a:xfrm>
        </p:spPr>
        <p:txBody>
          <a:bodyPr/>
          <a:lstStyle/>
          <a:p>
            <a:pPr>
              <a:defRPr/>
            </a:pPr>
            <a:r>
              <a:rPr lang="en-US" dirty="0" smtClean="0"/>
              <a:t>Wall Construction Details</a:t>
            </a:r>
            <a:endParaRPr lang="en-US" dirty="0"/>
          </a:p>
        </p:txBody>
      </p:sp>
      <p:pic>
        <p:nvPicPr>
          <p:cNvPr id="15363" name="Picture 3" descr="Graphic of wall construction details"/>
          <p:cNvPicPr>
            <a:picLocks noChangeAspect="1"/>
          </p:cNvPicPr>
          <p:nvPr/>
        </p:nvPicPr>
        <p:blipFill>
          <a:blip r:embed="rId3"/>
          <a:srcRect/>
          <a:stretch>
            <a:fillRect/>
          </a:stretch>
        </p:blipFill>
        <p:spPr bwMode="auto">
          <a:xfrm>
            <a:off x="1843088" y="1292225"/>
            <a:ext cx="5048250" cy="4322763"/>
          </a:xfrm>
          <a:prstGeom prst="rect">
            <a:avLst/>
          </a:prstGeom>
          <a:noFill/>
          <a:ln w="9525">
            <a:noFill/>
            <a:miter lim="800000"/>
            <a:headEnd/>
            <a:tailEnd/>
          </a:ln>
        </p:spPr>
      </p:pic>
      <p:sp>
        <p:nvSpPr>
          <p:cNvPr id="6" name="Rectangle 6"/>
          <p:cNvSpPr>
            <a:spLocks noChangeArrowheads="1"/>
          </p:cNvSpPr>
          <p:nvPr/>
        </p:nvSpPr>
        <p:spPr bwMode="auto">
          <a:xfrm>
            <a:off x="4935538" y="5862638"/>
            <a:ext cx="3997325" cy="246221"/>
          </a:xfrm>
          <a:prstGeom prst="rect">
            <a:avLst/>
          </a:prstGeom>
          <a:noFill/>
          <a:ln w="9525">
            <a:noFill/>
            <a:miter lim="800000"/>
            <a:headEnd/>
            <a:tailEnd/>
          </a:ln>
        </p:spPr>
        <p:txBody>
          <a:bodyPr>
            <a:spAutoFit/>
          </a:bodyPr>
          <a:lstStyle/>
          <a:p>
            <a:r>
              <a:rPr lang="en-US" sz="1000" b="1" i="1" dirty="0" smtClean="0">
                <a:solidFill>
                  <a:srgbClr val="333333"/>
                </a:solidFill>
              </a:rPr>
              <a:t>Illustration courtesy of Don </a:t>
            </a:r>
            <a:r>
              <a:rPr lang="en-US" sz="1000" b="1" i="1" dirty="0" err="1" smtClean="0">
                <a:solidFill>
                  <a:srgbClr val="333333"/>
                </a:solidFill>
              </a:rPr>
              <a:t>Vandervort’s</a:t>
            </a:r>
            <a:r>
              <a:rPr lang="en-US" sz="1000" b="1" i="1" dirty="0" smtClean="0">
                <a:solidFill>
                  <a:srgbClr val="333333"/>
                </a:solidFill>
              </a:rPr>
              <a:t> Home Tips.com</a:t>
            </a:r>
            <a:endParaRPr lang="en-US" sz="1000" b="1" i="1" dirty="0">
              <a:solidFill>
                <a:srgbClr val="333333"/>
              </a:solidFill>
            </a:endParaRPr>
          </a:p>
        </p:txBody>
      </p:sp>
      <p:sp>
        <p:nvSpPr>
          <p:cNvPr id="5"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Illustration showing change in ceiling Levels with cabinets."/>
          <p:cNvPicPr>
            <a:picLocks noChangeAspect="1" noChangeArrowheads="1"/>
          </p:cNvPicPr>
          <p:nvPr/>
        </p:nvPicPr>
        <p:blipFill>
          <a:blip r:embed="rId3"/>
          <a:srcRect t="3235" b="20184"/>
          <a:stretch>
            <a:fillRect/>
          </a:stretch>
        </p:blipFill>
        <p:spPr bwMode="auto">
          <a:xfrm>
            <a:off x="0" y="1098613"/>
            <a:ext cx="9144000" cy="5515943"/>
          </a:xfrm>
          <a:prstGeom prst="rect">
            <a:avLst/>
          </a:prstGeom>
          <a:noFill/>
          <a:ln w="9525">
            <a:noFill/>
            <a:miter lim="800000"/>
            <a:headEnd/>
            <a:tailEnd/>
          </a:ln>
        </p:spPr>
      </p:pic>
      <p:sp>
        <p:nvSpPr>
          <p:cNvPr id="8" name="Title 7"/>
          <p:cNvSpPr>
            <a:spLocks noGrp="1"/>
          </p:cNvSpPr>
          <p:nvPr>
            <p:ph type="title"/>
          </p:nvPr>
        </p:nvSpPr>
        <p:spPr>
          <a:xfrm>
            <a:off x="385950" y="23750"/>
            <a:ext cx="5384800" cy="901700"/>
          </a:xfrm>
        </p:spPr>
        <p:txBody>
          <a:bodyPr/>
          <a:lstStyle/>
          <a:p>
            <a:pPr>
              <a:defRPr/>
            </a:pPr>
            <a:r>
              <a:rPr lang="en-US" dirty="0" smtClean="0">
                <a:solidFill>
                  <a:schemeClr val="bg1"/>
                </a:solidFill>
              </a:rPr>
              <a:t>Air Leakage in Platform Frame </a:t>
            </a:r>
            <a:endParaRPr lang="en-US" dirty="0">
              <a:solidFill>
                <a:schemeClr val="bg1"/>
              </a:solidFill>
            </a:endParaRPr>
          </a:p>
        </p:txBody>
      </p:sp>
      <p:sp>
        <p:nvSpPr>
          <p:cNvPr id="12" name="Rectangular Callout 11"/>
          <p:cNvSpPr>
            <a:spLocks noChangeArrowheads="1"/>
          </p:cNvSpPr>
          <p:nvPr/>
        </p:nvSpPr>
        <p:spPr bwMode="auto">
          <a:xfrm>
            <a:off x="542925" y="3200400"/>
            <a:ext cx="2657475" cy="1752600"/>
          </a:xfrm>
          <a:prstGeom prst="wedgeRectCallout">
            <a:avLst>
              <a:gd name="adj1" fmla="val 69079"/>
              <a:gd name="adj2" fmla="val -30380"/>
            </a:avLst>
          </a:prstGeom>
          <a:solidFill>
            <a:schemeClr val="bg1">
              <a:alpha val="70195"/>
            </a:schemeClr>
          </a:solidFill>
          <a:ln w="9525">
            <a:noFill/>
            <a:round/>
            <a:headEnd/>
            <a:tailEnd/>
          </a:ln>
          <a:effectLst>
            <a:outerShdw dist="38100" dir="2700000" rotWithShape="0">
              <a:srgbClr val="808080">
                <a:alpha val="42999"/>
              </a:srgbClr>
            </a:outerShdw>
          </a:effectLst>
        </p:spPr>
        <p:txBody>
          <a:bodyPr anchor="ctr"/>
          <a:lstStyle/>
          <a:p>
            <a:pPr algn="ctr">
              <a:defRPr/>
            </a:pPr>
            <a:r>
              <a:rPr lang="en-US" sz="2400" dirty="0">
                <a:solidFill>
                  <a:srgbClr val="282B2E"/>
                </a:solidFill>
                <a:cs typeface="ＭＳ Ｐゴシック" charset="-128"/>
              </a:rPr>
              <a:t>Kitchen wall cabinets mounted under soffit or valance.</a:t>
            </a:r>
          </a:p>
        </p:txBody>
      </p:sp>
      <p:sp>
        <p:nvSpPr>
          <p:cNvPr id="5"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
        <p:nvSpPr>
          <p:cNvPr id="6" name="TextBox 4"/>
          <p:cNvSpPr txBox="1">
            <a:spLocks noChangeArrowheads="1"/>
          </p:cNvSpPr>
          <p:nvPr/>
        </p:nvSpPr>
        <p:spPr bwMode="auto">
          <a:xfrm>
            <a:off x="6510338" y="6384368"/>
            <a:ext cx="2633662" cy="230188"/>
          </a:xfrm>
          <a:prstGeom prst="rect">
            <a:avLst/>
          </a:prstGeom>
          <a:noFill/>
          <a:ln w="9525">
            <a:noFill/>
            <a:miter lim="800000"/>
            <a:headEnd/>
            <a:tailEnd/>
          </a:ln>
        </p:spPr>
        <p:txBody>
          <a:bodyPr>
            <a:spAutoFit/>
          </a:bodyPr>
          <a:lstStyle/>
          <a:p>
            <a:pPr algn="r"/>
            <a:r>
              <a:rPr lang="en-US" sz="900" i="1" dirty="0" smtClean="0">
                <a:solidFill>
                  <a:schemeClr val="bg1"/>
                </a:solidFill>
              </a:rPr>
              <a:t>Graphic courtesy of Anthony Cox</a:t>
            </a:r>
            <a:endParaRPr lang="en-US" sz="900" i="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Illustration showing change in ceiling levels with cabinets without insulation."/>
          <p:cNvPicPr>
            <a:picLocks noChangeAspect="1" noChangeArrowheads="1"/>
          </p:cNvPicPr>
          <p:nvPr/>
        </p:nvPicPr>
        <p:blipFill>
          <a:blip r:embed="rId3"/>
          <a:srcRect l="8339" t="10783" r="764" b="19608"/>
          <a:stretch>
            <a:fillRect/>
          </a:stretch>
        </p:blipFill>
        <p:spPr bwMode="auto">
          <a:xfrm>
            <a:off x="0" y="1095499"/>
            <a:ext cx="9144000" cy="5519057"/>
          </a:xfrm>
          <a:prstGeom prst="rect">
            <a:avLst/>
          </a:prstGeom>
          <a:noFill/>
          <a:ln w="9525">
            <a:noFill/>
            <a:miter lim="800000"/>
            <a:headEnd/>
            <a:tailEnd/>
          </a:ln>
        </p:spPr>
      </p:pic>
      <p:sp>
        <p:nvSpPr>
          <p:cNvPr id="8" name="Title 7"/>
          <p:cNvSpPr>
            <a:spLocks noGrp="1"/>
          </p:cNvSpPr>
          <p:nvPr>
            <p:ph type="title"/>
          </p:nvPr>
        </p:nvSpPr>
        <p:spPr>
          <a:xfrm>
            <a:off x="310825" y="23750"/>
            <a:ext cx="5299075" cy="901700"/>
          </a:xfrm>
        </p:spPr>
        <p:txBody>
          <a:bodyPr/>
          <a:lstStyle/>
          <a:p>
            <a:pPr>
              <a:defRPr/>
            </a:pPr>
            <a:r>
              <a:rPr lang="en-US" dirty="0" smtClean="0">
                <a:solidFill>
                  <a:schemeClr val="bg1"/>
                </a:solidFill>
              </a:rPr>
              <a:t>Air Leakage in Platform Frame </a:t>
            </a:r>
            <a:endParaRPr lang="en-US" dirty="0">
              <a:solidFill>
                <a:schemeClr val="bg1"/>
              </a:solidFill>
            </a:endParaRPr>
          </a:p>
        </p:txBody>
      </p:sp>
      <p:grpSp>
        <p:nvGrpSpPr>
          <p:cNvPr id="2" name="Group 19"/>
          <p:cNvGrpSpPr>
            <a:grpSpLocks/>
          </p:cNvGrpSpPr>
          <p:nvPr/>
        </p:nvGrpSpPr>
        <p:grpSpPr bwMode="auto">
          <a:xfrm>
            <a:off x="2514600" y="2590800"/>
            <a:ext cx="2735263" cy="1828800"/>
            <a:chOff x="2895600" y="2590800"/>
            <a:chExt cx="2734550" cy="1828799"/>
          </a:xfrm>
        </p:grpSpPr>
        <p:pic>
          <p:nvPicPr>
            <p:cNvPr id="17414" name="Picture 13" descr="DuctChase_Leakage_arrow.png"/>
            <p:cNvPicPr>
              <a:picLocks noChangeAspect="1"/>
            </p:cNvPicPr>
            <p:nvPr/>
          </p:nvPicPr>
          <p:blipFill>
            <a:blip r:embed="rId4"/>
            <a:srcRect/>
            <a:stretch>
              <a:fillRect/>
            </a:stretch>
          </p:blipFill>
          <p:spPr bwMode="auto">
            <a:xfrm rot="5400000">
              <a:off x="4976264" y="2491336"/>
              <a:ext cx="554421" cy="753350"/>
            </a:xfrm>
            <a:prstGeom prst="rect">
              <a:avLst/>
            </a:prstGeom>
            <a:noFill/>
            <a:ln w="9525">
              <a:noFill/>
              <a:miter lim="800000"/>
              <a:headEnd/>
              <a:tailEnd/>
            </a:ln>
          </p:spPr>
        </p:pic>
        <p:pic>
          <p:nvPicPr>
            <p:cNvPr id="17415" name="Picture 14" descr="DuctChase_Leakage_arrow.png"/>
            <p:cNvPicPr>
              <a:picLocks noChangeAspect="1"/>
            </p:cNvPicPr>
            <p:nvPr/>
          </p:nvPicPr>
          <p:blipFill>
            <a:blip r:embed="rId4"/>
            <a:srcRect/>
            <a:stretch>
              <a:fillRect/>
            </a:stretch>
          </p:blipFill>
          <p:spPr bwMode="auto">
            <a:xfrm rot="5400000">
              <a:off x="4580024" y="2746212"/>
              <a:ext cx="554421" cy="753350"/>
            </a:xfrm>
            <a:prstGeom prst="rect">
              <a:avLst/>
            </a:prstGeom>
            <a:noFill/>
            <a:ln w="9525">
              <a:noFill/>
              <a:miter lim="800000"/>
              <a:headEnd/>
              <a:tailEnd/>
            </a:ln>
          </p:spPr>
        </p:pic>
        <p:pic>
          <p:nvPicPr>
            <p:cNvPr id="17416" name="Picture 15" descr="DuctChase_Leakage_arrow.png"/>
            <p:cNvPicPr>
              <a:picLocks noChangeAspect="1"/>
            </p:cNvPicPr>
            <p:nvPr/>
          </p:nvPicPr>
          <p:blipFill>
            <a:blip r:embed="rId4"/>
            <a:srcRect/>
            <a:stretch>
              <a:fillRect/>
            </a:stretch>
          </p:blipFill>
          <p:spPr bwMode="auto">
            <a:xfrm rot="5400000">
              <a:off x="4183784" y="3001088"/>
              <a:ext cx="554421" cy="753350"/>
            </a:xfrm>
            <a:prstGeom prst="rect">
              <a:avLst/>
            </a:prstGeom>
            <a:noFill/>
            <a:ln w="9525">
              <a:noFill/>
              <a:miter lim="800000"/>
              <a:headEnd/>
              <a:tailEnd/>
            </a:ln>
          </p:spPr>
        </p:pic>
        <p:pic>
          <p:nvPicPr>
            <p:cNvPr id="17417" name="Picture 16" descr="DuctChase_Leakage_arrow.png"/>
            <p:cNvPicPr>
              <a:picLocks noChangeAspect="1"/>
            </p:cNvPicPr>
            <p:nvPr/>
          </p:nvPicPr>
          <p:blipFill>
            <a:blip r:embed="rId4"/>
            <a:srcRect/>
            <a:stretch>
              <a:fillRect/>
            </a:stretch>
          </p:blipFill>
          <p:spPr bwMode="auto">
            <a:xfrm rot="5400000">
              <a:off x="3787544" y="3255964"/>
              <a:ext cx="554421" cy="753350"/>
            </a:xfrm>
            <a:prstGeom prst="rect">
              <a:avLst/>
            </a:prstGeom>
            <a:noFill/>
            <a:ln w="9525">
              <a:noFill/>
              <a:miter lim="800000"/>
              <a:headEnd/>
              <a:tailEnd/>
            </a:ln>
          </p:spPr>
        </p:pic>
        <p:pic>
          <p:nvPicPr>
            <p:cNvPr id="17418" name="Picture 17" descr="DuctChase_Leakage_arrow.png"/>
            <p:cNvPicPr>
              <a:picLocks noChangeAspect="1"/>
            </p:cNvPicPr>
            <p:nvPr/>
          </p:nvPicPr>
          <p:blipFill>
            <a:blip r:embed="rId4"/>
            <a:srcRect/>
            <a:stretch>
              <a:fillRect/>
            </a:stretch>
          </p:blipFill>
          <p:spPr bwMode="auto">
            <a:xfrm rot="5400000">
              <a:off x="3391304" y="3510840"/>
              <a:ext cx="554421" cy="753350"/>
            </a:xfrm>
            <a:prstGeom prst="rect">
              <a:avLst/>
            </a:prstGeom>
            <a:noFill/>
            <a:ln w="9525">
              <a:noFill/>
              <a:miter lim="800000"/>
              <a:headEnd/>
              <a:tailEnd/>
            </a:ln>
          </p:spPr>
        </p:pic>
        <p:pic>
          <p:nvPicPr>
            <p:cNvPr id="17419" name="Picture 18" descr="DuctChase_Leakage_arrow.png"/>
            <p:cNvPicPr>
              <a:picLocks noChangeAspect="1"/>
            </p:cNvPicPr>
            <p:nvPr/>
          </p:nvPicPr>
          <p:blipFill>
            <a:blip r:embed="rId4"/>
            <a:srcRect/>
            <a:stretch>
              <a:fillRect/>
            </a:stretch>
          </p:blipFill>
          <p:spPr bwMode="auto">
            <a:xfrm rot="5400000">
              <a:off x="2995064" y="3765714"/>
              <a:ext cx="554421" cy="753350"/>
            </a:xfrm>
            <a:prstGeom prst="rect">
              <a:avLst/>
            </a:prstGeom>
            <a:noFill/>
            <a:ln w="9525">
              <a:noFill/>
              <a:miter lim="800000"/>
              <a:headEnd/>
              <a:tailEnd/>
            </a:ln>
          </p:spPr>
        </p:pic>
      </p:grpSp>
      <p:sp>
        <p:nvSpPr>
          <p:cNvPr id="12" name="Rectangular Callout 11"/>
          <p:cNvSpPr>
            <a:spLocks noChangeArrowheads="1"/>
          </p:cNvSpPr>
          <p:nvPr/>
        </p:nvSpPr>
        <p:spPr bwMode="auto">
          <a:xfrm>
            <a:off x="5562600" y="1600200"/>
            <a:ext cx="2794000" cy="2133600"/>
          </a:xfrm>
          <a:prstGeom prst="wedgeRectCallout">
            <a:avLst>
              <a:gd name="adj1" fmla="val -71301"/>
              <a:gd name="adj2" fmla="val -1810"/>
            </a:avLst>
          </a:prstGeom>
          <a:solidFill>
            <a:schemeClr val="bg1">
              <a:alpha val="70195"/>
            </a:schemeClr>
          </a:solidFill>
          <a:ln w="9525">
            <a:noFill/>
            <a:round/>
            <a:headEnd/>
            <a:tailEnd/>
          </a:ln>
          <a:effectLst>
            <a:outerShdw dist="38100" dir="2700000" rotWithShape="0">
              <a:srgbClr val="808080">
                <a:alpha val="42999"/>
              </a:srgbClr>
            </a:outerShdw>
          </a:effectLst>
        </p:spPr>
        <p:txBody>
          <a:bodyPr anchor="ctr"/>
          <a:lstStyle/>
          <a:p>
            <a:pPr>
              <a:defRPr/>
            </a:pPr>
            <a:r>
              <a:rPr lang="en-US" sz="2400">
                <a:solidFill>
                  <a:srgbClr val="262626"/>
                </a:solidFill>
                <a:cs typeface="ＭＳ Ｐゴシック" charset="-128"/>
              </a:rPr>
              <a:t>If you see soffit-mounted cabinets, remember to investigate during  attic inspection.</a:t>
            </a:r>
          </a:p>
        </p:txBody>
      </p:sp>
      <p:sp>
        <p:nvSpPr>
          <p:cNvPr id="13"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
        <p:nvSpPr>
          <p:cNvPr id="14" name="TextBox 4"/>
          <p:cNvSpPr txBox="1">
            <a:spLocks noChangeArrowheads="1"/>
          </p:cNvSpPr>
          <p:nvPr/>
        </p:nvSpPr>
        <p:spPr bwMode="auto">
          <a:xfrm>
            <a:off x="6510338" y="6384368"/>
            <a:ext cx="2633662" cy="230188"/>
          </a:xfrm>
          <a:prstGeom prst="rect">
            <a:avLst/>
          </a:prstGeom>
          <a:noFill/>
          <a:ln w="9525">
            <a:noFill/>
            <a:miter lim="800000"/>
            <a:headEnd/>
            <a:tailEnd/>
          </a:ln>
        </p:spPr>
        <p:txBody>
          <a:bodyPr>
            <a:spAutoFit/>
          </a:bodyPr>
          <a:lstStyle/>
          <a:p>
            <a:pPr algn="r"/>
            <a:r>
              <a:rPr lang="en-US" sz="900" i="1" dirty="0" smtClean="0">
                <a:solidFill>
                  <a:schemeClr val="bg1"/>
                </a:solidFill>
              </a:rPr>
              <a:t>Graphic courtesy of Anthony Cox</a:t>
            </a:r>
            <a:endParaRPr lang="en-US" sz="9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79" y="0"/>
            <a:ext cx="5664200" cy="901700"/>
          </a:xfrm>
        </p:spPr>
        <p:txBody>
          <a:bodyPr/>
          <a:lstStyle/>
          <a:p>
            <a:pPr>
              <a:defRPr/>
            </a:pPr>
            <a:r>
              <a:rPr lang="en-US" dirty="0" smtClean="0"/>
              <a:t>Roof Construction Types</a:t>
            </a:r>
            <a:endParaRPr lang="en-US" dirty="0"/>
          </a:p>
        </p:txBody>
      </p:sp>
      <p:sp>
        <p:nvSpPr>
          <p:cNvPr id="18435" name="Rectangle 3"/>
          <p:cNvSpPr>
            <a:spLocks noChangeArrowheads="1"/>
          </p:cNvSpPr>
          <p:nvPr/>
        </p:nvSpPr>
        <p:spPr bwMode="auto">
          <a:xfrm>
            <a:off x="6516358" y="6290599"/>
            <a:ext cx="2627642" cy="230832"/>
          </a:xfrm>
          <a:prstGeom prst="rect">
            <a:avLst/>
          </a:prstGeom>
          <a:noFill/>
          <a:ln w="9525">
            <a:noFill/>
            <a:miter lim="800000"/>
            <a:headEnd/>
            <a:tailEnd/>
          </a:ln>
        </p:spPr>
        <p:txBody>
          <a:bodyPr wrap="none">
            <a:spAutoFit/>
          </a:bodyPr>
          <a:lstStyle/>
          <a:p>
            <a:r>
              <a:rPr lang="en-US" sz="900" b="1" i="1" dirty="0" smtClean="0"/>
              <a:t>Illustration courtesy of finalarchitecture.com</a:t>
            </a:r>
            <a:endParaRPr lang="en-US" sz="900" b="1" i="1" dirty="0"/>
          </a:p>
        </p:txBody>
      </p:sp>
      <p:pic>
        <p:nvPicPr>
          <p:cNvPr id="18436" name="Picture 4" descr="Graphic showing different types of roofs"/>
          <p:cNvPicPr>
            <a:picLocks noChangeAspect="1"/>
          </p:cNvPicPr>
          <p:nvPr/>
        </p:nvPicPr>
        <p:blipFill>
          <a:blip r:embed="rId3"/>
          <a:srcRect/>
          <a:stretch>
            <a:fillRect/>
          </a:stretch>
        </p:blipFill>
        <p:spPr bwMode="auto">
          <a:xfrm>
            <a:off x="2019300" y="1276350"/>
            <a:ext cx="5064125" cy="4591050"/>
          </a:xfrm>
          <a:prstGeom prst="rect">
            <a:avLst/>
          </a:prstGeom>
          <a:noFill/>
          <a:ln w="9525">
            <a:noFill/>
            <a:miter lim="800000"/>
            <a:headEnd/>
            <a:tailEnd/>
          </a:ln>
        </p:spPr>
      </p:pic>
      <p:sp>
        <p:nvSpPr>
          <p:cNvPr id="5"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
        <p:nvSpPr>
          <p:cNvPr id="4" name="TextBox 3"/>
          <p:cNvSpPr txBox="1"/>
          <p:nvPr/>
        </p:nvSpPr>
        <p:spPr>
          <a:xfrm>
            <a:off x="1899720" y="2370614"/>
            <a:ext cx="1965531"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smtClean="0">
                <a:solidFill>
                  <a:srgbClr val="000000"/>
                </a:solidFill>
                <a:latin typeface="Arial Narrow"/>
                <a:ea typeface="+mn-ea"/>
                <a:cs typeface="Arial Narrow"/>
              </a:rPr>
              <a:t>Skillion and Lean-to Roof</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
        <p:nvSpPr>
          <p:cNvPr id="8" name="TextBox 7"/>
          <p:cNvSpPr txBox="1"/>
          <p:nvPr/>
        </p:nvSpPr>
        <p:spPr>
          <a:xfrm>
            <a:off x="4106552" y="2324100"/>
            <a:ext cx="1296721"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smtClean="0">
                <a:solidFill>
                  <a:srgbClr val="000000"/>
                </a:solidFill>
                <a:latin typeface="Arial Narrow"/>
                <a:ea typeface="+mn-ea"/>
                <a:cs typeface="Arial Narrow"/>
              </a:rPr>
              <a:t>Open Gable Roof</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
        <p:nvSpPr>
          <p:cNvPr id="9" name="TextBox 8"/>
          <p:cNvSpPr txBox="1"/>
          <p:nvPr/>
        </p:nvSpPr>
        <p:spPr>
          <a:xfrm>
            <a:off x="5771610" y="2318163"/>
            <a:ext cx="1261095"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smtClean="0">
                <a:solidFill>
                  <a:srgbClr val="000000"/>
                </a:solidFill>
                <a:latin typeface="Arial Narrow"/>
                <a:ea typeface="+mn-ea"/>
                <a:cs typeface="Arial Narrow"/>
              </a:rPr>
              <a:t>Box Gable Roof</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
        <p:nvSpPr>
          <p:cNvPr id="10" name="TextBox 9"/>
          <p:cNvSpPr txBox="1"/>
          <p:nvPr/>
        </p:nvSpPr>
        <p:spPr>
          <a:xfrm>
            <a:off x="2174334" y="4148323"/>
            <a:ext cx="1416301"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smtClean="0">
                <a:solidFill>
                  <a:srgbClr val="000000"/>
                </a:solidFill>
                <a:latin typeface="Arial Narrow"/>
                <a:ea typeface="+mn-ea"/>
                <a:cs typeface="Arial Narrow"/>
              </a:rPr>
              <a:t>Hip and Valley Roof</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
        <p:nvSpPr>
          <p:cNvPr id="11" name="TextBox 10"/>
          <p:cNvSpPr txBox="1"/>
          <p:nvPr/>
        </p:nvSpPr>
        <p:spPr>
          <a:xfrm>
            <a:off x="4106552" y="4125438"/>
            <a:ext cx="1141687"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smtClean="0">
                <a:solidFill>
                  <a:srgbClr val="000000"/>
                </a:solidFill>
                <a:latin typeface="Arial Narrow"/>
                <a:ea typeface="+mn-ea"/>
                <a:cs typeface="Arial Narrow"/>
              </a:rPr>
              <a:t>Gambrel Roof</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
        <p:nvSpPr>
          <p:cNvPr id="12" name="TextBox 11"/>
          <p:cNvSpPr txBox="1"/>
          <p:nvPr/>
        </p:nvSpPr>
        <p:spPr>
          <a:xfrm>
            <a:off x="5771610" y="4125437"/>
            <a:ext cx="1141687"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smtClean="0">
                <a:solidFill>
                  <a:srgbClr val="000000"/>
                </a:solidFill>
                <a:latin typeface="Arial Narrow"/>
                <a:ea typeface="+mn-ea"/>
                <a:cs typeface="Arial Narrow"/>
              </a:rPr>
              <a:t>Mansard Roof</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
        <p:nvSpPr>
          <p:cNvPr id="13" name="TextBox 12"/>
          <p:cNvSpPr txBox="1"/>
          <p:nvPr/>
        </p:nvSpPr>
        <p:spPr>
          <a:xfrm>
            <a:off x="2186209" y="5583625"/>
            <a:ext cx="1416301"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smtClean="0">
                <a:solidFill>
                  <a:srgbClr val="000000"/>
                </a:solidFill>
                <a:latin typeface="Arial Narrow"/>
                <a:ea typeface="+mn-ea"/>
                <a:cs typeface="Arial Narrow"/>
              </a:rPr>
              <a:t>Dutch Gable Roof</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
        <p:nvSpPr>
          <p:cNvPr id="14" name="TextBox 13"/>
          <p:cNvSpPr txBox="1"/>
          <p:nvPr/>
        </p:nvSpPr>
        <p:spPr>
          <a:xfrm>
            <a:off x="4042232" y="5501298"/>
            <a:ext cx="1092860" cy="460118"/>
          </a:xfrm>
          <a:prstGeom prst="rect">
            <a:avLst/>
          </a:prstGeom>
          <a:solidFill>
            <a:schemeClr val="bg1"/>
          </a:solidFill>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1200" b="1" dirty="0" smtClean="0">
                <a:solidFill>
                  <a:srgbClr val="000000"/>
                </a:solidFill>
                <a:latin typeface="Arial Narrow"/>
                <a:ea typeface="+mn-ea"/>
                <a:cs typeface="Arial Narrow"/>
              </a:rPr>
              <a:t>Hexagonal </a:t>
            </a:r>
            <a:br>
              <a:rPr lang="en-US" sz="1200" b="1" dirty="0" smtClean="0">
                <a:solidFill>
                  <a:srgbClr val="000000"/>
                </a:solidFill>
                <a:latin typeface="Arial Narrow"/>
                <a:ea typeface="+mn-ea"/>
                <a:cs typeface="Arial Narrow"/>
              </a:rPr>
            </a:br>
            <a:r>
              <a:rPr lang="en-US" sz="1200" b="1" dirty="0" smtClean="0">
                <a:solidFill>
                  <a:srgbClr val="000000"/>
                </a:solidFill>
                <a:latin typeface="Arial Narrow"/>
                <a:ea typeface="+mn-ea"/>
                <a:cs typeface="Arial Narrow"/>
              </a:rPr>
              <a:t>Gazebo Roof</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
        <p:nvSpPr>
          <p:cNvPr id="15" name="TextBox 14"/>
          <p:cNvSpPr txBox="1"/>
          <p:nvPr/>
        </p:nvSpPr>
        <p:spPr>
          <a:xfrm>
            <a:off x="5688485" y="5563346"/>
            <a:ext cx="1367439"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smtClean="0">
                <a:solidFill>
                  <a:srgbClr val="000000"/>
                </a:solidFill>
                <a:latin typeface="Arial Narrow"/>
                <a:ea typeface="+mn-ea"/>
                <a:cs typeface="Arial Narrow"/>
              </a:rPr>
              <a:t>Jerkinhead Roof</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75" y="0"/>
            <a:ext cx="5664200" cy="901700"/>
          </a:xfrm>
        </p:spPr>
        <p:txBody>
          <a:bodyPr/>
          <a:lstStyle/>
          <a:p>
            <a:pPr>
              <a:defRPr/>
            </a:pPr>
            <a:r>
              <a:rPr lang="en-US" dirty="0" smtClean="0"/>
              <a:t>Roof Framing Details</a:t>
            </a:r>
            <a:endParaRPr lang="en-US" dirty="0"/>
          </a:p>
        </p:txBody>
      </p:sp>
      <p:pic>
        <p:nvPicPr>
          <p:cNvPr id="19460" name="Picture 3" descr="Graphic showing roof framing details"/>
          <p:cNvPicPr>
            <a:picLocks noChangeAspect="1"/>
          </p:cNvPicPr>
          <p:nvPr/>
        </p:nvPicPr>
        <p:blipFill>
          <a:blip r:embed="rId3"/>
          <a:stretch>
            <a:fillRect/>
          </a:stretch>
        </p:blipFill>
        <p:spPr bwMode="auto">
          <a:xfrm>
            <a:off x="1887538" y="1792974"/>
            <a:ext cx="5822950" cy="3565739"/>
          </a:xfrm>
          <a:prstGeom prst="rect">
            <a:avLst/>
          </a:prstGeom>
          <a:noFill/>
          <a:ln w="9525">
            <a:noFill/>
            <a:miter lim="800000"/>
            <a:headEnd/>
            <a:tailEnd/>
          </a:ln>
        </p:spPr>
      </p:pic>
      <p:sp>
        <p:nvSpPr>
          <p:cNvPr id="5" name="Rectangle 6"/>
          <p:cNvSpPr>
            <a:spLocks noChangeArrowheads="1"/>
          </p:cNvSpPr>
          <p:nvPr/>
        </p:nvSpPr>
        <p:spPr bwMode="auto">
          <a:xfrm>
            <a:off x="5828153" y="6349526"/>
            <a:ext cx="3327710" cy="230832"/>
          </a:xfrm>
          <a:prstGeom prst="rect">
            <a:avLst/>
          </a:prstGeom>
          <a:noFill/>
          <a:ln w="9525">
            <a:noFill/>
            <a:miter lim="800000"/>
            <a:headEnd/>
            <a:tailEnd/>
          </a:ln>
        </p:spPr>
        <p:txBody>
          <a:bodyPr wrap="square">
            <a:spAutoFit/>
          </a:bodyPr>
          <a:lstStyle/>
          <a:p>
            <a:r>
              <a:rPr lang="en-US" sz="900" b="1" i="1" dirty="0" smtClean="0">
                <a:solidFill>
                  <a:srgbClr val="333333"/>
                </a:solidFill>
              </a:rPr>
              <a:t>Illustration courtesy of Don </a:t>
            </a:r>
            <a:r>
              <a:rPr lang="en-US" sz="900" b="1" i="1" dirty="0" err="1" smtClean="0">
                <a:solidFill>
                  <a:srgbClr val="333333"/>
                </a:solidFill>
              </a:rPr>
              <a:t>Vandervort’s</a:t>
            </a:r>
            <a:r>
              <a:rPr lang="en-US" sz="900" b="1" i="1" dirty="0" smtClean="0">
                <a:solidFill>
                  <a:srgbClr val="333333"/>
                </a:solidFill>
              </a:rPr>
              <a:t> Home Tips.com</a:t>
            </a:r>
            <a:endParaRPr lang="en-US" sz="900" b="1" i="1" dirty="0">
              <a:solidFill>
                <a:srgbClr val="333333"/>
              </a:solidFill>
            </a:endParaRPr>
          </a:p>
        </p:txBody>
      </p:sp>
      <p:sp>
        <p:nvSpPr>
          <p:cNvPr id="6"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75" y="0"/>
            <a:ext cx="5664200" cy="901700"/>
          </a:xfrm>
        </p:spPr>
        <p:txBody>
          <a:bodyPr/>
          <a:lstStyle/>
          <a:p>
            <a:pPr>
              <a:defRPr/>
            </a:pPr>
            <a:r>
              <a:rPr lang="en-US" dirty="0" smtClean="0"/>
              <a:t>Roof Features and Terms</a:t>
            </a:r>
            <a:endParaRPr lang="en-US" dirty="0"/>
          </a:p>
        </p:txBody>
      </p:sp>
      <p:pic>
        <p:nvPicPr>
          <p:cNvPr id="20483" name="Picture 2" descr="Graphic showing roof features and terms"/>
          <p:cNvPicPr>
            <a:picLocks noChangeAspect="1"/>
          </p:cNvPicPr>
          <p:nvPr/>
        </p:nvPicPr>
        <p:blipFill>
          <a:blip r:embed="rId3"/>
          <a:srcRect/>
          <a:stretch>
            <a:fillRect/>
          </a:stretch>
        </p:blipFill>
        <p:spPr bwMode="auto">
          <a:xfrm>
            <a:off x="1192213" y="1801813"/>
            <a:ext cx="7086600" cy="3411537"/>
          </a:xfrm>
          <a:prstGeom prst="rect">
            <a:avLst/>
          </a:prstGeom>
          <a:noFill/>
          <a:ln w="9525">
            <a:noFill/>
            <a:miter lim="800000"/>
            <a:headEnd/>
            <a:tailEnd/>
          </a:ln>
        </p:spPr>
      </p:pic>
      <p:sp>
        <p:nvSpPr>
          <p:cNvPr id="20484" name="Rectangle 3"/>
          <p:cNvSpPr>
            <a:spLocks noChangeArrowheads="1"/>
          </p:cNvSpPr>
          <p:nvPr/>
        </p:nvSpPr>
        <p:spPr bwMode="auto">
          <a:xfrm>
            <a:off x="6640177" y="6349100"/>
            <a:ext cx="2492990" cy="230832"/>
          </a:xfrm>
          <a:prstGeom prst="rect">
            <a:avLst/>
          </a:prstGeom>
          <a:noFill/>
          <a:ln w="9525">
            <a:noFill/>
            <a:miter lim="800000"/>
            <a:headEnd/>
            <a:tailEnd/>
          </a:ln>
        </p:spPr>
        <p:txBody>
          <a:bodyPr wrap="none">
            <a:spAutoFit/>
          </a:bodyPr>
          <a:lstStyle/>
          <a:p>
            <a:r>
              <a:rPr lang="en-US" sz="900" b="1" i="1" dirty="0" smtClean="0">
                <a:solidFill>
                  <a:srgbClr val="000066"/>
                </a:solidFill>
              </a:rPr>
              <a:t>Illustration courtesy of Jay Carter Roofing</a:t>
            </a:r>
            <a:endParaRPr lang="en-US" sz="900" b="1" i="1" dirty="0">
              <a:solidFill>
                <a:srgbClr val="000066"/>
              </a:solidFill>
            </a:endParaRPr>
          </a:p>
        </p:txBody>
      </p:sp>
      <p:sp>
        <p:nvSpPr>
          <p:cNvPr id="5"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25" y="0"/>
            <a:ext cx="5664200" cy="901700"/>
          </a:xfrm>
        </p:spPr>
        <p:txBody>
          <a:bodyPr/>
          <a:lstStyle/>
          <a:p>
            <a:pPr>
              <a:defRPr/>
            </a:pPr>
            <a:r>
              <a:rPr lang="en-US" dirty="0" smtClean="0"/>
              <a:t>Roof Eaves Detail</a:t>
            </a:r>
            <a:endParaRPr lang="en-US" dirty="0"/>
          </a:p>
        </p:txBody>
      </p:sp>
      <p:pic>
        <p:nvPicPr>
          <p:cNvPr id="21507" name="Picture 2" descr="Graphic showing an attic and a roof framing"/>
          <p:cNvPicPr>
            <a:picLocks noChangeAspect="1"/>
          </p:cNvPicPr>
          <p:nvPr/>
        </p:nvPicPr>
        <p:blipFill>
          <a:blip r:embed="rId3"/>
          <a:srcRect b="10396"/>
          <a:stretch>
            <a:fillRect/>
          </a:stretch>
        </p:blipFill>
        <p:spPr bwMode="auto">
          <a:xfrm>
            <a:off x="832394" y="1702676"/>
            <a:ext cx="7394485" cy="4067503"/>
          </a:xfrm>
          <a:prstGeom prst="rect">
            <a:avLst/>
          </a:prstGeom>
          <a:noFill/>
          <a:ln w="9525">
            <a:noFill/>
            <a:miter lim="800000"/>
            <a:headEnd/>
            <a:tailEnd/>
          </a:ln>
        </p:spPr>
      </p:pic>
      <p:sp>
        <p:nvSpPr>
          <p:cNvPr id="5" name="Rectangle 3"/>
          <p:cNvSpPr>
            <a:spLocks noChangeArrowheads="1"/>
          </p:cNvSpPr>
          <p:nvPr/>
        </p:nvSpPr>
        <p:spPr bwMode="auto">
          <a:xfrm>
            <a:off x="5868114" y="6372850"/>
            <a:ext cx="3275256" cy="230832"/>
          </a:xfrm>
          <a:prstGeom prst="rect">
            <a:avLst/>
          </a:prstGeom>
          <a:noFill/>
          <a:ln w="9525">
            <a:noFill/>
            <a:miter lim="800000"/>
            <a:headEnd/>
            <a:tailEnd/>
          </a:ln>
        </p:spPr>
        <p:txBody>
          <a:bodyPr wrap="none">
            <a:spAutoFit/>
          </a:bodyPr>
          <a:lstStyle/>
          <a:p>
            <a:r>
              <a:rPr lang="en-US" sz="900" b="1" i="1" dirty="0" smtClean="0">
                <a:solidFill>
                  <a:srgbClr val="000066"/>
                </a:solidFill>
              </a:rPr>
              <a:t>Illustration courtesy of Cedar Shake and Shingle Bureau</a:t>
            </a:r>
            <a:endParaRPr lang="en-US" sz="900" b="1" i="1" dirty="0">
              <a:solidFill>
                <a:srgbClr val="000066"/>
              </a:solidFill>
            </a:endParaRPr>
          </a:p>
        </p:txBody>
      </p:sp>
      <p:sp>
        <p:nvSpPr>
          <p:cNvPr id="6"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0"/>
          <p:cNvSpPr>
            <a:spLocks noGrp="1"/>
          </p:cNvSpPr>
          <p:nvPr>
            <p:ph sz="half" idx="1"/>
          </p:nvPr>
        </p:nvSpPr>
        <p:spPr/>
        <p:txBody>
          <a:bodyPr/>
          <a:lstStyle/>
          <a:p>
            <a:pPr eaLnBrk="1" hangingPunct="1"/>
            <a:endParaRPr lang="en-US" smtClean="0"/>
          </a:p>
        </p:txBody>
      </p:sp>
      <p:sp>
        <p:nvSpPr>
          <p:cNvPr id="22531" name="Content Placeholder 11"/>
          <p:cNvSpPr>
            <a:spLocks noGrp="1"/>
          </p:cNvSpPr>
          <p:nvPr>
            <p:ph sz="half" idx="2"/>
          </p:nvPr>
        </p:nvSpPr>
        <p:spPr/>
        <p:txBody>
          <a:bodyPr/>
          <a:lstStyle/>
          <a:p>
            <a:pPr eaLnBrk="1" hangingPunct="1"/>
            <a:endParaRPr lang="en-US" smtClean="0"/>
          </a:p>
        </p:txBody>
      </p:sp>
      <p:sp>
        <p:nvSpPr>
          <p:cNvPr id="10" name="Title 9"/>
          <p:cNvSpPr>
            <a:spLocks noGrp="1"/>
          </p:cNvSpPr>
          <p:nvPr>
            <p:ph type="title"/>
          </p:nvPr>
        </p:nvSpPr>
        <p:spPr>
          <a:xfrm>
            <a:off x="350325" y="23750"/>
            <a:ext cx="5384800" cy="901700"/>
          </a:xfrm>
        </p:spPr>
        <p:txBody>
          <a:bodyPr/>
          <a:lstStyle/>
          <a:p>
            <a:pPr eaLnBrk="1" hangingPunct="1">
              <a:defRPr/>
            </a:pPr>
            <a:r>
              <a:rPr lang="en-US" dirty="0" smtClean="0"/>
              <a:t>Knee Wall Attics</a:t>
            </a:r>
          </a:p>
        </p:txBody>
      </p:sp>
      <p:pic>
        <p:nvPicPr>
          <p:cNvPr id="22533" name="Picture 12" descr="Illustration of a kneewall attic."/>
          <p:cNvPicPr>
            <a:picLocks noChangeAspect="1" noChangeArrowheads="1"/>
          </p:cNvPicPr>
          <p:nvPr/>
        </p:nvPicPr>
        <p:blipFill>
          <a:blip r:embed="rId3"/>
          <a:srcRect t="8736" r="7677" b="2652"/>
          <a:stretch>
            <a:fillRect/>
          </a:stretch>
        </p:blipFill>
        <p:spPr bwMode="auto">
          <a:xfrm>
            <a:off x="0" y="1074863"/>
            <a:ext cx="9144000" cy="5539694"/>
          </a:xfrm>
          <a:prstGeom prst="rect">
            <a:avLst/>
          </a:prstGeom>
          <a:noFill/>
          <a:ln w="9525">
            <a:noFill/>
            <a:miter lim="800000"/>
            <a:headEnd/>
            <a:tailEnd/>
          </a:ln>
        </p:spPr>
      </p:pic>
      <p:sp>
        <p:nvSpPr>
          <p:cNvPr id="22534" name="Text Box 8"/>
          <p:cNvSpPr txBox="1">
            <a:spLocks noChangeArrowheads="1"/>
          </p:cNvSpPr>
          <p:nvPr/>
        </p:nvSpPr>
        <p:spPr bwMode="auto">
          <a:xfrm>
            <a:off x="76200" y="2133600"/>
            <a:ext cx="2438400" cy="430213"/>
          </a:xfrm>
          <a:prstGeom prst="rect">
            <a:avLst/>
          </a:prstGeom>
          <a:noFill/>
          <a:ln w="9525">
            <a:noFill/>
            <a:miter lim="800000"/>
            <a:headEnd/>
            <a:tailEnd/>
          </a:ln>
        </p:spPr>
        <p:txBody>
          <a:bodyPr>
            <a:spAutoFit/>
          </a:bodyPr>
          <a:lstStyle/>
          <a:p>
            <a:pPr algn="ctr"/>
            <a:r>
              <a:rPr lang="en-US" sz="2200" b="1" dirty="0" smtClean="0"/>
              <a:t>Main Attic</a:t>
            </a:r>
            <a:endParaRPr lang="en-US" sz="2200" b="1" dirty="0"/>
          </a:p>
        </p:txBody>
      </p:sp>
      <p:sp>
        <p:nvSpPr>
          <p:cNvPr id="22535" name="Text Box 8"/>
          <p:cNvSpPr txBox="1">
            <a:spLocks noChangeArrowheads="1"/>
          </p:cNvSpPr>
          <p:nvPr/>
        </p:nvSpPr>
        <p:spPr bwMode="auto">
          <a:xfrm>
            <a:off x="3200400" y="3962400"/>
            <a:ext cx="2806700" cy="430213"/>
          </a:xfrm>
          <a:prstGeom prst="rect">
            <a:avLst/>
          </a:prstGeom>
          <a:noFill/>
          <a:ln w="9525">
            <a:noFill/>
            <a:miter lim="800000"/>
            <a:headEnd/>
            <a:tailEnd/>
          </a:ln>
        </p:spPr>
        <p:txBody>
          <a:bodyPr>
            <a:spAutoFit/>
          </a:bodyPr>
          <a:lstStyle/>
          <a:p>
            <a:r>
              <a:rPr lang="en-US" sz="2200" b="1" dirty="0" smtClean="0">
                <a:solidFill>
                  <a:schemeClr val="bg2"/>
                </a:solidFill>
              </a:rPr>
              <a:t>Knee wall Attic</a:t>
            </a:r>
            <a:endParaRPr lang="en-US" sz="2200" b="1" dirty="0">
              <a:solidFill>
                <a:schemeClr val="bg2"/>
              </a:solidFill>
            </a:endParaRPr>
          </a:p>
        </p:txBody>
      </p:sp>
      <p:sp>
        <p:nvSpPr>
          <p:cNvPr id="16" name="Rectangular Callout 15"/>
          <p:cNvSpPr>
            <a:spLocks noChangeArrowheads="1"/>
          </p:cNvSpPr>
          <p:nvPr/>
        </p:nvSpPr>
        <p:spPr bwMode="auto">
          <a:xfrm>
            <a:off x="3048000" y="2209800"/>
            <a:ext cx="2959100" cy="838200"/>
          </a:xfrm>
          <a:prstGeom prst="wedgeRectCallout">
            <a:avLst>
              <a:gd name="adj1" fmla="val -49306"/>
              <a:gd name="adj2" fmla="val 163912"/>
            </a:avLst>
          </a:prstGeom>
          <a:solidFill>
            <a:schemeClr val="bg1">
              <a:alpha val="70195"/>
            </a:schemeClr>
          </a:solidFill>
          <a:ln w="9525">
            <a:noFill/>
            <a:round/>
            <a:headEnd/>
            <a:tailEnd/>
          </a:ln>
          <a:effectLst>
            <a:outerShdw dist="38100" dir="2700000" rotWithShape="0">
              <a:srgbClr val="808080">
                <a:alpha val="42999"/>
              </a:srgbClr>
            </a:outerShdw>
          </a:effectLst>
        </p:spPr>
        <p:txBody>
          <a:bodyPr anchor="ctr"/>
          <a:lstStyle/>
          <a:p>
            <a:pPr algn="ctr" fontAlgn="auto">
              <a:spcBef>
                <a:spcPts val="0"/>
              </a:spcBef>
              <a:spcAft>
                <a:spcPts val="0"/>
              </a:spcAft>
              <a:defRPr/>
            </a:pPr>
            <a:r>
              <a:rPr lang="en-US" sz="2400" dirty="0">
                <a:latin typeface="Arial" pitchFamily="-109" charset="0"/>
                <a:ea typeface="+mn-ea"/>
              </a:rPr>
              <a:t>Open Wall Cavities</a:t>
            </a:r>
          </a:p>
        </p:txBody>
      </p:sp>
      <p:sp>
        <p:nvSpPr>
          <p:cNvPr id="9" name="Title 5"/>
          <p:cNvSpPr txBox="1">
            <a:spLocks/>
          </p:cNvSpPr>
          <p:nvPr/>
        </p:nvSpPr>
        <p:spPr bwMode="auto">
          <a:xfrm>
            <a:off x="457200" y="850900"/>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
        <p:nvSpPr>
          <p:cNvPr id="11" name="TextBox 4"/>
          <p:cNvSpPr txBox="1">
            <a:spLocks noChangeArrowheads="1"/>
          </p:cNvSpPr>
          <p:nvPr/>
        </p:nvSpPr>
        <p:spPr bwMode="auto">
          <a:xfrm>
            <a:off x="6510338" y="6384368"/>
            <a:ext cx="2633662" cy="230188"/>
          </a:xfrm>
          <a:prstGeom prst="rect">
            <a:avLst/>
          </a:prstGeom>
          <a:noFill/>
          <a:ln w="9525">
            <a:noFill/>
            <a:miter lim="800000"/>
            <a:headEnd/>
            <a:tailEnd/>
          </a:ln>
        </p:spPr>
        <p:txBody>
          <a:bodyPr>
            <a:spAutoFit/>
          </a:bodyPr>
          <a:lstStyle/>
          <a:p>
            <a:pPr algn="r"/>
            <a:r>
              <a:rPr lang="en-US" sz="900" i="1" dirty="0" smtClean="0">
                <a:solidFill>
                  <a:schemeClr val="bg1"/>
                </a:solidFill>
              </a:rPr>
              <a:t>Graphic courtesy of Anthony Cox</a:t>
            </a:r>
            <a:endParaRPr lang="en-US" sz="900" i="1"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llustration showing change in ceiling Levels without insulation."/>
          <p:cNvPicPr>
            <a:picLocks noChangeAspect="1" noChangeArrowheads="1"/>
          </p:cNvPicPr>
          <p:nvPr/>
        </p:nvPicPr>
        <p:blipFill>
          <a:blip r:embed="rId3"/>
          <a:srcRect l="28532" r="12692" b="-20"/>
          <a:stretch>
            <a:fillRect/>
          </a:stretch>
        </p:blipFill>
        <p:spPr bwMode="auto">
          <a:xfrm>
            <a:off x="0" y="1143000"/>
            <a:ext cx="4162300" cy="5471556"/>
          </a:xfrm>
          <a:prstGeom prst="rect">
            <a:avLst/>
          </a:prstGeom>
          <a:noFill/>
          <a:ln w="9525">
            <a:noFill/>
            <a:miter lim="800000"/>
            <a:headEnd/>
            <a:tailEnd/>
          </a:ln>
        </p:spPr>
      </p:pic>
      <p:pic>
        <p:nvPicPr>
          <p:cNvPr id="23555" name="Picture 4" descr="Illustration showing change in ceiling levels - close up."/>
          <p:cNvPicPr>
            <a:picLocks noChangeAspect="1" noChangeArrowheads="1"/>
          </p:cNvPicPr>
          <p:nvPr/>
        </p:nvPicPr>
        <p:blipFill>
          <a:blip r:embed="rId4"/>
          <a:srcRect l="19867" r="8823" b="-21"/>
          <a:stretch>
            <a:fillRect/>
          </a:stretch>
        </p:blipFill>
        <p:spPr bwMode="auto">
          <a:xfrm>
            <a:off x="4263242" y="1143000"/>
            <a:ext cx="4880758" cy="5471556"/>
          </a:xfrm>
          <a:prstGeom prst="rect">
            <a:avLst/>
          </a:prstGeom>
          <a:noFill/>
          <a:ln w="9525">
            <a:noFill/>
            <a:miter lim="800000"/>
            <a:headEnd/>
            <a:tailEnd/>
          </a:ln>
        </p:spPr>
      </p:pic>
      <p:sp>
        <p:nvSpPr>
          <p:cNvPr id="7" name="Title 6"/>
          <p:cNvSpPr>
            <a:spLocks noGrp="1"/>
          </p:cNvSpPr>
          <p:nvPr>
            <p:ph type="title"/>
          </p:nvPr>
        </p:nvSpPr>
        <p:spPr>
          <a:xfrm>
            <a:off x="302825" y="23750"/>
            <a:ext cx="5384800" cy="901700"/>
          </a:xfrm>
        </p:spPr>
        <p:txBody>
          <a:bodyPr/>
          <a:lstStyle/>
          <a:p>
            <a:pPr eaLnBrk="1" hangingPunct="1">
              <a:defRPr/>
            </a:pPr>
            <a:r>
              <a:rPr lang="en-US" dirty="0" smtClean="0"/>
              <a:t>Changes in Ceiling Height</a:t>
            </a:r>
          </a:p>
        </p:txBody>
      </p:sp>
      <p:grpSp>
        <p:nvGrpSpPr>
          <p:cNvPr id="2" name="Group 25"/>
          <p:cNvGrpSpPr>
            <a:grpSpLocks/>
          </p:cNvGrpSpPr>
          <p:nvPr/>
        </p:nvGrpSpPr>
        <p:grpSpPr bwMode="auto">
          <a:xfrm>
            <a:off x="5181600" y="1193800"/>
            <a:ext cx="3733800" cy="3022600"/>
            <a:chOff x="5181600" y="1193761"/>
            <a:chExt cx="3733800" cy="3022678"/>
          </a:xfrm>
        </p:grpSpPr>
        <p:pic>
          <p:nvPicPr>
            <p:cNvPr id="23559" name="Picture 18" descr="DuctChase_Leakage_arrow.png"/>
            <p:cNvPicPr>
              <a:picLocks noChangeAspect="1"/>
            </p:cNvPicPr>
            <p:nvPr/>
          </p:nvPicPr>
          <p:blipFill>
            <a:blip r:embed="rId5"/>
            <a:srcRect/>
            <a:stretch>
              <a:fillRect/>
            </a:stretch>
          </p:blipFill>
          <p:spPr bwMode="auto">
            <a:xfrm rot="5400000">
              <a:off x="7986693" y="1052493"/>
              <a:ext cx="787439" cy="1069975"/>
            </a:xfrm>
            <a:prstGeom prst="rect">
              <a:avLst/>
            </a:prstGeom>
            <a:noFill/>
            <a:ln w="9525">
              <a:noFill/>
              <a:miter lim="800000"/>
              <a:headEnd/>
              <a:tailEnd/>
            </a:ln>
          </p:spPr>
        </p:pic>
        <p:pic>
          <p:nvPicPr>
            <p:cNvPr id="23560" name="Picture 19" descr="DuctChase_Leakage_arrow.png"/>
            <p:cNvPicPr>
              <a:picLocks noChangeAspect="1"/>
            </p:cNvPicPr>
            <p:nvPr/>
          </p:nvPicPr>
          <p:blipFill>
            <a:blip r:embed="rId5"/>
            <a:srcRect/>
            <a:stretch>
              <a:fillRect/>
            </a:stretch>
          </p:blipFill>
          <p:spPr bwMode="auto">
            <a:xfrm rot="5400000">
              <a:off x="7456468" y="1458932"/>
              <a:ext cx="787439" cy="1069975"/>
            </a:xfrm>
            <a:prstGeom prst="rect">
              <a:avLst/>
            </a:prstGeom>
            <a:noFill/>
            <a:ln w="9525">
              <a:noFill/>
              <a:miter lim="800000"/>
              <a:headEnd/>
              <a:tailEnd/>
            </a:ln>
          </p:spPr>
        </p:pic>
        <p:pic>
          <p:nvPicPr>
            <p:cNvPr id="23561" name="Picture 20" descr="DuctChase_Leakage_arrow.png"/>
            <p:cNvPicPr>
              <a:picLocks noChangeAspect="1"/>
            </p:cNvPicPr>
            <p:nvPr/>
          </p:nvPicPr>
          <p:blipFill>
            <a:blip r:embed="rId5"/>
            <a:srcRect/>
            <a:stretch>
              <a:fillRect/>
            </a:stretch>
          </p:blipFill>
          <p:spPr bwMode="auto">
            <a:xfrm rot="5400000">
              <a:off x="6923068" y="1916132"/>
              <a:ext cx="787439" cy="1069975"/>
            </a:xfrm>
            <a:prstGeom prst="rect">
              <a:avLst/>
            </a:prstGeom>
            <a:noFill/>
            <a:ln w="9525">
              <a:noFill/>
              <a:miter lim="800000"/>
              <a:headEnd/>
              <a:tailEnd/>
            </a:ln>
          </p:spPr>
        </p:pic>
        <p:pic>
          <p:nvPicPr>
            <p:cNvPr id="23562" name="Picture 21" descr="DuctChase_Leakage_arrow.png"/>
            <p:cNvPicPr>
              <a:picLocks noChangeAspect="1"/>
            </p:cNvPicPr>
            <p:nvPr/>
          </p:nvPicPr>
          <p:blipFill>
            <a:blip r:embed="rId5"/>
            <a:srcRect/>
            <a:stretch>
              <a:fillRect/>
            </a:stretch>
          </p:blipFill>
          <p:spPr bwMode="auto">
            <a:xfrm rot="5400000">
              <a:off x="6389668" y="2373332"/>
              <a:ext cx="787439" cy="1069975"/>
            </a:xfrm>
            <a:prstGeom prst="rect">
              <a:avLst/>
            </a:prstGeom>
            <a:noFill/>
            <a:ln w="9525">
              <a:noFill/>
              <a:miter lim="800000"/>
              <a:headEnd/>
              <a:tailEnd/>
            </a:ln>
          </p:spPr>
        </p:pic>
        <p:pic>
          <p:nvPicPr>
            <p:cNvPr id="23563" name="Picture 22" descr="DuctChase_Leakage_arrow.png"/>
            <p:cNvPicPr>
              <a:picLocks noChangeAspect="1"/>
            </p:cNvPicPr>
            <p:nvPr/>
          </p:nvPicPr>
          <p:blipFill>
            <a:blip r:embed="rId5"/>
            <a:srcRect/>
            <a:stretch>
              <a:fillRect/>
            </a:stretch>
          </p:blipFill>
          <p:spPr bwMode="auto">
            <a:xfrm rot="5400000">
              <a:off x="5856268" y="2830532"/>
              <a:ext cx="787439" cy="1069975"/>
            </a:xfrm>
            <a:prstGeom prst="rect">
              <a:avLst/>
            </a:prstGeom>
            <a:noFill/>
            <a:ln w="9525">
              <a:noFill/>
              <a:miter lim="800000"/>
              <a:headEnd/>
              <a:tailEnd/>
            </a:ln>
          </p:spPr>
        </p:pic>
        <p:pic>
          <p:nvPicPr>
            <p:cNvPr id="23564" name="Picture 23" descr="DuctChase_Leakage_arrow.png"/>
            <p:cNvPicPr>
              <a:picLocks noChangeAspect="1"/>
            </p:cNvPicPr>
            <p:nvPr/>
          </p:nvPicPr>
          <p:blipFill>
            <a:blip r:embed="rId5"/>
            <a:srcRect/>
            <a:stretch>
              <a:fillRect/>
            </a:stretch>
          </p:blipFill>
          <p:spPr bwMode="auto">
            <a:xfrm rot="5400000">
              <a:off x="5322868" y="3287732"/>
              <a:ext cx="787439" cy="1069975"/>
            </a:xfrm>
            <a:prstGeom prst="rect">
              <a:avLst/>
            </a:prstGeom>
            <a:noFill/>
            <a:ln w="9525">
              <a:noFill/>
              <a:miter lim="800000"/>
              <a:headEnd/>
              <a:tailEnd/>
            </a:ln>
          </p:spPr>
        </p:pic>
      </p:grpSp>
      <p:sp>
        <p:nvSpPr>
          <p:cNvPr id="25" name="Rectangular Callout 24"/>
          <p:cNvSpPr>
            <a:spLocks noChangeArrowheads="1"/>
          </p:cNvSpPr>
          <p:nvPr/>
        </p:nvSpPr>
        <p:spPr bwMode="auto">
          <a:xfrm>
            <a:off x="1028700" y="4267200"/>
            <a:ext cx="3543300" cy="1828800"/>
          </a:xfrm>
          <a:prstGeom prst="wedgeRectCallout">
            <a:avLst>
              <a:gd name="adj1" fmla="val 70634"/>
              <a:gd name="adj2" fmla="val -52981"/>
            </a:avLst>
          </a:prstGeom>
          <a:solidFill>
            <a:schemeClr val="bg1">
              <a:alpha val="74901"/>
            </a:schemeClr>
          </a:solidFill>
          <a:ln w="9525">
            <a:noFill/>
            <a:round/>
            <a:headEnd/>
            <a:tailEnd/>
          </a:ln>
          <a:effectLst>
            <a:outerShdw dist="38100" dir="2700000" rotWithShape="0">
              <a:srgbClr val="808080">
                <a:alpha val="42999"/>
              </a:srgbClr>
            </a:outerShdw>
          </a:effectLst>
        </p:spPr>
        <p:txBody>
          <a:bodyPr anchor="ctr"/>
          <a:lstStyle/>
          <a:p>
            <a:pPr algn="ctr">
              <a:defRPr/>
            </a:pPr>
            <a:r>
              <a:rPr lang="en-US" sz="2400" dirty="0">
                <a:cs typeface="ＭＳ Ｐゴシック" charset="-128"/>
              </a:rPr>
              <a:t>The interior wall cavities act as a chimney that robs the house of heat and conditioned air.</a:t>
            </a:r>
          </a:p>
        </p:txBody>
      </p:sp>
      <p:sp>
        <p:nvSpPr>
          <p:cNvPr id="13"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
        <p:nvSpPr>
          <p:cNvPr id="14" name="TextBox 4"/>
          <p:cNvSpPr txBox="1">
            <a:spLocks noChangeArrowheads="1"/>
          </p:cNvSpPr>
          <p:nvPr/>
        </p:nvSpPr>
        <p:spPr bwMode="auto">
          <a:xfrm>
            <a:off x="6510338" y="6384368"/>
            <a:ext cx="2633662" cy="230188"/>
          </a:xfrm>
          <a:prstGeom prst="rect">
            <a:avLst/>
          </a:prstGeom>
          <a:noFill/>
          <a:ln w="9525">
            <a:noFill/>
            <a:miter lim="800000"/>
            <a:headEnd/>
            <a:tailEnd/>
          </a:ln>
        </p:spPr>
        <p:txBody>
          <a:bodyPr>
            <a:spAutoFit/>
          </a:bodyPr>
          <a:lstStyle/>
          <a:p>
            <a:pPr algn="r"/>
            <a:r>
              <a:rPr lang="en-US" sz="900" i="1" dirty="0" smtClean="0">
                <a:solidFill>
                  <a:srgbClr val="000000"/>
                </a:solidFill>
              </a:rPr>
              <a:t>Graphic courtesy of Anthony Cox</a:t>
            </a:r>
            <a:endParaRPr lang="en-US" sz="9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hoto of a drop soffit."/>
          <p:cNvPicPr>
            <a:picLocks noChangeAspect="1" noChangeArrowheads="1"/>
          </p:cNvPicPr>
          <p:nvPr/>
        </p:nvPicPr>
        <p:blipFill>
          <a:blip r:embed="rId3"/>
          <a:srcRect t="14444" b="6667"/>
          <a:stretch>
            <a:fillRect/>
          </a:stretch>
        </p:blipFill>
        <p:spPr bwMode="auto">
          <a:xfrm>
            <a:off x="0" y="1104900"/>
            <a:ext cx="9144000" cy="5509656"/>
          </a:xfrm>
          <a:prstGeom prst="rect">
            <a:avLst/>
          </a:prstGeom>
          <a:noFill/>
          <a:ln w="9525">
            <a:noFill/>
            <a:miter lim="800000"/>
            <a:headEnd/>
            <a:tailEnd/>
          </a:ln>
        </p:spPr>
      </p:pic>
      <p:sp>
        <p:nvSpPr>
          <p:cNvPr id="11" name="Title 10"/>
          <p:cNvSpPr>
            <a:spLocks noGrp="1"/>
          </p:cNvSpPr>
          <p:nvPr>
            <p:ph type="title"/>
          </p:nvPr>
        </p:nvSpPr>
        <p:spPr>
          <a:xfrm>
            <a:off x="326575" y="35625"/>
            <a:ext cx="5384800" cy="901700"/>
          </a:xfrm>
        </p:spPr>
        <p:txBody>
          <a:bodyPr/>
          <a:lstStyle/>
          <a:p>
            <a:pPr eaLnBrk="1" hangingPunct="1">
              <a:defRPr/>
            </a:pPr>
            <a:r>
              <a:rPr lang="en-US" dirty="0" smtClean="0"/>
              <a:t>Dropped Ceiling Over Closet</a:t>
            </a:r>
          </a:p>
        </p:txBody>
      </p:sp>
      <p:sp>
        <p:nvSpPr>
          <p:cNvPr id="20" name="Rectangular Callout 19"/>
          <p:cNvSpPr>
            <a:spLocks noChangeArrowheads="1"/>
          </p:cNvSpPr>
          <p:nvPr/>
        </p:nvSpPr>
        <p:spPr bwMode="auto">
          <a:xfrm>
            <a:off x="457200" y="1787525"/>
            <a:ext cx="3049588" cy="1395413"/>
          </a:xfrm>
          <a:prstGeom prst="wedgeRectCallout">
            <a:avLst>
              <a:gd name="adj1" fmla="val 84900"/>
              <a:gd name="adj2" fmla="val 88638"/>
            </a:avLst>
          </a:prstGeom>
          <a:solidFill>
            <a:schemeClr val="bg1">
              <a:alpha val="70195"/>
            </a:schemeClr>
          </a:solidFill>
          <a:ln w="9525">
            <a:noFill/>
            <a:round/>
            <a:headEnd/>
            <a:tailEnd/>
          </a:ln>
          <a:effectLst>
            <a:outerShdw dist="38100" dir="2700000" rotWithShape="0">
              <a:srgbClr val="808080">
                <a:alpha val="42999"/>
              </a:srgbClr>
            </a:outerShdw>
          </a:effectLst>
        </p:spPr>
        <p:txBody>
          <a:bodyPr anchor="ctr"/>
          <a:lstStyle/>
          <a:p>
            <a:pPr algn="ctr">
              <a:defRPr/>
            </a:pPr>
            <a:r>
              <a:rPr lang="en-US" dirty="0">
                <a:cs typeface="ＭＳ Ｐゴシック" charset="-128"/>
              </a:rPr>
              <a:t>In older homes the ceiling level changes in closets, causing gaps in the pressure and thermal boundaries.</a:t>
            </a:r>
          </a:p>
        </p:txBody>
      </p:sp>
      <p:sp>
        <p:nvSpPr>
          <p:cNvPr id="23" name="Rectangular Callout 22"/>
          <p:cNvSpPr>
            <a:spLocks noChangeArrowheads="1"/>
          </p:cNvSpPr>
          <p:nvPr/>
        </p:nvSpPr>
        <p:spPr bwMode="auto">
          <a:xfrm>
            <a:off x="4433888" y="5308600"/>
            <a:ext cx="1647825" cy="519113"/>
          </a:xfrm>
          <a:prstGeom prst="wedgeRectCallout">
            <a:avLst>
              <a:gd name="adj1" fmla="val -45036"/>
              <a:gd name="adj2" fmla="val -209853"/>
            </a:avLst>
          </a:prstGeom>
          <a:solidFill>
            <a:schemeClr val="bg1">
              <a:alpha val="70195"/>
            </a:schemeClr>
          </a:solidFill>
          <a:ln w="9525">
            <a:noFill/>
            <a:round/>
            <a:headEnd/>
            <a:tailEnd/>
          </a:ln>
          <a:effectLst>
            <a:outerShdw dist="38100" dir="2700000" rotWithShape="0">
              <a:srgbClr val="808080">
                <a:alpha val="42999"/>
              </a:srgbClr>
            </a:outerShdw>
          </a:effectLst>
        </p:spPr>
        <p:txBody>
          <a:bodyPr anchor="ctr"/>
          <a:lstStyle/>
          <a:p>
            <a:pPr algn="ctr">
              <a:defRPr/>
            </a:pPr>
            <a:r>
              <a:rPr lang="en-US" dirty="0">
                <a:cs typeface="ＭＳ Ｐゴシック" charset="-128"/>
              </a:rPr>
              <a:t>Closet </a:t>
            </a:r>
            <a:r>
              <a:rPr lang="en-US" dirty="0" smtClean="0">
                <a:cs typeface="ＭＳ Ｐゴシック" charset="-128"/>
              </a:rPr>
              <a:t>ceiling</a:t>
            </a:r>
            <a:endParaRPr lang="en-US" dirty="0">
              <a:cs typeface="ＭＳ Ｐゴシック" charset="-128"/>
            </a:endParaRPr>
          </a:p>
        </p:txBody>
      </p:sp>
      <p:sp>
        <p:nvSpPr>
          <p:cNvPr id="24582" name="TextBox 8"/>
          <p:cNvSpPr txBox="1">
            <a:spLocks noChangeArrowheads="1"/>
          </p:cNvSpPr>
          <p:nvPr/>
        </p:nvSpPr>
        <p:spPr bwMode="auto">
          <a:xfrm>
            <a:off x="5293425" y="6391663"/>
            <a:ext cx="3886200" cy="230832"/>
          </a:xfrm>
          <a:prstGeom prst="rect">
            <a:avLst/>
          </a:prstGeom>
          <a:noFill/>
          <a:ln w="9525">
            <a:noFill/>
            <a:miter lim="800000"/>
            <a:headEnd/>
            <a:tailEnd/>
          </a:ln>
        </p:spPr>
        <p:txBody>
          <a:bodyPr>
            <a:spAutoFit/>
          </a:bodyPr>
          <a:lstStyle/>
          <a:p>
            <a:pPr algn="r"/>
            <a:r>
              <a:rPr lang="en-US" sz="900" i="1" dirty="0">
                <a:solidFill>
                  <a:schemeClr val="bg1"/>
                </a:solidFill>
              </a:rPr>
              <a:t>Photo courtesy of the US Department of Energy</a:t>
            </a:r>
          </a:p>
        </p:txBody>
      </p:sp>
      <p:sp>
        <p:nvSpPr>
          <p:cNvPr id="7"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57200" y="1455738"/>
            <a:ext cx="8229600" cy="4903787"/>
          </a:xfrm>
        </p:spPr>
        <p:txBody>
          <a:bodyPr/>
          <a:lstStyle/>
          <a:p>
            <a:pPr eaLnBrk="1" hangingPunct="1">
              <a:spcAft>
                <a:spcPts val="1200"/>
              </a:spcAft>
              <a:buFontTx/>
              <a:buNone/>
              <a:defRPr/>
            </a:pPr>
            <a:r>
              <a:rPr lang="en-US" sz="2600" dirty="0" smtClean="0">
                <a:solidFill>
                  <a:srgbClr val="000066"/>
                </a:solidFill>
              </a:rPr>
              <a:t>By attending this session, participants will be able to:</a:t>
            </a:r>
          </a:p>
          <a:p>
            <a:pPr marL="463550" indent="-296863" eaLnBrk="1" hangingPunct="1">
              <a:spcBef>
                <a:spcPts val="0"/>
              </a:spcBef>
              <a:defRPr/>
            </a:pPr>
            <a:r>
              <a:rPr lang="en-US" sz="2200" dirty="0" smtClean="0">
                <a:solidFill>
                  <a:schemeClr val="tx1"/>
                </a:solidFill>
              </a:rPr>
              <a:t>Define residential house construction terminology.</a:t>
            </a:r>
          </a:p>
          <a:p>
            <a:pPr marL="463550" indent="-296863" eaLnBrk="1" hangingPunct="1">
              <a:spcBef>
                <a:spcPts val="0"/>
              </a:spcBef>
              <a:defRPr/>
            </a:pPr>
            <a:r>
              <a:rPr lang="en-US" sz="2200" dirty="0" smtClean="0">
                <a:solidFill>
                  <a:schemeClr val="tx1"/>
                </a:solidFill>
              </a:rPr>
              <a:t>Recognize characteristics of various types of structural framing.</a:t>
            </a:r>
          </a:p>
          <a:p>
            <a:pPr marL="463550" indent="-296863" eaLnBrk="1" hangingPunct="1">
              <a:spcBef>
                <a:spcPts val="0"/>
              </a:spcBef>
              <a:defRPr/>
            </a:pPr>
            <a:r>
              <a:rPr lang="en-US" sz="2200" dirty="0" smtClean="0">
                <a:solidFill>
                  <a:schemeClr val="tx1"/>
                </a:solidFill>
              </a:rPr>
              <a:t>Identify different foundation, wall, roof, window, and door systems.</a:t>
            </a:r>
          </a:p>
          <a:p>
            <a:pPr marL="463550" indent="-296863" eaLnBrk="1" hangingPunct="1">
              <a:spcBef>
                <a:spcPts val="0"/>
              </a:spcBef>
              <a:defRPr/>
            </a:pPr>
            <a:r>
              <a:rPr lang="en-US" sz="2200" dirty="0" smtClean="0">
                <a:solidFill>
                  <a:schemeClr val="tx1"/>
                </a:solidFill>
              </a:rPr>
              <a:t>Recognize characteristics of balloon and platform framing.</a:t>
            </a:r>
          </a:p>
          <a:p>
            <a:pPr marL="463550" indent="-296863" eaLnBrk="1" hangingPunct="1">
              <a:spcBef>
                <a:spcPts val="0"/>
              </a:spcBef>
              <a:defRPr/>
            </a:pPr>
            <a:r>
              <a:rPr lang="en-US" sz="2200" dirty="0" smtClean="0">
                <a:solidFill>
                  <a:schemeClr val="tx1"/>
                </a:solidFill>
              </a:rPr>
              <a:t>Explain the impact that different framing types have on air leakage.</a:t>
            </a:r>
          </a:p>
          <a:p>
            <a:pPr marL="463550" indent="-296863" eaLnBrk="1" hangingPunct="1">
              <a:spcBef>
                <a:spcPts val="0"/>
              </a:spcBef>
              <a:defRPr/>
            </a:pPr>
            <a:r>
              <a:rPr lang="en-US" sz="2200" dirty="0" smtClean="0">
                <a:solidFill>
                  <a:schemeClr val="tx1"/>
                </a:solidFill>
              </a:rPr>
              <a:t>Review window and door installation processes.</a:t>
            </a:r>
          </a:p>
          <a:p>
            <a:pPr marL="274320" indent="-228600" eaLnBrk="1" hangingPunct="1">
              <a:spcBef>
                <a:spcPts val="0"/>
              </a:spcBef>
              <a:spcAft>
                <a:spcPts val="0"/>
              </a:spcAft>
              <a:defRPr/>
            </a:pPr>
            <a:endParaRPr lang="en-US" sz="2200" dirty="0" smtClean="0">
              <a:solidFill>
                <a:schemeClr val="tx1"/>
              </a:solidFill>
            </a:endParaRPr>
          </a:p>
          <a:p>
            <a:pPr marL="274320" indent="-228600" eaLnBrk="1" hangingPunct="1">
              <a:spcBef>
                <a:spcPts val="0"/>
              </a:spcBef>
              <a:spcAft>
                <a:spcPts val="0"/>
              </a:spcAft>
              <a:defRPr/>
            </a:pPr>
            <a:endParaRPr lang="en-US" sz="2200" dirty="0" smtClean="0">
              <a:solidFill>
                <a:schemeClr val="tx1"/>
              </a:solidFill>
            </a:endParaRPr>
          </a:p>
          <a:p>
            <a:pPr marL="274320" indent="-228600" eaLnBrk="1" hangingPunct="1">
              <a:spcBef>
                <a:spcPts val="0"/>
              </a:spcBef>
              <a:spcAft>
                <a:spcPts val="0"/>
              </a:spcAft>
              <a:defRPr/>
            </a:pPr>
            <a:endParaRPr lang="en-US" sz="2200" dirty="0" smtClean="0">
              <a:solidFill>
                <a:schemeClr val="tx1"/>
              </a:solidFill>
            </a:endParaRPr>
          </a:p>
        </p:txBody>
      </p:sp>
      <p:sp>
        <p:nvSpPr>
          <p:cNvPr id="55298" name="Rectangle 2"/>
          <p:cNvSpPr>
            <a:spLocks noGrp="1" noChangeArrowheads="1"/>
          </p:cNvSpPr>
          <p:nvPr>
            <p:ph type="title"/>
          </p:nvPr>
        </p:nvSpPr>
        <p:spPr>
          <a:xfrm>
            <a:off x="332175" y="11875"/>
            <a:ext cx="5664200" cy="901700"/>
          </a:xfrm>
        </p:spPr>
        <p:txBody>
          <a:bodyPr/>
          <a:lstStyle/>
          <a:p>
            <a:pPr eaLnBrk="1" hangingPunct="1">
              <a:defRPr/>
            </a:pPr>
            <a:r>
              <a:rPr lang="en-US" dirty="0" smtClean="0"/>
              <a:t>Learning Objectives</a:t>
            </a:r>
          </a:p>
        </p:txBody>
      </p:sp>
      <p:sp>
        <p:nvSpPr>
          <p:cNvPr id="4"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title"/>
          </p:nvPr>
        </p:nvSpPr>
        <p:spPr>
          <a:xfrm>
            <a:off x="320300" y="11875"/>
            <a:ext cx="5664200" cy="901700"/>
          </a:xfrm>
        </p:spPr>
        <p:txBody>
          <a:bodyPr/>
          <a:lstStyle/>
          <a:p>
            <a:pPr eaLnBrk="1" hangingPunct="1">
              <a:defRPr/>
            </a:pPr>
            <a:r>
              <a:rPr lang="en-US" dirty="0" smtClean="0"/>
              <a:t>Window Terminology</a:t>
            </a:r>
          </a:p>
        </p:txBody>
      </p:sp>
      <p:pic>
        <p:nvPicPr>
          <p:cNvPr id="25603" name="Picture 4" descr="Diagram of a typical wood window."/>
          <p:cNvPicPr>
            <a:picLocks noChangeAspect="1"/>
          </p:cNvPicPr>
          <p:nvPr/>
        </p:nvPicPr>
        <p:blipFill>
          <a:blip r:embed="rId3"/>
          <a:srcRect/>
          <a:stretch>
            <a:fillRect/>
          </a:stretch>
        </p:blipFill>
        <p:spPr bwMode="auto">
          <a:xfrm>
            <a:off x="3962400" y="1295400"/>
            <a:ext cx="2209800" cy="4992688"/>
          </a:xfrm>
          <a:prstGeom prst="rect">
            <a:avLst/>
          </a:prstGeom>
          <a:noFill/>
          <a:ln w="9525">
            <a:noFill/>
            <a:miter lim="800000"/>
            <a:headEnd/>
            <a:tailEnd/>
          </a:ln>
        </p:spPr>
      </p:pic>
      <p:sp>
        <p:nvSpPr>
          <p:cNvPr id="6" name="Rectangular Callout 5"/>
          <p:cNvSpPr>
            <a:spLocks noChangeArrowheads="1"/>
          </p:cNvSpPr>
          <p:nvPr/>
        </p:nvSpPr>
        <p:spPr bwMode="auto">
          <a:xfrm>
            <a:off x="5943600" y="4799013"/>
            <a:ext cx="609600" cy="304800"/>
          </a:xfrm>
          <a:prstGeom prst="wedgeRectCallout">
            <a:avLst>
              <a:gd name="adj1" fmla="val -104801"/>
              <a:gd name="adj2" fmla="val -1004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Trim</a:t>
            </a:r>
          </a:p>
        </p:txBody>
      </p:sp>
      <p:sp>
        <p:nvSpPr>
          <p:cNvPr id="13" name="Rectangular Callout 12"/>
          <p:cNvSpPr>
            <a:spLocks noChangeArrowheads="1"/>
          </p:cNvSpPr>
          <p:nvPr/>
        </p:nvSpPr>
        <p:spPr bwMode="auto">
          <a:xfrm>
            <a:off x="5867400" y="2589213"/>
            <a:ext cx="1295400" cy="304800"/>
          </a:xfrm>
          <a:prstGeom prst="wedgeRectCallout">
            <a:avLst>
              <a:gd name="adj1" fmla="val -104801"/>
              <a:gd name="adj2" fmla="val -20463"/>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Glass Plane</a:t>
            </a:r>
          </a:p>
        </p:txBody>
      </p:sp>
      <p:sp>
        <p:nvSpPr>
          <p:cNvPr id="14" name="Rectangular Callout 13"/>
          <p:cNvSpPr>
            <a:spLocks noChangeArrowheads="1"/>
          </p:cNvSpPr>
          <p:nvPr/>
        </p:nvSpPr>
        <p:spPr bwMode="auto">
          <a:xfrm>
            <a:off x="5715000" y="1827213"/>
            <a:ext cx="1219200" cy="304800"/>
          </a:xfrm>
          <a:prstGeom prst="wedgeRectCallout">
            <a:avLst>
              <a:gd name="adj1" fmla="val -80843"/>
              <a:gd name="adj2" fmla="val 37870"/>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Head Jamb</a:t>
            </a:r>
          </a:p>
        </p:txBody>
      </p:sp>
      <p:sp>
        <p:nvSpPr>
          <p:cNvPr id="15" name="Rectangular Callout 14"/>
          <p:cNvSpPr>
            <a:spLocks noChangeArrowheads="1"/>
          </p:cNvSpPr>
          <p:nvPr/>
        </p:nvSpPr>
        <p:spPr bwMode="auto">
          <a:xfrm>
            <a:off x="2819400" y="2208213"/>
            <a:ext cx="1295400" cy="304800"/>
          </a:xfrm>
          <a:prstGeom prst="wedgeRectCallout">
            <a:avLst>
              <a:gd name="adj1" fmla="val 86375"/>
              <a:gd name="adj2" fmla="val 17037"/>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Upper Sash</a:t>
            </a:r>
          </a:p>
        </p:txBody>
      </p:sp>
      <p:sp>
        <p:nvSpPr>
          <p:cNvPr id="16" name="Rectangular Callout 15"/>
          <p:cNvSpPr>
            <a:spLocks noChangeArrowheads="1"/>
          </p:cNvSpPr>
          <p:nvPr/>
        </p:nvSpPr>
        <p:spPr bwMode="auto">
          <a:xfrm>
            <a:off x="3048000" y="3427413"/>
            <a:ext cx="1143000" cy="304800"/>
          </a:xfrm>
          <a:prstGeom prst="wedgeRectCallout">
            <a:avLst>
              <a:gd name="adj1" fmla="val 87491"/>
              <a:gd name="adj2" fmla="val 60787"/>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Side Jamb</a:t>
            </a:r>
          </a:p>
        </p:txBody>
      </p:sp>
      <p:sp>
        <p:nvSpPr>
          <p:cNvPr id="18" name="Rectangular Callout 17"/>
          <p:cNvSpPr>
            <a:spLocks noChangeArrowheads="1"/>
          </p:cNvSpPr>
          <p:nvPr/>
        </p:nvSpPr>
        <p:spPr bwMode="auto">
          <a:xfrm>
            <a:off x="2895600" y="3960813"/>
            <a:ext cx="1295400" cy="304800"/>
          </a:xfrm>
          <a:prstGeom prst="wedgeRectCallout">
            <a:avLst>
              <a:gd name="adj1" fmla="val 90787"/>
              <a:gd name="adj2" fmla="val 3370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Lower Sash</a:t>
            </a:r>
          </a:p>
        </p:txBody>
      </p:sp>
      <p:sp>
        <p:nvSpPr>
          <p:cNvPr id="12" name="Rectangular Callout 11"/>
          <p:cNvSpPr>
            <a:spLocks noChangeArrowheads="1"/>
          </p:cNvSpPr>
          <p:nvPr/>
        </p:nvSpPr>
        <p:spPr bwMode="auto">
          <a:xfrm>
            <a:off x="3048000" y="4646613"/>
            <a:ext cx="838200" cy="457200"/>
          </a:xfrm>
          <a:prstGeom prst="wedgeRectCallout">
            <a:avLst>
              <a:gd name="adj1" fmla="val 158556"/>
              <a:gd name="adj2" fmla="val 870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Stop</a:t>
            </a:r>
          </a:p>
        </p:txBody>
      </p:sp>
      <p:sp>
        <p:nvSpPr>
          <p:cNvPr id="17" name="Donut 16"/>
          <p:cNvSpPr/>
          <p:nvPr/>
        </p:nvSpPr>
        <p:spPr bwMode="auto">
          <a:xfrm>
            <a:off x="5105400" y="2665413"/>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9" name="Donut 18"/>
          <p:cNvSpPr/>
          <p:nvPr/>
        </p:nvSpPr>
        <p:spPr bwMode="auto">
          <a:xfrm>
            <a:off x="5334000" y="2055813"/>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0" name="Donut 19"/>
          <p:cNvSpPr/>
          <p:nvPr/>
        </p:nvSpPr>
        <p:spPr bwMode="auto">
          <a:xfrm>
            <a:off x="4572000" y="2360613"/>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1" name="Donut 20"/>
          <p:cNvSpPr/>
          <p:nvPr/>
        </p:nvSpPr>
        <p:spPr bwMode="auto">
          <a:xfrm>
            <a:off x="4522788" y="4799013"/>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2" name="Donut 21"/>
          <p:cNvSpPr/>
          <p:nvPr/>
        </p:nvSpPr>
        <p:spPr bwMode="auto">
          <a:xfrm>
            <a:off x="4632325" y="4722813"/>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3" name="Donut 22"/>
          <p:cNvSpPr/>
          <p:nvPr/>
        </p:nvSpPr>
        <p:spPr bwMode="auto">
          <a:xfrm>
            <a:off x="4578350" y="3732213"/>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4" name="Donut 23"/>
          <p:cNvSpPr/>
          <p:nvPr/>
        </p:nvSpPr>
        <p:spPr bwMode="auto">
          <a:xfrm>
            <a:off x="4678363" y="4189413"/>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5" name="Donut 24"/>
          <p:cNvSpPr/>
          <p:nvPr/>
        </p:nvSpPr>
        <p:spPr bwMode="auto">
          <a:xfrm>
            <a:off x="5562600" y="4875213"/>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6" name="Donut 25"/>
          <p:cNvSpPr/>
          <p:nvPr/>
        </p:nvSpPr>
        <p:spPr bwMode="auto">
          <a:xfrm>
            <a:off x="4953000" y="5256213"/>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7" name="Rectangular Callout 26"/>
          <p:cNvSpPr>
            <a:spLocks noChangeArrowheads="1"/>
          </p:cNvSpPr>
          <p:nvPr/>
        </p:nvSpPr>
        <p:spPr bwMode="auto">
          <a:xfrm>
            <a:off x="3810000" y="5713413"/>
            <a:ext cx="1219200" cy="574675"/>
          </a:xfrm>
          <a:prstGeom prst="wedgeRectCallout">
            <a:avLst>
              <a:gd name="adj1" fmla="val 44495"/>
              <a:gd name="adj2" fmla="val -17879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Sill </a:t>
            </a:r>
            <a:r>
              <a:rPr lang="en-US" sz="1500" i="1" dirty="0">
                <a:latin typeface="Arial" pitchFamily="-109" charset="0"/>
                <a:ea typeface="Arial" pitchFamily="-109" charset="0"/>
                <a:cs typeface="Arial" pitchFamily="-109" charset="0"/>
                <a:sym typeface="Arial" pitchFamily="-109" charset="0"/>
              </a:rPr>
              <a:t>(sloped)</a:t>
            </a:r>
          </a:p>
        </p:txBody>
      </p:sp>
      <p:sp>
        <p:nvSpPr>
          <p:cNvPr id="25621" name="Rectangular Callout 27"/>
          <p:cNvSpPr>
            <a:spLocks noChangeArrowheads="1"/>
          </p:cNvSpPr>
          <p:nvPr/>
        </p:nvSpPr>
        <p:spPr bwMode="auto">
          <a:xfrm>
            <a:off x="0" y="2728913"/>
            <a:ext cx="2806700" cy="1370013"/>
          </a:xfrm>
          <a:prstGeom prst="wedgeRectCallout">
            <a:avLst>
              <a:gd name="adj1" fmla="val -49556"/>
              <a:gd name="adj2" fmla="val -21079"/>
            </a:avLst>
          </a:prstGeom>
          <a:noFill/>
          <a:ln w="6350">
            <a:noFill/>
            <a:round/>
            <a:headEnd/>
            <a:tailEnd/>
          </a:ln>
        </p:spPr>
        <p:txBody>
          <a:bodyPr anchor="ctr"/>
          <a:lstStyle/>
          <a:p>
            <a:pPr marL="39688" algn="ctr">
              <a:spcAft>
                <a:spcPts val="600"/>
              </a:spcAft>
            </a:pPr>
            <a:r>
              <a:rPr lang="en-US" sz="2600" dirty="0">
                <a:solidFill>
                  <a:srgbClr val="0A006A"/>
                </a:solidFill>
                <a:cs typeface="Arial" charset="0"/>
                <a:sym typeface="Arial" charset="0"/>
              </a:rPr>
              <a:t>Typical </a:t>
            </a:r>
            <a:br>
              <a:rPr lang="en-US" sz="2600" dirty="0">
                <a:solidFill>
                  <a:srgbClr val="0A006A"/>
                </a:solidFill>
                <a:cs typeface="Arial" charset="0"/>
                <a:sym typeface="Arial" charset="0"/>
              </a:rPr>
            </a:br>
            <a:r>
              <a:rPr lang="en-US" sz="2600" dirty="0">
                <a:solidFill>
                  <a:srgbClr val="0A006A"/>
                </a:solidFill>
                <a:cs typeface="Arial" charset="0"/>
                <a:sym typeface="Arial" charset="0"/>
              </a:rPr>
              <a:t>Wood Window</a:t>
            </a:r>
          </a:p>
          <a:p>
            <a:pPr marL="39688" algn="ctr">
              <a:spcAft>
                <a:spcPts val="600"/>
              </a:spcAft>
            </a:pPr>
            <a:r>
              <a:rPr lang="en-US" sz="2200" dirty="0" smtClean="0">
                <a:cs typeface="Arial" charset="0"/>
                <a:sym typeface="Arial" charset="0"/>
              </a:rPr>
              <a:t>Exterior</a:t>
            </a:r>
            <a:endParaRPr lang="en-US" sz="2200" dirty="0">
              <a:cs typeface="Arial" charset="0"/>
              <a:sym typeface="Arial" charset="0"/>
            </a:endParaRPr>
          </a:p>
        </p:txBody>
      </p:sp>
      <p:sp>
        <p:nvSpPr>
          <p:cNvPr id="28"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
        <p:nvSpPr>
          <p:cNvPr id="29" name="TextBox 8"/>
          <p:cNvSpPr txBox="1">
            <a:spLocks noChangeArrowheads="1"/>
          </p:cNvSpPr>
          <p:nvPr/>
        </p:nvSpPr>
        <p:spPr bwMode="auto">
          <a:xfrm>
            <a:off x="5293425" y="6391663"/>
            <a:ext cx="3886200" cy="230832"/>
          </a:xfrm>
          <a:prstGeom prst="rect">
            <a:avLst/>
          </a:prstGeom>
          <a:noFill/>
          <a:ln w="9525">
            <a:noFill/>
            <a:miter lim="800000"/>
            <a:headEnd/>
            <a:tailEnd/>
          </a:ln>
        </p:spPr>
        <p:txBody>
          <a:bodyPr>
            <a:spAutoFit/>
          </a:bodyPr>
          <a:lstStyle/>
          <a:p>
            <a:pPr algn="r"/>
            <a:r>
              <a:rPr lang="en-US" sz="900" i="1" dirty="0" smtClean="0">
                <a:solidFill>
                  <a:srgbClr val="000000"/>
                </a:solidFill>
              </a:rPr>
              <a:t>Image developed for US DOE WAP National Standardized Curricula</a:t>
            </a:r>
            <a:endParaRPr lang="en-US" sz="900" i="1"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sz="quarter"/>
          </p:nvPr>
        </p:nvSpPr>
        <p:spPr>
          <a:xfrm>
            <a:off x="350325" y="53150"/>
            <a:ext cx="6324600" cy="838200"/>
          </a:xfrm>
        </p:spPr>
        <p:txBody>
          <a:bodyPr/>
          <a:lstStyle/>
          <a:p>
            <a:pPr eaLnBrk="1" hangingPunct="1">
              <a:defRPr/>
            </a:pPr>
            <a:r>
              <a:rPr lang="en-US" smtClean="0"/>
              <a:t>Window Types</a:t>
            </a:r>
          </a:p>
        </p:txBody>
      </p:sp>
      <p:sp>
        <p:nvSpPr>
          <p:cNvPr id="26627" name="Text Box 8"/>
          <p:cNvSpPr txBox="1">
            <a:spLocks noChangeArrowheads="1"/>
          </p:cNvSpPr>
          <p:nvPr/>
        </p:nvSpPr>
        <p:spPr bwMode="auto">
          <a:xfrm>
            <a:off x="1790700" y="4191000"/>
            <a:ext cx="1752600" cy="461665"/>
          </a:xfrm>
          <a:prstGeom prst="rect">
            <a:avLst/>
          </a:prstGeom>
          <a:noFill/>
          <a:ln w="9525">
            <a:noFill/>
            <a:miter lim="800000"/>
            <a:headEnd/>
            <a:tailEnd/>
          </a:ln>
        </p:spPr>
        <p:txBody>
          <a:bodyPr>
            <a:spAutoFit/>
          </a:bodyPr>
          <a:lstStyle/>
          <a:p>
            <a:pPr algn="ctr">
              <a:spcBef>
                <a:spcPct val="50000"/>
              </a:spcBef>
            </a:pPr>
            <a:r>
              <a:rPr lang="en-US" sz="2400"/>
              <a:t>Awning</a:t>
            </a:r>
          </a:p>
        </p:txBody>
      </p:sp>
      <p:sp>
        <p:nvSpPr>
          <p:cNvPr id="26628" name="Text Box 9"/>
          <p:cNvSpPr txBox="1">
            <a:spLocks noChangeArrowheads="1"/>
          </p:cNvSpPr>
          <p:nvPr/>
        </p:nvSpPr>
        <p:spPr bwMode="auto">
          <a:xfrm>
            <a:off x="3581400" y="4191000"/>
            <a:ext cx="1524000" cy="461665"/>
          </a:xfrm>
          <a:prstGeom prst="rect">
            <a:avLst/>
          </a:prstGeom>
          <a:noFill/>
          <a:ln w="9525">
            <a:noFill/>
            <a:miter lim="800000"/>
            <a:headEnd/>
            <a:tailEnd/>
          </a:ln>
        </p:spPr>
        <p:txBody>
          <a:bodyPr>
            <a:spAutoFit/>
          </a:bodyPr>
          <a:lstStyle/>
          <a:p>
            <a:pPr algn="ctr">
              <a:spcBef>
                <a:spcPct val="50000"/>
              </a:spcBef>
            </a:pPr>
            <a:r>
              <a:rPr lang="en-US" sz="2400"/>
              <a:t>Picture</a:t>
            </a:r>
          </a:p>
        </p:txBody>
      </p:sp>
      <p:sp>
        <p:nvSpPr>
          <p:cNvPr id="26629" name="Text Box 10"/>
          <p:cNvSpPr txBox="1">
            <a:spLocks noChangeArrowheads="1"/>
          </p:cNvSpPr>
          <p:nvPr/>
        </p:nvSpPr>
        <p:spPr bwMode="auto">
          <a:xfrm>
            <a:off x="120316" y="4191000"/>
            <a:ext cx="1638300" cy="461665"/>
          </a:xfrm>
          <a:prstGeom prst="rect">
            <a:avLst/>
          </a:prstGeom>
          <a:noFill/>
          <a:ln w="9525">
            <a:noFill/>
            <a:miter lim="800000"/>
            <a:headEnd/>
            <a:tailEnd/>
          </a:ln>
        </p:spPr>
        <p:txBody>
          <a:bodyPr wrap="square">
            <a:spAutoFit/>
          </a:bodyPr>
          <a:lstStyle/>
          <a:p>
            <a:pPr algn="ctr">
              <a:spcBef>
                <a:spcPct val="50000"/>
              </a:spcBef>
            </a:pPr>
            <a:r>
              <a:rPr lang="en-US" sz="2400" dirty="0"/>
              <a:t>Casement</a:t>
            </a:r>
          </a:p>
        </p:txBody>
      </p:sp>
      <p:sp>
        <p:nvSpPr>
          <p:cNvPr id="26630" name="Text Box 11"/>
          <p:cNvSpPr txBox="1">
            <a:spLocks noChangeArrowheads="1"/>
          </p:cNvSpPr>
          <p:nvPr/>
        </p:nvSpPr>
        <p:spPr bwMode="auto">
          <a:xfrm>
            <a:off x="7467600" y="4191000"/>
            <a:ext cx="1066800" cy="461665"/>
          </a:xfrm>
          <a:prstGeom prst="rect">
            <a:avLst/>
          </a:prstGeom>
          <a:noFill/>
          <a:ln w="9525">
            <a:noFill/>
            <a:miter lim="800000"/>
            <a:headEnd/>
            <a:tailEnd/>
          </a:ln>
        </p:spPr>
        <p:txBody>
          <a:bodyPr>
            <a:spAutoFit/>
          </a:bodyPr>
          <a:lstStyle/>
          <a:p>
            <a:pPr algn="ctr">
              <a:spcBef>
                <a:spcPct val="50000"/>
              </a:spcBef>
            </a:pPr>
            <a:r>
              <a:rPr lang="en-US" sz="2400"/>
              <a:t>Slider</a:t>
            </a:r>
          </a:p>
        </p:txBody>
      </p:sp>
      <p:sp>
        <p:nvSpPr>
          <p:cNvPr id="26631" name="Text Box 12"/>
          <p:cNvSpPr txBox="1">
            <a:spLocks noChangeArrowheads="1"/>
          </p:cNvSpPr>
          <p:nvPr/>
        </p:nvSpPr>
        <p:spPr bwMode="auto">
          <a:xfrm>
            <a:off x="5257800" y="4191000"/>
            <a:ext cx="1752600" cy="830997"/>
          </a:xfrm>
          <a:prstGeom prst="rect">
            <a:avLst/>
          </a:prstGeom>
          <a:noFill/>
          <a:ln w="9525">
            <a:noFill/>
            <a:miter lim="800000"/>
            <a:headEnd/>
            <a:tailEnd/>
          </a:ln>
        </p:spPr>
        <p:txBody>
          <a:bodyPr>
            <a:spAutoFit/>
          </a:bodyPr>
          <a:lstStyle/>
          <a:p>
            <a:pPr algn="ctr">
              <a:spcBef>
                <a:spcPct val="50000"/>
              </a:spcBef>
            </a:pPr>
            <a:r>
              <a:rPr lang="en-US" sz="2400"/>
              <a:t>Double Hung</a:t>
            </a:r>
          </a:p>
        </p:txBody>
      </p:sp>
      <p:pic>
        <p:nvPicPr>
          <p:cNvPr id="26632" name="Picture 18" descr="Photo of a various styles of windows: casement, awning, picture, double hung and slider windows."/>
          <p:cNvPicPr>
            <a:picLocks noChangeAspect="1"/>
          </p:cNvPicPr>
          <p:nvPr/>
        </p:nvPicPr>
        <p:blipFill>
          <a:blip r:embed="rId3"/>
          <a:srcRect/>
          <a:stretch>
            <a:fillRect/>
          </a:stretch>
        </p:blipFill>
        <p:spPr bwMode="auto">
          <a:xfrm>
            <a:off x="304800" y="2339975"/>
            <a:ext cx="8534400" cy="1822450"/>
          </a:xfrm>
          <a:prstGeom prst="rect">
            <a:avLst/>
          </a:prstGeom>
          <a:noFill/>
          <a:ln w="9525">
            <a:noFill/>
            <a:miter lim="800000"/>
            <a:headEnd/>
            <a:tailEnd/>
          </a:ln>
        </p:spPr>
      </p:pic>
      <p:cxnSp>
        <p:nvCxnSpPr>
          <p:cNvPr id="20" name="Straight Connector 19"/>
          <p:cNvCxnSpPr/>
          <p:nvPr/>
        </p:nvCxnSpPr>
        <p:spPr bwMode="auto">
          <a:xfrm rot="16200000" flipV="1">
            <a:off x="1600200" y="4419600"/>
            <a:ext cx="457200"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p:spPr>
      </p:cxnSp>
      <p:cxnSp>
        <p:nvCxnSpPr>
          <p:cNvPr id="22" name="Straight Connector 21"/>
          <p:cNvCxnSpPr/>
          <p:nvPr/>
        </p:nvCxnSpPr>
        <p:spPr bwMode="auto">
          <a:xfrm rot="16200000" flipV="1">
            <a:off x="3352800" y="4419600"/>
            <a:ext cx="457200"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p:spPr>
      </p:cxnSp>
      <p:cxnSp>
        <p:nvCxnSpPr>
          <p:cNvPr id="23" name="Straight Connector 22"/>
          <p:cNvCxnSpPr/>
          <p:nvPr/>
        </p:nvCxnSpPr>
        <p:spPr bwMode="auto">
          <a:xfrm rot="16200000" flipV="1">
            <a:off x="4876800" y="4419600"/>
            <a:ext cx="457200"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p:spPr>
      </p:cxnSp>
      <p:cxnSp>
        <p:nvCxnSpPr>
          <p:cNvPr id="24" name="Straight Connector 23"/>
          <p:cNvCxnSpPr/>
          <p:nvPr/>
        </p:nvCxnSpPr>
        <p:spPr bwMode="auto">
          <a:xfrm rot="16200000" flipV="1">
            <a:off x="7010400" y="4419600"/>
            <a:ext cx="457200"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p:spPr>
      </p:cxnSp>
      <p:sp>
        <p:nvSpPr>
          <p:cNvPr id="13"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
        <p:nvSpPr>
          <p:cNvPr id="14" name="TextBox 8"/>
          <p:cNvSpPr txBox="1">
            <a:spLocks noChangeArrowheads="1"/>
          </p:cNvSpPr>
          <p:nvPr/>
        </p:nvSpPr>
        <p:spPr bwMode="auto">
          <a:xfrm>
            <a:off x="5293425" y="6391663"/>
            <a:ext cx="3886200" cy="230832"/>
          </a:xfrm>
          <a:prstGeom prst="rect">
            <a:avLst/>
          </a:prstGeom>
          <a:noFill/>
          <a:ln w="9525">
            <a:noFill/>
            <a:miter lim="800000"/>
            <a:headEnd/>
            <a:tailEnd/>
          </a:ln>
        </p:spPr>
        <p:txBody>
          <a:bodyPr>
            <a:spAutoFit/>
          </a:bodyPr>
          <a:lstStyle/>
          <a:p>
            <a:pPr algn="r"/>
            <a:r>
              <a:rPr lang="en-US" sz="900" i="1" dirty="0" smtClean="0">
                <a:solidFill>
                  <a:srgbClr val="000000"/>
                </a:solidFill>
              </a:rPr>
              <a:t>Image developed for US DOE WAP National Standardized Curricula</a:t>
            </a:r>
            <a:endParaRPr lang="en-US" sz="900" i="1"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Diagram of a weatherstrip window."/>
          <p:cNvPicPr>
            <a:picLocks noChangeAspect="1"/>
          </p:cNvPicPr>
          <p:nvPr/>
        </p:nvPicPr>
        <p:blipFill>
          <a:blip r:embed="rId3"/>
          <a:srcRect/>
          <a:stretch>
            <a:fillRect/>
          </a:stretch>
        </p:blipFill>
        <p:spPr bwMode="auto">
          <a:xfrm>
            <a:off x="5029200" y="1905000"/>
            <a:ext cx="3432175" cy="4114800"/>
          </a:xfrm>
          <a:prstGeom prst="rect">
            <a:avLst/>
          </a:prstGeom>
          <a:noFill/>
          <a:ln w="9525">
            <a:noFill/>
            <a:miter lim="800000"/>
            <a:headEnd/>
            <a:tailEnd/>
          </a:ln>
        </p:spPr>
      </p:pic>
      <p:sp>
        <p:nvSpPr>
          <p:cNvPr id="75778" name="Rectangle 2"/>
          <p:cNvSpPr>
            <a:spLocks noGrp="1" noChangeArrowheads="1"/>
          </p:cNvSpPr>
          <p:nvPr>
            <p:ph type="title"/>
          </p:nvPr>
        </p:nvSpPr>
        <p:spPr>
          <a:xfrm>
            <a:off x="350325" y="53975"/>
            <a:ext cx="6324600" cy="838200"/>
          </a:xfrm>
        </p:spPr>
        <p:txBody>
          <a:bodyPr/>
          <a:lstStyle/>
          <a:p>
            <a:pPr eaLnBrk="1" hangingPunct="1">
              <a:defRPr/>
            </a:pPr>
            <a:r>
              <a:rPr lang="en-US" dirty="0" smtClean="0"/>
              <a:t>Window Treatments</a:t>
            </a:r>
          </a:p>
        </p:txBody>
      </p:sp>
      <p:sp>
        <p:nvSpPr>
          <p:cNvPr id="27652" name="Rectangle 3"/>
          <p:cNvSpPr>
            <a:spLocks noGrp="1" noChangeArrowheads="1"/>
          </p:cNvSpPr>
          <p:nvPr>
            <p:ph type="body" sz="half" idx="1"/>
          </p:nvPr>
        </p:nvSpPr>
        <p:spPr>
          <a:xfrm>
            <a:off x="235700" y="1822963"/>
            <a:ext cx="4561930" cy="3694112"/>
          </a:xfrm>
        </p:spPr>
        <p:txBody>
          <a:bodyPr/>
          <a:lstStyle/>
          <a:p>
            <a:pPr eaLnBrk="1" hangingPunct="1">
              <a:buFontTx/>
              <a:buNone/>
            </a:pPr>
            <a:r>
              <a:rPr lang="en-US" sz="2600" dirty="0" smtClean="0">
                <a:solidFill>
                  <a:srgbClr val="0A006A"/>
                </a:solidFill>
              </a:rPr>
              <a:t>Where applicable:</a:t>
            </a:r>
          </a:p>
          <a:p>
            <a:pPr marL="463550" lvl="1" indent="-296863" eaLnBrk="1" hangingPunct="1">
              <a:buFont typeface="Arial" charset="0"/>
              <a:buChar char="•"/>
            </a:pPr>
            <a:r>
              <a:rPr lang="en-US" sz="2400" dirty="0" smtClean="0">
                <a:solidFill>
                  <a:schemeClr val="tx1"/>
                </a:solidFill>
              </a:rPr>
              <a:t>Replace broken glass.</a:t>
            </a:r>
          </a:p>
          <a:p>
            <a:pPr marL="463550" lvl="1" indent="-296863" eaLnBrk="1" hangingPunct="1">
              <a:buFont typeface="Arial" charset="0"/>
              <a:buChar char="•"/>
            </a:pPr>
            <a:r>
              <a:rPr lang="en-US" sz="2400" dirty="0" smtClean="0">
                <a:solidFill>
                  <a:schemeClr val="tx1"/>
                </a:solidFill>
              </a:rPr>
              <a:t>Replace broken sash locks.</a:t>
            </a:r>
          </a:p>
          <a:p>
            <a:pPr marL="463550" lvl="1" indent="-296863" eaLnBrk="1" hangingPunct="1">
              <a:buFont typeface="Arial" charset="0"/>
              <a:buChar char="•"/>
            </a:pPr>
            <a:r>
              <a:rPr lang="en-US" sz="2400" dirty="0" err="1" smtClean="0">
                <a:solidFill>
                  <a:schemeClr val="tx1"/>
                </a:solidFill>
              </a:rPr>
              <a:t>Weatherstrip</a:t>
            </a:r>
            <a:r>
              <a:rPr lang="en-US" sz="2400" dirty="0" smtClean="0">
                <a:solidFill>
                  <a:schemeClr val="tx1"/>
                </a:solidFill>
              </a:rPr>
              <a:t> meeting rails </a:t>
            </a:r>
            <a:br>
              <a:rPr lang="en-US" sz="2400" dirty="0" smtClean="0">
                <a:solidFill>
                  <a:schemeClr val="tx1"/>
                </a:solidFill>
              </a:rPr>
            </a:br>
            <a:r>
              <a:rPr lang="en-US" sz="2400" dirty="0" smtClean="0">
                <a:solidFill>
                  <a:schemeClr val="tx1"/>
                </a:solidFill>
              </a:rPr>
              <a:t>and sliding surfaces.</a:t>
            </a:r>
          </a:p>
          <a:p>
            <a:pPr marL="463550" lvl="1" indent="-296863" eaLnBrk="1" hangingPunct="1">
              <a:buFont typeface="Arial" charset="0"/>
              <a:buChar char="•"/>
            </a:pPr>
            <a:r>
              <a:rPr lang="en-US" sz="2400" dirty="0" smtClean="0">
                <a:solidFill>
                  <a:schemeClr val="tx1"/>
                </a:solidFill>
              </a:rPr>
              <a:t>Install pulley seals.</a:t>
            </a:r>
          </a:p>
          <a:p>
            <a:pPr marL="463550" lvl="1" indent="-296863" eaLnBrk="1" hangingPunct="1">
              <a:buFont typeface="Arial" charset="0"/>
              <a:buChar char="•"/>
            </a:pPr>
            <a:r>
              <a:rPr lang="en-US" sz="2400" dirty="0" smtClean="0">
                <a:solidFill>
                  <a:schemeClr val="tx1"/>
                </a:solidFill>
              </a:rPr>
              <a:t>Caulk interior trim.</a:t>
            </a:r>
          </a:p>
        </p:txBody>
      </p:sp>
      <p:sp>
        <p:nvSpPr>
          <p:cNvPr id="9" name="Rectangular Callout 8"/>
          <p:cNvSpPr>
            <a:spLocks noChangeArrowheads="1"/>
          </p:cNvSpPr>
          <p:nvPr/>
        </p:nvSpPr>
        <p:spPr bwMode="auto">
          <a:xfrm>
            <a:off x="6553200" y="1600200"/>
            <a:ext cx="1219200" cy="304800"/>
          </a:xfrm>
          <a:prstGeom prst="wedgeRectCallout">
            <a:avLst>
              <a:gd name="adj1" fmla="val 5616"/>
              <a:gd name="adj2" fmla="val 24620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V-Channels</a:t>
            </a:r>
          </a:p>
        </p:txBody>
      </p:sp>
      <p:sp>
        <p:nvSpPr>
          <p:cNvPr id="10" name="Rectangular Callout 9"/>
          <p:cNvSpPr>
            <a:spLocks noChangeArrowheads="1"/>
          </p:cNvSpPr>
          <p:nvPr/>
        </p:nvSpPr>
        <p:spPr bwMode="auto">
          <a:xfrm>
            <a:off x="8077200" y="2514600"/>
            <a:ext cx="793750" cy="228600"/>
          </a:xfrm>
          <a:prstGeom prst="wedgeRectCallout">
            <a:avLst>
              <a:gd name="adj1" fmla="val -138134"/>
              <a:gd name="adj2" fmla="val -657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Stop</a:t>
            </a:r>
          </a:p>
        </p:txBody>
      </p:sp>
      <p:sp>
        <p:nvSpPr>
          <p:cNvPr id="11" name="Rectangular Callout 10"/>
          <p:cNvSpPr>
            <a:spLocks noChangeArrowheads="1"/>
          </p:cNvSpPr>
          <p:nvPr/>
        </p:nvSpPr>
        <p:spPr bwMode="auto">
          <a:xfrm>
            <a:off x="4876800" y="2667000"/>
            <a:ext cx="1295400" cy="304800"/>
          </a:xfrm>
          <a:prstGeom prst="wedgeRectCallout">
            <a:avLst>
              <a:gd name="adj1" fmla="val 44870"/>
              <a:gd name="adj2" fmla="val 126759"/>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Upper Sash</a:t>
            </a:r>
          </a:p>
        </p:txBody>
      </p:sp>
      <p:sp>
        <p:nvSpPr>
          <p:cNvPr id="12" name="Rectangular Callout 11"/>
          <p:cNvSpPr>
            <a:spLocks noChangeArrowheads="1"/>
          </p:cNvSpPr>
          <p:nvPr/>
        </p:nvSpPr>
        <p:spPr bwMode="auto">
          <a:xfrm>
            <a:off x="7391400" y="4800600"/>
            <a:ext cx="1295400" cy="304800"/>
          </a:xfrm>
          <a:prstGeom prst="wedgeRectCallout">
            <a:avLst>
              <a:gd name="adj1" fmla="val -54801"/>
              <a:gd name="adj2" fmla="val -17879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Lower Sash</a:t>
            </a:r>
          </a:p>
        </p:txBody>
      </p:sp>
      <p:sp>
        <p:nvSpPr>
          <p:cNvPr id="14" name="Donut 13"/>
          <p:cNvSpPr/>
          <p:nvPr/>
        </p:nvSpPr>
        <p:spPr bwMode="auto">
          <a:xfrm>
            <a:off x="6096000" y="32004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5" name="Donut 14"/>
          <p:cNvSpPr/>
          <p:nvPr/>
        </p:nvSpPr>
        <p:spPr bwMode="auto">
          <a:xfrm>
            <a:off x="7315200" y="43434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6" name="Donut 15"/>
          <p:cNvSpPr/>
          <p:nvPr/>
        </p:nvSpPr>
        <p:spPr bwMode="auto">
          <a:xfrm>
            <a:off x="7543800" y="25146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7" name="Donut 16"/>
          <p:cNvSpPr/>
          <p:nvPr/>
        </p:nvSpPr>
        <p:spPr bwMode="auto">
          <a:xfrm>
            <a:off x="7162800" y="25146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3"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hoto of a window prop and glazier's tools: drywall square, glass cutter, wax crayon, tape measure, glazier's points, putty knife, safety glasses and gloves and glazing compound."/>
          <p:cNvPicPr>
            <a:picLocks noChangeAspect="1" noChangeArrowheads="1"/>
          </p:cNvPicPr>
          <p:nvPr/>
        </p:nvPicPr>
        <p:blipFill>
          <a:blip r:embed="rId3"/>
          <a:srcRect/>
          <a:stretch>
            <a:fillRect/>
          </a:stretch>
        </p:blipFill>
        <p:spPr bwMode="auto">
          <a:xfrm>
            <a:off x="3962400" y="1131951"/>
            <a:ext cx="5181600" cy="5458856"/>
          </a:xfrm>
          <a:prstGeom prst="rect">
            <a:avLst/>
          </a:prstGeom>
          <a:noFill/>
          <a:ln w="9525">
            <a:noFill/>
            <a:miter lim="800000"/>
            <a:headEnd/>
            <a:tailEnd/>
          </a:ln>
        </p:spPr>
      </p:pic>
      <p:sp>
        <p:nvSpPr>
          <p:cNvPr id="434179" name="Rectangle 5"/>
          <p:cNvSpPr>
            <a:spLocks noChangeArrowheads="1"/>
          </p:cNvSpPr>
          <p:nvPr/>
        </p:nvSpPr>
        <p:spPr bwMode="auto">
          <a:xfrm>
            <a:off x="421575" y="47500"/>
            <a:ext cx="6324600" cy="838200"/>
          </a:xfrm>
          <a:prstGeom prst="rect">
            <a:avLst/>
          </a:prstGeom>
          <a:noFill/>
          <a:ln w="9525">
            <a:noFill/>
            <a:miter lim="800000"/>
            <a:headEnd/>
            <a:tailEnd/>
          </a:ln>
        </p:spPr>
        <p:txBody>
          <a:bodyPr lIns="0" tIns="0" rIns="0" bIns="0" anchor="ctr"/>
          <a:lstStyle/>
          <a:p>
            <a:pPr eaLnBrk="0" fontAlgn="auto" hangingPunct="0">
              <a:spcBef>
                <a:spcPts val="0"/>
              </a:spcBef>
              <a:spcAft>
                <a:spcPts val="0"/>
              </a:spcAft>
              <a:defRPr/>
            </a:pPr>
            <a:r>
              <a:rPr lang="en-US" sz="2600" spc="100" dirty="0">
                <a:solidFill>
                  <a:schemeClr val="bg1"/>
                </a:solidFill>
                <a:latin typeface="+mn-lt"/>
                <a:ea typeface="+mn-ea"/>
              </a:rPr>
              <a:t>Glass Replacement</a:t>
            </a:r>
          </a:p>
        </p:txBody>
      </p:sp>
      <p:sp>
        <p:nvSpPr>
          <p:cNvPr id="28676" name="Rectangle 8"/>
          <p:cNvSpPr>
            <a:spLocks noGrp="1" noChangeArrowheads="1"/>
          </p:cNvSpPr>
          <p:nvPr>
            <p:ph sz="half" idx="1"/>
          </p:nvPr>
        </p:nvSpPr>
        <p:spPr>
          <a:xfrm>
            <a:off x="201881" y="1769423"/>
            <a:ext cx="3595419" cy="3776354"/>
          </a:xfrm>
        </p:spPr>
        <p:txBody>
          <a:bodyPr/>
          <a:lstStyle/>
          <a:p>
            <a:pPr marL="344488" indent="-300038" eaLnBrk="1" hangingPunct="1">
              <a:lnSpc>
                <a:spcPct val="90000"/>
              </a:lnSpc>
            </a:pPr>
            <a:r>
              <a:rPr lang="en-US" dirty="0" smtClean="0">
                <a:solidFill>
                  <a:schemeClr val="tx1"/>
                </a:solidFill>
              </a:rPr>
              <a:t>Remove broken pane.</a:t>
            </a:r>
          </a:p>
          <a:p>
            <a:pPr marL="344488" indent="-300038" eaLnBrk="1" hangingPunct="1">
              <a:lnSpc>
                <a:spcPct val="90000"/>
              </a:lnSpc>
            </a:pPr>
            <a:r>
              <a:rPr lang="en-US" dirty="0" smtClean="0">
                <a:solidFill>
                  <a:schemeClr val="tx1"/>
                </a:solidFill>
              </a:rPr>
              <a:t>Measure opening and cut new pane from glass sheet.</a:t>
            </a:r>
          </a:p>
          <a:p>
            <a:pPr marL="344488" indent="-300038" eaLnBrk="1" hangingPunct="1">
              <a:lnSpc>
                <a:spcPct val="90000"/>
              </a:lnSpc>
            </a:pPr>
            <a:r>
              <a:rPr lang="en-US" dirty="0" smtClean="0">
                <a:solidFill>
                  <a:schemeClr val="tx1"/>
                </a:solidFill>
              </a:rPr>
              <a:t>Install, point and glaze replacement pane.</a:t>
            </a:r>
          </a:p>
          <a:p>
            <a:pPr marL="273050" indent="-228600" eaLnBrk="1" hangingPunct="1">
              <a:lnSpc>
                <a:spcPct val="90000"/>
              </a:lnSpc>
            </a:pPr>
            <a:endParaRPr lang="en-US" dirty="0" smtClean="0">
              <a:solidFill>
                <a:schemeClr val="tx1"/>
              </a:solidFill>
            </a:endParaRPr>
          </a:p>
        </p:txBody>
      </p:sp>
      <p:sp>
        <p:nvSpPr>
          <p:cNvPr id="28678" name="Text Box 11"/>
          <p:cNvSpPr txBox="1">
            <a:spLocks noChangeArrowheads="1"/>
          </p:cNvSpPr>
          <p:nvPr/>
        </p:nvSpPr>
        <p:spPr bwMode="auto">
          <a:xfrm>
            <a:off x="6532250" y="6339275"/>
            <a:ext cx="2654300" cy="230188"/>
          </a:xfrm>
          <a:prstGeom prst="rect">
            <a:avLst/>
          </a:prstGeom>
          <a:noFill/>
          <a:ln w="9525">
            <a:noFill/>
            <a:miter lim="800000"/>
            <a:headEnd/>
            <a:tailEnd/>
          </a:ln>
        </p:spPr>
        <p:txBody>
          <a:bodyPr>
            <a:spAutoFit/>
          </a:bodyPr>
          <a:lstStyle/>
          <a:p>
            <a:pPr algn="r">
              <a:spcBef>
                <a:spcPct val="50000"/>
              </a:spcBef>
            </a:pPr>
            <a:r>
              <a:rPr lang="en-US" sz="900" i="1" dirty="0">
                <a:solidFill>
                  <a:srgbClr val="000000"/>
                </a:solidFill>
              </a:rPr>
              <a:t>Photo courtesy of the US Department of Energy</a:t>
            </a:r>
          </a:p>
        </p:txBody>
      </p:sp>
      <p:sp>
        <p:nvSpPr>
          <p:cNvPr id="6"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z="2400" dirty="0" smtClean="0"/>
              <a:t>Guidelines for Window Replacement</a:t>
            </a:r>
          </a:p>
        </p:txBody>
      </p:sp>
      <p:sp>
        <p:nvSpPr>
          <p:cNvPr id="436227" name="Rectangle 3"/>
          <p:cNvSpPr txBox="1">
            <a:spLocks noChangeArrowheads="1"/>
          </p:cNvSpPr>
          <p:nvPr/>
        </p:nvSpPr>
        <p:spPr bwMode="auto">
          <a:xfrm>
            <a:off x="457200" y="1280921"/>
            <a:ext cx="8382000" cy="5191129"/>
          </a:xfrm>
          <a:prstGeom prst="rect">
            <a:avLst/>
          </a:prstGeom>
          <a:noFill/>
          <a:ln w="9525">
            <a:noFill/>
            <a:miter lim="800000"/>
            <a:headEnd/>
            <a:tailEnd/>
          </a:ln>
        </p:spPr>
        <p:txBody>
          <a:bodyPr lIns="0" tIns="0" rIns="0" bIns="0"/>
          <a:lstStyle/>
          <a:p>
            <a:pPr marL="346075" indent="-346075">
              <a:spcBef>
                <a:spcPts val="600"/>
              </a:spcBef>
              <a:spcAft>
                <a:spcPts val="600"/>
              </a:spcAft>
              <a:defRPr/>
            </a:pPr>
            <a:r>
              <a:rPr lang="en-US" sz="2600" dirty="0">
                <a:solidFill>
                  <a:srgbClr val="000066"/>
                </a:solidFill>
              </a:rPr>
              <a:t>Window replacement is not </a:t>
            </a:r>
            <a:r>
              <a:rPr lang="en-US" sz="2600" dirty="0" smtClean="0">
                <a:solidFill>
                  <a:srgbClr val="000066"/>
                </a:solidFill>
              </a:rPr>
              <a:t>an option unless:</a:t>
            </a:r>
            <a:endParaRPr lang="en-US" sz="2600" dirty="0">
              <a:solidFill>
                <a:srgbClr val="000066"/>
              </a:solidFill>
            </a:endParaRPr>
          </a:p>
          <a:p>
            <a:pPr marL="463550" lvl="1" indent="-296863">
              <a:spcBef>
                <a:spcPts val="0"/>
              </a:spcBef>
              <a:spcAft>
                <a:spcPts val="0"/>
              </a:spcAft>
              <a:buFont typeface="Arial" charset="0"/>
              <a:buChar char="•"/>
              <a:defRPr/>
            </a:pPr>
            <a:r>
              <a:rPr lang="en-US" sz="2100" dirty="0" smtClean="0">
                <a:solidFill>
                  <a:srgbClr val="50565C"/>
                </a:solidFill>
              </a:rPr>
              <a:t>It is shown to have a favorable </a:t>
            </a:r>
            <a:r>
              <a:rPr lang="en-US" sz="2100" b="1" i="1" dirty="0" smtClean="0">
                <a:solidFill>
                  <a:srgbClr val="50565C"/>
                </a:solidFill>
              </a:rPr>
              <a:t>SIR</a:t>
            </a:r>
          </a:p>
          <a:p>
            <a:pPr marL="463550" lvl="1" indent="-296863">
              <a:spcBef>
                <a:spcPts val="0"/>
              </a:spcBef>
              <a:spcAft>
                <a:spcPts val="0"/>
              </a:spcAft>
              <a:buFont typeface="Arial" charset="0"/>
              <a:buChar char="•"/>
              <a:defRPr/>
            </a:pPr>
            <a:r>
              <a:rPr lang="en-US" sz="2100" dirty="0" smtClean="0">
                <a:solidFill>
                  <a:srgbClr val="50565C"/>
                </a:solidFill>
              </a:rPr>
              <a:t>It can be justified as an </a:t>
            </a:r>
            <a:r>
              <a:rPr lang="en-US" sz="2100" b="1" i="1" dirty="0" smtClean="0">
                <a:solidFill>
                  <a:srgbClr val="50565C"/>
                </a:solidFill>
              </a:rPr>
              <a:t>Incidental Repair</a:t>
            </a:r>
            <a:endParaRPr lang="en-US" sz="2100" b="1" i="1" dirty="0">
              <a:solidFill>
                <a:srgbClr val="50565C"/>
              </a:solidFill>
            </a:endParaRPr>
          </a:p>
          <a:p>
            <a:pPr>
              <a:spcBef>
                <a:spcPts val="600"/>
              </a:spcBef>
              <a:spcAft>
                <a:spcPts val="600"/>
              </a:spcAft>
              <a:defRPr/>
            </a:pPr>
            <a:endParaRPr lang="en-US" sz="2600" dirty="0" smtClean="0">
              <a:solidFill>
                <a:srgbClr val="000066"/>
              </a:solidFill>
            </a:endParaRPr>
          </a:p>
          <a:p>
            <a:pPr>
              <a:spcBef>
                <a:spcPts val="600"/>
              </a:spcBef>
              <a:spcAft>
                <a:spcPts val="600"/>
              </a:spcAft>
              <a:defRPr/>
            </a:pPr>
            <a:r>
              <a:rPr lang="en-US" sz="2600" dirty="0" smtClean="0">
                <a:solidFill>
                  <a:srgbClr val="000066"/>
                </a:solidFill>
              </a:rPr>
              <a:t>Always </a:t>
            </a:r>
            <a:r>
              <a:rPr lang="en-US" sz="2600" dirty="0">
                <a:solidFill>
                  <a:srgbClr val="000066"/>
                </a:solidFill>
              </a:rPr>
              <a:t>attempt to repair or improve existing windows before considering replacement.</a:t>
            </a:r>
          </a:p>
          <a:p>
            <a:pPr marL="463550" indent="-296863">
              <a:spcBef>
                <a:spcPts val="0"/>
              </a:spcBef>
              <a:spcAft>
                <a:spcPts val="0"/>
              </a:spcAft>
              <a:buFont typeface="Arial" charset="0"/>
              <a:buChar char="•"/>
              <a:defRPr/>
            </a:pPr>
            <a:r>
              <a:rPr lang="en-US" sz="2100" dirty="0" smtClean="0">
                <a:solidFill>
                  <a:srgbClr val="50565C"/>
                </a:solidFill>
              </a:rPr>
              <a:t>Window replacement </a:t>
            </a:r>
            <a:r>
              <a:rPr lang="en-US" sz="2100" dirty="0">
                <a:solidFill>
                  <a:srgbClr val="50565C"/>
                </a:solidFill>
              </a:rPr>
              <a:t>should not be considered a measure to reduce air </a:t>
            </a:r>
            <a:r>
              <a:rPr lang="en-US" sz="2100" dirty="0" smtClean="0">
                <a:solidFill>
                  <a:srgbClr val="50565C"/>
                </a:solidFill>
              </a:rPr>
              <a:t>infiltration or as a health and safety measure.</a:t>
            </a:r>
          </a:p>
          <a:p>
            <a:pPr marL="274320" indent="-228600">
              <a:spcBef>
                <a:spcPts val="0"/>
              </a:spcBef>
              <a:spcAft>
                <a:spcPts val="0"/>
              </a:spcAft>
              <a:buFont typeface="Arial" charset="0"/>
              <a:buChar char="•"/>
              <a:defRPr/>
            </a:pPr>
            <a:endParaRPr lang="en-US" sz="2100" dirty="0" smtClean="0">
              <a:solidFill>
                <a:srgbClr val="50565C"/>
              </a:solidFill>
            </a:endParaRPr>
          </a:p>
          <a:p>
            <a:pPr marL="346075" indent="-346075">
              <a:spcBef>
                <a:spcPts val="600"/>
              </a:spcBef>
              <a:spcAft>
                <a:spcPts val="600"/>
              </a:spcAft>
              <a:defRPr/>
            </a:pPr>
            <a:r>
              <a:rPr lang="en-US" sz="2600" dirty="0" smtClean="0">
                <a:solidFill>
                  <a:srgbClr val="000066"/>
                </a:solidFill>
              </a:rPr>
              <a:t>Window </a:t>
            </a:r>
            <a:r>
              <a:rPr lang="en-US" sz="2600" dirty="0">
                <a:solidFill>
                  <a:srgbClr val="000066"/>
                </a:solidFill>
              </a:rPr>
              <a:t>selection should reflect the climate.</a:t>
            </a:r>
          </a:p>
          <a:p>
            <a:pPr marL="463550" lvl="1" indent="-296863">
              <a:spcBef>
                <a:spcPts val="0"/>
              </a:spcBef>
              <a:spcAft>
                <a:spcPts val="0"/>
              </a:spcAft>
              <a:buFont typeface="Arial" charset="0"/>
              <a:buChar char="•"/>
              <a:defRPr/>
            </a:pPr>
            <a:r>
              <a:rPr lang="en-US" sz="2100" dirty="0">
                <a:solidFill>
                  <a:srgbClr val="50565C"/>
                </a:solidFill>
              </a:rPr>
              <a:t>Choose high SHGC in cold climates and low SHGC in hot climates.</a:t>
            </a:r>
          </a:p>
          <a:p>
            <a:pPr marL="463550" indent="-296863">
              <a:spcBef>
                <a:spcPts val="0"/>
              </a:spcBef>
              <a:spcAft>
                <a:spcPts val="0"/>
              </a:spcAft>
              <a:buFont typeface="Arial" charset="0"/>
              <a:buChar char="•"/>
              <a:defRPr/>
            </a:pPr>
            <a:r>
              <a:rPr lang="en-US" sz="2100" dirty="0">
                <a:solidFill>
                  <a:srgbClr val="50565C"/>
                </a:solidFill>
              </a:rPr>
              <a:t>Look for low-e coatings on interior panes in cold climates and on exterior panes in hot climates.</a:t>
            </a:r>
          </a:p>
        </p:txBody>
      </p:sp>
      <p:sp>
        <p:nvSpPr>
          <p:cNvPr id="4"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362200" y="41275"/>
            <a:ext cx="5519738" cy="838200"/>
          </a:xfrm>
        </p:spPr>
        <p:txBody>
          <a:bodyPr/>
          <a:lstStyle/>
          <a:p>
            <a:pPr eaLnBrk="1" hangingPunct="1">
              <a:defRPr/>
            </a:pPr>
            <a:r>
              <a:rPr lang="en-US" dirty="0" smtClean="0"/>
              <a:t>In-Jamb Replacement Method (Double Hung Window)</a:t>
            </a:r>
          </a:p>
        </p:txBody>
      </p:sp>
      <p:sp>
        <p:nvSpPr>
          <p:cNvPr id="30723" name="Rectangle 3"/>
          <p:cNvSpPr txBox="1">
            <a:spLocks noChangeArrowheads="1"/>
          </p:cNvSpPr>
          <p:nvPr/>
        </p:nvSpPr>
        <p:spPr bwMode="auto">
          <a:xfrm>
            <a:off x="533400" y="1524000"/>
            <a:ext cx="8382000" cy="4648200"/>
          </a:xfrm>
          <a:prstGeom prst="rect">
            <a:avLst/>
          </a:prstGeom>
          <a:noFill/>
          <a:ln w="9525">
            <a:noFill/>
            <a:miter lim="800000"/>
            <a:headEnd/>
            <a:tailEnd/>
          </a:ln>
        </p:spPr>
        <p:txBody>
          <a:bodyPr lIns="0" tIns="0" rIns="0" bIns="0"/>
          <a:lstStyle/>
          <a:p>
            <a:pPr marL="463550" indent="-296863" eaLnBrk="0" hangingPunct="0">
              <a:buFont typeface="Arial" charset="0"/>
              <a:buChar char="•"/>
            </a:pPr>
            <a:r>
              <a:rPr lang="en-US" sz="2200" dirty="0">
                <a:solidFill>
                  <a:srgbClr val="50565C"/>
                </a:solidFill>
              </a:rPr>
              <a:t>Remove existing frame, sash pulley </a:t>
            </a:r>
            <a:r>
              <a:rPr lang="en-US" sz="2200" dirty="0" smtClean="0">
                <a:solidFill>
                  <a:srgbClr val="50565C"/>
                </a:solidFill>
              </a:rPr>
              <a:t>weights, </a:t>
            </a:r>
            <a:r>
              <a:rPr lang="en-US" sz="2200" dirty="0">
                <a:solidFill>
                  <a:srgbClr val="50565C"/>
                </a:solidFill>
              </a:rPr>
              <a:t>etc.</a:t>
            </a:r>
          </a:p>
          <a:p>
            <a:pPr marL="273050" indent="-228600" eaLnBrk="0" hangingPunct="0"/>
            <a:endParaRPr lang="en-US" sz="2200" dirty="0">
              <a:solidFill>
                <a:srgbClr val="50565C"/>
              </a:solidFill>
            </a:endParaRPr>
          </a:p>
          <a:p>
            <a:pPr marL="273050" indent="-228600" eaLnBrk="0" hangingPunct="0">
              <a:buClr>
                <a:srgbClr val="8DC63F"/>
              </a:buClr>
            </a:pPr>
            <a:r>
              <a:rPr lang="en-US" sz="2000" b="1" dirty="0">
                <a:solidFill>
                  <a:srgbClr val="00B0F0"/>
                </a:solidFill>
              </a:rPr>
              <a:t>	</a:t>
            </a:r>
            <a:r>
              <a:rPr lang="en-US" sz="2000" b="1" i="1" dirty="0"/>
              <a:t>TIP: </a:t>
            </a:r>
            <a:r>
              <a:rPr lang="en-US" sz="2000" i="1" dirty="0"/>
              <a:t>Score all painted joints with a sharp utility knife prior to removal</a:t>
            </a:r>
            <a:br>
              <a:rPr lang="en-US" sz="2000" i="1" dirty="0"/>
            </a:br>
            <a:r>
              <a:rPr lang="en-US" sz="2000" i="1" dirty="0"/>
              <a:t>of window trim. Use a </a:t>
            </a:r>
            <a:r>
              <a:rPr lang="en-US" sz="2000" i="1" dirty="0" smtClean="0"/>
              <a:t>thin-bladed </a:t>
            </a:r>
            <a:r>
              <a:rPr lang="en-US" sz="2000" i="1" dirty="0"/>
              <a:t>pry bar to prevent marring the trim.</a:t>
            </a:r>
          </a:p>
          <a:p>
            <a:pPr marL="273050" indent="-228600" eaLnBrk="0" hangingPunct="0">
              <a:buClr>
                <a:srgbClr val="8DC63F"/>
              </a:buClr>
            </a:pPr>
            <a:endParaRPr lang="en-US" sz="2000" dirty="0">
              <a:solidFill>
                <a:srgbClr val="00B0F0"/>
              </a:solidFill>
            </a:endParaRPr>
          </a:p>
          <a:p>
            <a:pPr marL="463550" indent="-296863" eaLnBrk="0" hangingPunct="0">
              <a:buFont typeface="Arial" charset="0"/>
              <a:buChar char="•"/>
            </a:pPr>
            <a:r>
              <a:rPr lang="en-US" sz="2200" dirty="0"/>
              <a:t>Install a complete vinyl unit that fits inside the existing frame against the exterior window stops.</a:t>
            </a:r>
          </a:p>
          <a:p>
            <a:pPr marL="463550" indent="-296863" eaLnBrk="0" hangingPunct="0">
              <a:buFont typeface="Arial" charset="0"/>
              <a:buChar char="•"/>
            </a:pPr>
            <a:r>
              <a:rPr lang="en-US" sz="2200" dirty="0"/>
              <a:t>Seal perimeter with low expanding foam to ensure an </a:t>
            </a:r>
            <a:r>
              <a:rPr lang="en-US" sz="2200" dirty="0" smtClean="0"/>
              <a:t>air </a:t>
            </a:r>
            <a:r>
              <a:rPr lang="en-US" sz="2200" dirty="0"/>
              <a:t>tight installation.</a:t>
            </a:r>
          </a:p>
          <a:p>
            <a:pPr marL="463550" indent="-296863" eaLnBrk="0" hangingPunct="0">
              <a:buFont typeface="Arial" charset="0"/>
              <a:buChar char="•"/>
            </a:pPr>
            <a:r>
              <a:rPr lang="en-US" sz="2200" dirty="0"/>
              <a:t>Reinstall existing interior trim and seal with caulk.</a:t>
            </a:r>
          </a:p>
          <a:p>
            <a:pPr marL="463550" indent="-296863" eaLnBrk="0" hangingPunct="0">
              <a:buFont typeface="Arial" charset="0"/>
              <a:buChar char="•"/>
            </a:pPr>
            <a:r>
              <a:rPr lang="en-US" sz="2200" dirty="0"/>
              <a:t>Always employ </a:t>
            </a:r>
            <a:r>
              <a:rPr lang="en-US" sz="2200" dirty="0" smtClean="0"/>
              <a:t>lead-safe </a:t>
            </a:r>
            <a:r>
              <a:rPr lang="en-US" sz="2200" dirty="0"/>
              <a:t>work practices when </a:t>
            </a:r>
            <a:r>
              <a:rPr lang="en-US" sz="2200" dirty="0" smtClean="0"/>
              <a:t>lead-based </a:t>
            </a:r>
            <a:r>
              <a:rPr lang="en-US" sz="2200" dirty="0"/>
              <a:t>paint will be disturbed.</a:t>
            </a:r>
          </a:p>
        </p:txBody>
      </p:sp>
      <p:sp>
        <p:nvSpPr>
          <p:cNvPr id="4"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4"/>
          <p:cNvSpPr>
            <a:spLocks noChangeArrowheads="1"/>
          </p:cNvSpPr>
          <p:nvPr/>
        </p:nvSpPr>
        <p:spPr bwMode="auto">
          <a:xfrm>
            <a:off x="503300" y="26988"/>
            <a:ext cx="6254750" cy="838200"/>
          </a:xfrm>
          <a:prstGeom prst="rect">
            <a:avLst/>
          </a:prstGeom>
          <a:noFill/>
          <a:ln w="9525">
            <a:noFill/>
            <a:miter lim="800000"/>
            <a:headEnd/>
            <a:tailEnd/>
          </a:ln>
        </p:spPr>
        <p:txBody>
          <a:bodyPr lIns="0" tIns="0" rIns="0" bIns="0" anchor="ctr"/>
          <a:lstStyle/>
          <a:p>
            <a:pPr eaLnBrk="0" fontAlgn="auto" hangingPunct="0">
              <a:spcBef>
                <a:spcPts val="0"/>
              </a:spcBef>
              <a:spcAft>
                <a:spcPts val="0"/>
              </a:spcAft>
              <a:defRPr/>
            </a:pPr>
            <a:r>
              <a:rPr lang="en-US" sz="2600" spc="100" dirty="0" smtClean="0">
                <a:solidFill>
                  <a:schemeClr val="bg1"/>
                </a:solidFill>
                <a:latin typeface="+mn-lt"/>
                <a:ea typeface="+mn-ea"/>
              </a:rPr>
              <a:t>In-Jamb </a:t>
            </a:r>
            <a:r>
              <a:rPr lang="en-US" sz="2600" spc="100" dirty="0">
                <a:solidFill>
                  <a:schemeClr val="bg1"/>
                </a:solidFill>
                <a:latin typeface="+mn-lt"/>
                <a:ea typeface="+mn-ea"/>
              </a:rPr>
              <a:t>Replacement Method</a:t>
            </a:r>
            <a:br>
              <a:rPr lang="en-US" sz="2600" spc="100" dirty="0">
                <a:solidFill>
                  <a:schemeClr val="bg1"/>
                </a:solidFill>
                <a:latin typeface="+mn-lt"/>
                <a:ea typeface="+mn-ea"/>
              </a:rPr>
            </a:br>
            <a:r>
              <a:rPr lang="en-US" sz="2600" spc="100" dirty="0">
                <a:solidFill>
                  <a:schemeClr val="bg1"/>
                </a:solidFill>
                <a:latin typeface="+mn-lt"/>
                <a:ea typeface="+mn-ea"/>
              </a:rPr>
              <a:t>(Double Hung Window)</a:t>
            </a:r>
          </a:p>
        </p:txBody>
      </p:sp>
      <p:pic>
        <p:nvPicPr>
          <p:cNvPr id="31747" name="Picture 6" descr="Photo of a worker scoring the surface of a window frame."/>
          <p:cNvPicPr>
            <a:picLocks noChangeAspect="1" noChangeArrowheads="1"/>
          </p:cNvPicPr>
          <p:nvPr/>
        </p:nvPicPr>
        <p:blipFill>
          <a:blip r:embed="rId3"/>
          <a:srcRect/>
          <a:stretch>
            <a:fillRect/>
          </a:stretch>
        </p:blipFill>
        <p:spPr bwMode="auto">
          <a:xfrm>
            <a:off x="0" y="1108200"/>
            <a:ext cx="9144000" cy="5506357"/>
          </a:xfrm>
          <a:prstGeom prst="rect">
            <a:avLst/>
          </a:prstGeom>
          <a:noFill/>
          <a:ln w="9525">
            <a:noFill/>
            <a:miter lim="800000"/>
            <a:headEnd/>
            <a:tailEnd/>
          </a:ln>
        </p:spPr>
      </p:pic>
      <p:sp>
        <p:nvSpPr>
          <p:cNvPr id="31749" name="Text Box 11"/>
          <p:cNvSpPr txBox="1">
            <a:spLocks noChangeArrowheads="1"/>
          </p:cNvSpPr>
          <p:nvPr/>
        </p:nvSpPr>
        <p:spPr bwMode="auto">
          <a:xfrm>
            <a:off x="6609275" y="6357750"/>
            <a:ext cx="2581275" cy="231775"/>
          </a:xfrm>
          <a:prstGeom prst="rect">
            <a:avLst/>
          </a:prstGeom>
          <a:noFill/>
          <a:ln w="9525">
            <a:noFill/>
            <a:miter lim="800000"/>
            <a:headEnd/>
            <a:tailEnd/>
          </a:ln>
        </p:spPr>
        <p:txBody>
          <a:bodyPr>
            <a:spAutoFit/>
          </a:bodyPr>
          <a:lstStyle/>
          <a:p>
            <a:pPr algn="r">
              <a:spcBef>
                <a:spcPct val="50000"/>
              </a:spcBef>
            </a:pPr>
            <a:r>
              <a:rPr lang="en-US" sz="900" i="1" dirty="0">
                <a:solidFill>
                  <a:schemeClr val="bg1"/>
                </a:solidFill>
              </a:rPr>
              <a:t>Photo courtesy of US Department of Energy</a:t>
            </a:r>
          </a:p>
        </p:txBody>
      </p:sp>
      <p:sp>
        <p:nvSpPr>
          <p:cNvPr id="5" name="Rectangular Callout 4"/>
          <p:cNvSpPr>
            <a:spLocks noChangeArrowheads="1"/>
          </p:cNvSpPr>
          <p:nvPr/>
        </p:nvSpPr>
        <p:spPr bwMode="auto">
          <a:xfrm>
            <a:off x="3681248" y="1828800"/>
            <a:ext cx="1866900" cy="457200"/>
          </a:xfrm>
          <a:prstGeom prst="wedgeRectCallout">
            <a:avLst>
              <a:gd name="adj1" fmla="val -78404"/>
              <a:gd name="adj2" fmla="val -47274"/>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1600" dirty="0" smtClean="0">
                <a:ea typeface="ＭＳ Ｐゴシック" pitchFamily="34" charset="-128"/>
              </a:rPr>
              <a:t>Sash pulley and cord</a:t>
            </a:r>
            <a:endParaRPr lang="en-US" sz="1600" dirty="0">
              <a:ea typeface="ＭＳ Ｐゴシック" pitchFamily="34" charset="-128"/>
            </a:endParaRPr>
          </a:p>
        </p:txBody>
      </p:sp>
      <p:sp>
        <p:nvSpPr>
          <p:cNvPr id="6"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27050" y="0"/>
            <a:ext cx="6254750" cy="882650"/>
          </a:xfrm>
          <a:prstGeom prst="rect">
            <a:avLst/>
          </a:prstGeom>
          <a:noFill/>
          <a:ln w="9525">
            <a:noFill/>
            <a:miter lim="800000"/>
            <a:headEnd/>
            <a:tailEnd/>
          </a:ln>
        </p:spPr>
        <p:txBody>
          <a:bodyPr lIns="0" tIns="0" rIns="0" bIns="0" anchor="ctr"/>
          <a:lstStyle/>
          <a:p>
            <a:pPr eaLnBrk="0" hangingPunct="0"/>
            <a:r>
              <a:rPr lang="en-US" sz="2600" dirty="0">
                <a:solidFill>
                  <a:schemeClr val="bg1"/>
                </a:solidFill>
              </a:rPr>
              <a:t>In-Jamb Replacement Method</a:t>
            </a:r>
            <a:br>
              <a:rPr lang="en-US" sz="2600" dirty="0">
                <a:solidFill>
                  <a:schemeClr val="bg1"/>
                </a:solidFill>
              </a:rPr>
            </a:br>
            <a:r>
              <a:rPr lang="en-US" sz="2600" dirty="0">
                <a:solidFill>
                  <a:schemeClr val="bg1"/>
                </a:solidFill>
              </a:rPr>
              <a:t>(Double Hung Window)</a:t>
            </a:r>
          </a:p>
        </p:txBody>
      </p:sp>
      <p:pic>
        <p:nvPicPr>
          <p:cNvPr id="33795" name="Picture 5" descr="Photo of a worker removing the sash stop of a storm window."/>
          <p:cNvPicPr>
            <a:picLocks noChangeAspect="1" noChangeArrowheads="1"/>
          </p:cNvPicPr>
          <p:nvPr/>
        </p:nvPicPr>
        <p:blipFill>
          <a:blip r:embed="rId3"/>
          <a:srcRect/>
          <a:stretch>
            <a:fillRect/>
          </a:stretch>
        </p:blipFill>
        <p:spPr bwMode="auto">
          <a:xfrm>
            <a:off x="0" y="1108200"/>
            <a:ext cx="9144000" cy="5469450"/>
          </a:xfrm>
          <a:prstGeom prst="rect">
            <a:avLst/>
          </a:prstGeom>
          <a:noFill/>
          <a:ln w="9525">
            <a:noFill/>
            <a:miter lim="800000"/>
            <a:headEnd/>
            <a:tailEnd/>
          </a:ln>
        </p:spPr>
      </p:pic>
      <p:sp>
        <p:nvSpPr>
          <p:cNvPr id="33797" name="Text Box 11"/>
          <p:cNvSpPr txBox="1">
            <a:spLocks noChangeArrowheads="1"/>
          </p:cNvSpPr>
          <p:nvPr/>
        </p:nvSpPr>
        <p:spPr bwMode="auto">
          <a:xfrm>
            <a:off x="6609275" y="6345875"/>
            <a:ext cx="2581275" cy="231775"/>
          </a:xfrm>
          <a:prstGeom prst="rect">
            <a:avLst/>
          </a:prstGeom>
          <a:noFill/>
          <a:ln w="9525">
            <a:noFill/>
            <a:miter lim="800000"/>
            <a:headEnd/>
            <a:tailEnd/>
          </a:ln>
        </p:spPr>
        <p:txBody>
          <a:bodyPr>
            <a:spAutoFit/>
          </a:bodyPr>
          <a:lstStyle/>
          <a:p>
            <a:pPr algn="r">
              <a:spcBef>
                <a:spcPct val="50000"/>
              </a:spcBef>
            </a:pPr>
            <a:r>
              <a:rPr lang="en-US" sz="900" i="1" dirty="0">
                <a:solidFill>
                  <a:srgbClr val="000000"/>
                </a:solidFill>
              </a:rPr>
              <a:t>Photo courtesy of US Department of Energy</a:t>
            </a:r>
          </a:p>
        </p:txBody>
      </p:sp>
      <p:sp>
        <p:nvSpPr>
          <p:cNvPr id="5" name="Rectangular Callout 4"/>
          <p:cNvSpPr>
            <a:spLocks noChangeArrowheads="1"/>
          </p:cNvSpPr>
          <p:nvPr/>
        </p:nvSpPr>
        <p:spPr bwMode="auto">
          <a:xfrm>
            <a:off x="2495550" y="2427890"/>
            <a:ext cx="1866900" cy="457200"/>
          </a:xfrm>
          <a:prstGeom prst="wedgeRectCallout">
            <a:avLst>
              <a:gd name="adj1" fmla="val 68535"/>
              <a:gd name="adj2" fmla="val 138933"/>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smtClean="0">
                <a:ea typeface="ＭＳ Ｐゴシック" pitchFamily="34" charset="-128"/>
              </a:rPr>
              <a:t>Sash stop </a:t>
            </a:r>
            <a:endParaRPr lang="en-US" sz="2200" dirty="0">
              <a:ea typeface="ＭＳ Ｐゴシック" pitchFamily="34" charset="-128"/>
            </a:endParaRPr>
          </a:p>
        </p:txBody>
      </p:sp>
      <p:sp>
        <p:nvSpPr>
          <p:cNvPr id="6"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67675" y="0"/>
            <a:ext cx="6254750" cy="882650"/>
          </a:xfrm>
          <a:prstGeom prst="rect">
            <a:avLst/>
          </a:prstGeom>
          <a:noFill/>
          <a:ln w="9525">
            <a:noFill/>
            <a:miter lim="800000"/>
            <a:headEnd/>
            <a:tailEnd/>
          </a:ln>
        </p:spPr>
        <p:txBody>
          <a:bodyPr lIns="0" tIns="0" rIns="0" bIns="0" anchor="ctr"/>
          <a:lstStyle/>
          <a:p>
            <a:pPr eaLnBrk="0" hangingPunct="0"/>
            <a:r>
              <a:rPr lang="en-US" sz="2600" dirty="0">
                <a:solidFill>
                  <a:schemeClr val="bg1"/>
                </a:solidFill>
              </a:rPr>
              <a:t>In-Jamb Replacement Method</a:t>
            </a:r>
            <a:br>
              <a:rPr lang="en-US" sz="2600" dirty="0">
                <a:solidFill>
                  <a:schemeClr val="bg1"/>
                </a:solidFill>
              </a:rPr>
            </a:br>
            <a:r>
              <a:rPr lang="en-US" sz="2600" dirty="0">
                <a:solidFill>
                  <a:schemeClr val="bg1"/>
                </a:solidFill>
              </a:rPr>
              <a:t>(Double Hung Window)</a:t>
            </a:r>
          </a:p>
        </p:txBody>
      </p:sp>
      <p:pic>
        <p:nvPicPr>
          <p:cNvPr id="34819" name="Picture 6" descr="Photo of a worker installing a replacement window."/>
          <p:cNvPicPr>
            <a:picLocks noChangeAspect="1" noChangeArrowheads="1"/>
          </p:cNvPicPr>
          <p:nvPr/>
        </p:nvPicPr>
        <p:blipFill>
          <a:blip r:embed="rId3"/>
          <a:srcRect/>
          <a:stretch>
            <a:fillRect/>
          </a:stretch>
        </p:blipFill>
        <p:spPr bwMode="auto">
          <a:xfrm>
            <a:off x="0" y="1104900"/>
            <a:ext cx="9144000" cy="5497781"/>
          </a:xfrm>
          <a:prstGeom prst="rect">
            <a:avLst/>
          </a:prstGeom>
          <a:noFill/>
          <a:ln w="9525">
            <a:noFill/>
            <a:miter lim="800000"/>
            <a:headEnd/>
            <a:tailEnd/>
          </a:ln>
        </p:spPr>
      </p:pic>
      <p:sp>
        <p:nvSpPr>
          <p:cNvPr id="34821" name="Text Box 11"/>
          <p:cNvSpPr txBox="1">
            <a:spLocks noChangeArrowheads="1"/>
          </p:cNvSpPr>
          <p:nvPr/>
        </p:nvSpPr>
        <p:spPr bwMode="auto">
          <a:xfrm>
            <a:off x="6549900" y="6365500"/>
            <a:ext cx="2581275" cy="231775"/>
          </a:xfrm>
          <a:prstGeom prst="rect">
            <a:avLst/>
          </a:prstGeom>
          <a:noFill/>
          <a:ln w="9525">
            <a:noFill/>
            <a:miter lim="800000"/>
            <a:headEnd/>
            <a:tailEnd/>
          </a:ln>
        </p:spPr>
        <p:txBody>
          <a:bodyPr>
            <a:spAutoFit/>
          </a:bodyPr>
          <a:lstStyle/>
          <a:p>
            <a:pPr algn="r">
              <a:spcBef>
                <a:spcPct val="50000"/>
              </a:spcBef>
            </a:pPr>
            <a:r>
              <a:rPr lang="en-US" sz="900" i="1" dirty="0">
                <a:solidFill>
                  <a:schemeClr val="bg1"/>
                </a:solidFill>
              </a:rPr>
              <a:t>Photo courtesy of US Department of Energy</a:t>
            </a:r>
          </a:p>
        </p:txBody>
      </p:sp>
      <p:sp>
        <p:nvSpPr>
          <p:cNvPr id="5"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87600" y="53150"/>
            <a:ext cx="6324600" cy="841375"/>
          </a:xfrm>
        </p:spPr>
        <p:txBody>
          <a:bodyPr/>
          <a:lstStyle/>
          <a:p>
            <a:pPr eaLnBrk="1" hangingPunct="1">
              <a:defRPr/>
            </a:pPr>
            <a:r>
              <a:rPr lang="en-US" dirty="0" smtClean="0"/>
              <a:t>Doors</a:t>
            </a:r>
          </a:p>
        </p:txBody>
      </p:sp>
      <p:sp>
        <p:nvSpPr>
          <p:cNvPr id="35843" name="Rectangle 3"/>
          <p:cNvSpPr>
            <a:spLocks noGrp="1" noChangeArrowheads="1"/>
          </p:cNvSpPr>
          <p:nvPr>
            <p:ph type="body" sz="half" idx="1"/>
          </p:nvPr>
        </p:nvSpPr>
        <p:spPr>
          <a:xfrm>
            <a:off x="302821" y="1613397"/>
            <a:ext cx="4156075" cy="4231244"/>
          </a:xfrm>
        </p:spPr>
        <p:txBody>
          <a:bodyPr/>
          <a:lstStyle/>
          <a:p>
            <a:pPr marL="463550" indent="-296863" eaLnBrk="1" hangingPunct="1">
              <a:spcBef>
                <a:spcPct val="0"/>
              </a:spcBef>
              <a:spcAft>
                <a:spcPct val="0"/>
              </a:spcAft>
            </a:pPr>
            <a:r>
              <a:rPr lang="en-US" dirty="0" smtClean="0">
                <a:solidFill>
                  <a:schemeClr val="tx1"/>
                </a:solidFill>
              </a:rPr>
              <a:t>Replacements are not cost effective because </a:t>
            </a:r>
            <a:br>
              <a:rPr lang="en-US" dirty="0" smtClean="0">
                <a:solidFill>
                  <a:schemeClr val="tx1"/>
                </a:solidFill>
              </a:rPr>
            </a:br>
            <a:r>
              <a:rPr lang="en-US" dirty="0" smtClean="0">
                <a:solidFill>
                  <a:schemeClr val="tx1"/>
                </a:solidFill>
              </a:rPr>
              <a:t>of their high cost and relatively low impact on energy savings.</a:t>
            </a:r>
            <a:br>
              <a:rPr lang="en-US" dirty="0" smtClean="0">
                <a:solidFill>
                  <a:schemeClr val="tx1"/>
                </a:solidFill>
              </a:rPr>
            </a:br>
            <a:endParaRPr lang="en-US" dirty="0" smtClean="0">
              <a:solidFill>
                <a:schemeClr val="tx1"/>
              </a:solidFill>
            </a:endParaRPr>
          </a:p>
          <a:p>
            <a:pPr marL="463550" indent="-296863" eaLnBrk="1" hangingPunct="1">
              <a:spcBef>
                <a:spcPct val="0"/>
              </a:spcBef>
              <a:spcAft>
                <a:spcPct val="0"/>
              </a:spcAft>
            </a:pPr>
            <a:r>
              <a:rPr lang="en-US" dirty="0" smtClean="0">
                <a:solidFill>
                  <a:schemeClr val="tx1"/>
                </a:solidFill>
              </a:rPr>
              <a:t>Potentially significant air leakage and comfort issues are due to operational problems and poor seals.</a:t>
            </a:r>
          </a:p>
        </p:txBody>
      </p:sp>
      <p:pic>
        <p:nvPicPr>
          <p:cNvPr id="456708" name="Picture 5" descr="Photo of an old door."/>
          <p:cNvPicPr>
            <a:picLocks noGrp="1" noChangeAspect="1" noChangeArrowheads="1"/>
          </p:cNvPicPr>
          <p:nvPr>
            <p:ph sz="half" idx="2"/>
          </p:nvPr>
        </p:nvPicPr>
        <p:blipFill>
          <a:blip r:embed="rId3"/>
          <a:srcRect/>
          <a:stretch>
            <a:fillRect/>
          </a:stretch>
        </p:blipFill>
        <p:spPr>
          <a:xfrm>
            <a:off x="4879975" y="1676400"/>
            <a:ext cx="3843338" cy="4114800"/>
          </a:xfrm>
          <a:effectLst>
            <a:outerShdw algn="tl" rotWithShape="0">
              <a:srgbClr val="000000">
                <a:alpha val="70000"/>
              </a:srgbClr>
            </a:outerShdw>
          </a:effectLst>
        </p:spPr>
      </p:pic>
      <p:sp>
        <p:nvSpPr>
          <p:cNvPr id="35846" name="TextBox 8"/>
          <p:cNvSpPr txBox="1">
            <a:spLocks noChangeArrowheads="1"/>
          </p:cNvSpPr>
          <p:nvPr/>
        </p:nvSpPr>
        <p:spPr bwMode="auto">
          <a:xfrm>
            <a:off x="4837113" y="5545138"/>
            <a:ext cx="3886200" cy="230187"/>
          </a:xfrm>
          <a:prstGeom prst="rect">
            <a:avLst/>
          </a:prstGeom>
          <a:noFill/>
          <a:ln w="9525">
            <a:noFill/>
            <a:miter lim="800000"/>
            <a:headEnd/>
            <a:tailEnd/>
          </a:ln>
        </p:spPr>
        <p:txBody>
          <a:bodyPr>
            <a:spAutoFit/>
          </a:bodyPr>
          <a:lstStyle/>
          <a:p>
            <a:pPr algn="r"/>
            <a:r>
              <a:rPr lang="en-US" sz="900" i="1">
                <a:solidFill>
                  <a:schemeClr val="bg1"/>
                </a:solidFill>
              </a:rPr>
              <a:t>Photos courtesy of the US Department of Energy</a:t>
            </a:r>
          </a:p>
        </p:txBody>
      </p:sp>
      <p:sp>
        <p:nvSpPr>
          <p:cNvPr id="6"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 of a home showing common areas where there is air exfiltration and infiltration"/>
          <p:cNvPicPr>
            <a:picLocks noChangeAspect="1"/>
          </p:cNvPicPr>
          <p:nvPr/>
        </p:nvPicPr>
        <p:blipFill>
          <a:blip r:embed="rId3"/>
          <a:stretch>
            <a:fillRect/>
          </a:stretch>
        </p:blipFill>
        <p:spPr>
          <a:xfrm>
            <a:off x="1" y="0"/>
            <a:ext cx="9144000" cy="6627812"/>
          </a:xfrm>
          <a:prstGeom prst="rect">
            <a:avLst/>
          </a:prstGeom>
        </p:spPr>
      </p:pic>
      <p:sp>
        <p:nvSpPr>
          <p:cNvPr id="7" name="TextBox 13"/>
          <p:cNvSpPr txBox="1">
            <a:spLocks noChangeArrowheads="1"/>
          </p:cNvSpPr>
          <p:nvPr/>
        </p:nvSpPr>
        <p:spPr bwMode="auto">
          <a:xfrm>
            <a:off x="5601195" y="6397624"/>
            <a:ext cx="3352800" cy="230188"/>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 courtesy of U.S. Department of Energy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63025" y="11875"/>
            <a:ext cx="5664200" cy="901700"/>
          </a:xfrm>
        </p:spPr>
        <p:txBody>
          <a:bodyPr/>
          <a:lstStyle/>
          <a:p>
            <a:pPr eaLnBrk="1" hangingPunct="1">
              <a:defRPr/>
            </a:pPr>
            <a:r>
              <a:rPr lang="en-US" dirty="0" smtClean="0"/>
              <a:t>Door Terminology</a:t>
            </a:r>
          </a:p>
        </p:txBody>
      </p:sp>
      <p:grpSp>
        <p:nvGrpSpPr>
          <p:cNvPr id="36867" name="Group 32" descr="Illustration of door and major components."/>
          <p:cNvGrpSpPr>
            <a:grpSpLocks/>
          </p:cNvGrpSpPr>
          <p:nvPr/>
        </p:nvGrpSpPr>
        <p:grpSpPr bwMode="auto">
          <a:xfrm>
            <a:off x="1981200" y="1447800"/>
            <a:ext cx="5013325" cy="4724400"/>
            <a:chOff x="3810000" y="1524000"/>
            <a:chExt cx="5013325" cy="4724400"/>
          </a:xfrm>
        </p:grpSpPr>
        <p:pic>
          <p:nvPicPr>
            <p:cNvPr id="36869" name="Picture 5" descr="216_DoorDiagram.jpg"/>
            <p:cNvPicPr>
              <a:picLocks noChangeAspect="1"/>
            </p:cNvPicPr>
            <p:nvPr/>
          </p:nvPicPr>
          <p:blipFill>
            <a:blip r:embed="rId3"/>
            <a:srcRect/>
            <a:stretch>
              <a:fillRect/>
            </a:stretch>
          </p:blipFill>
          <p:spPr bwMode="auto">
            <a:xfrm>
              <a:off x="4572000" y="1524000"/>
              <a:ext cx="4251325" cy="4705350"/>
            </a:xfrm>
            <a:prstGeom prst="rect">
              <a:avLst/>
            </a:prstGeom>
            <a:noFill/>
            <a:ln w="9525">
              <a:noFill/>
              <a:miter lim="800000"/>
              <a:headEnd/>
              <a:tailEnd/>
            </a:ln>
          </p:spPr>
        </p:pic>
        <p:sp>
          <p:nvSpPr>
            <p:cNvPr id="7" name="Rectangular Callout 6"/>
            <p:cNvSpPr>
              <a:spLocks noChangeArrowheads="1"/>
            </p:cNvSpPr>
            <p:nvPr/>
          </p:nvSpPr>
          <p:spPr bwMode="auto">
            <a:xfrm>
              <a:off x="7010400" y="2209800"/>
              <a:ext cx="685800" cy="228600"/>
            </a:xfrm>
            <a:prstGeom prst="wedgeRectCallout">
              <a:avLst>
                <a:gd name="adj1" fmla="val -86634"/>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Hinge</a:t>
              </a:r>
            </a:p>
          </p:txBody>
        </p:sp>
        <p:sp>
          <p:nvSpPr>
            <p:cNvPr id="8" name="Donut 7"/>
            <p:cNvSpPr/>
            <p:nvPr/>
          </p:nvSpPr>
          <p:spPr bwMode="auto">
            <a:xfrm>
              <a:off x="6705600" y="22860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9" name="Rectangular Callout 8"/>
            <p:cNvSpPr>
              <a:spLocks noChangeArrowheads="1"/>
            </p:cNvSpPr>
            <p:nvPr/>
          </p:nvSpPr>
          <p:spPr bwMode="auto">
            <a:xfrm>
              <a:off x="6934200" y="2895600"/>
              <a:ext cx="990600" cy="228600"/>
            </a:xfrm>
            <a:prstGeom prst="wedgeRectCallout">
              <a:avLst>
                <a:gd name="adj1" fmla="val -86634"/>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Hinge Stile</a:t>
              </a:r>
            </a:p>
          </p:txBody>
        </p:sp>
        <p:sp>
          <p:nvSpPr>
            <p:cNvPr id="10" name="Donut 9"/>
            <p:cNvSpPr/>
            <p:nvPr/>
          </p:nvSpPr>
          <p:spPr bwMode="auto">
            <a:xfrm>
              <a:off x="6553200" y="29718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1" name="Rectangular Callout 10"/>
            <p:cNvSpPr>
              <a:spLocks noChangeArrowheads="1"/>
            </p:cNvSpPr>
            <p:nvPr/>
          </p:nvSpPr>
          <p:spPr bwMode="auto">
            <a:xfrm>
              <a:off x="7162800" y="3352800"/>
              <a:ext cx="762000" cy="304800"/>
            </a:xfrm>
            <a:prstGeom prst="wedgeRectCallout">
              <a:avLst>
                <a:gd name="adj1" fmla="val -115208"/>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Stop</a:t>
              </a:r>
            </a:p>
          </p:txBody>
        </p:sp>
        <p:sp>
          <p:nvSpPr>
            <p:cNvPr id="12" name="Donut 11"/>
            <p:cNvSpPr/>
            <p:nvPr/>
          </p:nvSpPr>
          <p:spPr bwMode="auto">
            <a:xfrm>
              <a:off x="6781800" y="34290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3" name="Rectangular Callout 12"/>
            <p:cNvSpPr>
              <a:spLocks noChangeArrowheads="1"/>
            </p:cNvSpPr>
            <p:nvPr/>
          </p:nvSpPr>
          <p:spPr bwMode="auto">
            <a:xfrm>
              <a:off x="7315200" y="4191000"/>
              <a:ext cx="609600" cy="228600"/>
            </a:xfrm>
            <a:prstGeom prst="wedgeRectCallout">
              <a:avLst>
                <a:gd name="adj1" fmla="val -115208"/>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Jamb</a:t>
              </a:r>
            </a:p>
          </p:txBody>
        </p:sp>
        <p:sp>
          <p:nvSpPr>
            <p:cNvPr id="14" name="Donut 13"/>
            <p:cNvSpPr/>
            <p:nvPr/>
          </p:nvSpPr>
          <p:spPr bwMode="auto">
            <a:xfrm>
              <a:off x="6934200" y="42672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5" name="Donut 14"/>
            <p:cNvSpPr/>
            <p:nvPr/>
          </p:nvSpPr>
          <p:spPr bwMode="auto">
            <a:xfrm>
              <a:off x="8458200" y="51816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6" name="Rectangular Callout 15"/>
            <p:cNvSpPr>
              <a:spLocks noChangeArrowheads="1"/>
            </p:cNvSpPr>
            <p:nvPr/>
          </p:nvSpPr>
          <p:spPr bwMode="auto">
            <a:xfrm>
              <a:off x="7315200" y="5105400"/>
              <a:ext cx="762000" cy="228600"/>
            </a:xfrm>
            <a:prstGeom prst="wedgeRectCallout">
              <a:avLst>
                <a:gd name="adj1" fmla="val 99514"/>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Casing</a:t>
              </a:r>
            </a:p>
          </p:txBody>
        </p:sp>
        <p:sp>
          <p:nvSpPr>
            <p:cNvPr id="17" name="Rectangular Callout 16"/>
            <p:cNvSpPr>
              <a:spLocks noChangeArrowheads="1"/>
            </p:cNvSpPr>
            <p:nvPr/>
          </p:nvSpPr>
          <p:spPr bwMode="auto">
            <a:xfrm>
              <a:off x="6553200" y="5943600"/>
              <a:ext cx="914400" cy="228600"/>
            </a:xfrm>
            <a:prstGeom prst="wedgeRectCallout">
              <a:avLst>
                <a:gd name="adj1" fmla="val 70440"/>
                <a:gd name="adj2" fmla="val -15379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Threshold</a:t>
              </a:r>
            </a:p>
          </p:txBody>
        </p:sp>
        <p:sp>
          <p:nvSpPr>
            <p:cNvPr id="18" name="Donut 17"/>
            <p:cNvSpPr/>
            <p:nvPr/>
          </p:nvSpPr>
          <p:spPr bwMode="auto">
            <a:xfrm>
              <a:off x="7620000" y="56388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9" name="Donut 18"/>
            <p:cNvSpPr/>
            <p:nvPr/>
          </p:nvSpPr>
          <p:spPr bwMode="auto">
            <a:xfrm>
              <a:off x="5715000" y="55626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0" name="Donut 19"/>
            <p:cNvSpPr/>
            <p:nvPr/>
          </p:nvSpPr>
          <p:spPr bwMode="auto">
            <a:xfrm>
              <a:off x="5715000" y="41148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2" name="Donut 21"/>
            <p:cNvSpPr/>
            <p:nvPr/>
          </p:nvSpPr>
          <p:spPr bwMode="auto">
            <a:xfrm>
              <a:off x="4876800" y="34290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3" name="Donut 22"/>
            <p:cNvSpPr/>
            <p:nvPr/>
          </p:nvSpPr>
          <p:spPr bwMode="auto">
            <a:xfrm>
              <a:off x="5791200" y="30480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4" name="Donut 23"/>
            <p:cNvSpPr/>
            <p:nvPr/>
          </p:nvSpPr>
          <p:spPr bwMode="auto">
            <a:xfrm>
              <a:off x="5334000" y="28194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a:defRPr/>
              </a:pPr>
              <a:endParaRPr lang="en-US"/>
            </a:p>
            <a:p>
              <a:pPr>
                <a:defRPr/>
              </a:pPr>
              <a:endParaRPr lang="en-US"/>
            </a:p>
            <a:p>
              <a:pPr>
                <a:defRPr/>
              </a:pPr>
              <a:endParaRPr lang="en-US"/>
            </a:p>
          </p:txBody>
        </p:sp>
        <p:sp>
          <p:nvSpPr>
            <p:cNvPr id="25" name="Donut 24"/>
            <p:cNvSpPr/>
            <p:nvPr/>
          </p:nvSpPr>
          <p:spPr bwMode="auto">
            <a:xfrm>
              <a:off x="5715000" y="21336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6" name="Rectangular Callout 25"/>
            <p:cNvSpPr>
              <a:spLocks noChangeArrowheads="1"/>
            </p:cNvSpPr>
            <p:nvPr/>
          </p:nvSpPr>
          <p:spPr bwMode="auto">
            <a:xfrm>
              <a:off x="5105400" y="6019800"/>
              <a:ext cx="1066800" cy="228600"/>
            </a:xfrm>
            <a:prstGeom prst="wedgeRectCallout">
              <a:avLst>
                <a:gd name="adj1" fmla="val 10981"/>
                <a:gd name="adj2" fmla="val -235278"/>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Bottom Rail</a:t>
              </a:r>
            </a:p>
          </p:txBody>
        </p:sp>
        <p:sp>
          <p:nvSpPr>
            <p:cNvPr id="27" name="Rectangular Callout 26"/>
            <p:cNvSpPr>
              <a:spLocks noChangeArrowheads="1"/>
            </p:cNvSpPr>
            <p:nvPr/>
          </p:nvSpPr>
          <p:spPr bwMode="auto">
            <a:xfrm>
              <a:off x="5334000" y="4495800"/>
              <a:ext cx="914400" cy="228600"/>
            </a:xfrm>
            <a:prstGeom prst="wedgeRectCallout">
              <a:avLst>
                <a:gd name="adj1" fmla="val -5685"/>
                <a:gd name="adj2" fmla="val -19823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Lock Rail</a:t>
              </a:r>
            </a:p>
          </p:txBody>
        </p:sp>
        <p:sp>
          <p:nvSpPr>
            <p:cNvPr id="28" name="Rectangular Callout 27"/>
            <p:cNvSpPr>
              <a:spLocks noChangeArrowheads="1"/>
            </p:cNvSpPr>
            <p:nvPr/>
          </p:nvSpPr>
          <p:spPr bwMode="auto">
            <a:xfrm>
              <a:off x="3810000" y="3733800"/>
              <a:ext cx="914400" cy="228600"/>
            </a:xfrm>
            <a:prstGeom prst="wedgeRectCallout">
              <a:avLst>
                <a:gd name="adj1" fmla="val 70440"/>
                <a:gd name="adj2" fmla="val -15379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Lock Stile</a:t>
              </a:r>
            </a:p>
          </p:txBody>
        </p:sp>
        <p:sp>
          <p:nvSpPr>
            <p:cNvPr id="29" name="Rectangular Callout 28"/>
            <p:cNvSpPr>
              <a:spLocks noChangeArrowheads="1"/>
            </p:cNvSpPr>
            <p:nvPr/>
          </p:nvSpPr>
          <p:spPr bwMode="auto">
            <a:xfrm>
              <a:off x="5486400" y="3429000"/>
              <a:ext cx="762000" cy="228600"/>
            </a:xfrm>
            <a:prstGeom prst="wedgeRectCallout">
              <a:avLst>
                <a:gd name="adj1" fmla="val -5685"/>
                <a:gd name="adj2" fmla="val -19823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Mullion</a:t>
              </a:r>
            </a:p>
          </p:txBody>
        </p:sp>
        <p:sp>
          <p:nvSpPr>
            <p:cNvPr id="30" name="Rectangular Callout 29"/>
            <p:cNvSpPr>
              <a:spLocks noChangeArrowheads="1"/>
            </p:cNvSpPr>
            <p:nvPr/>
          </p:nvSpPr>
          <p:spPr bwMode="auto">
            <a:xfrm>
              <a:off x="5334000" y="1600200"/>
              <a:ext cx="838200" cy="228600"/>
            </a:xfrm>
            <a:prstGeom prst="wedgeRectCallout">
              <a:avLst>
                <a:gd name="adj1" fmla="val 1389"/>
                <a:gd name="adj2" fmla="val 19435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Top Rail</a:t>
              </a:r>
            </a:p>
          </p:txBody>
        </p:sp>
        <p:sp>
          <p:nvSpPr>
            <p:cNvPr id="31" name="Rectangular Callout 30"/>
            <p:cNvSpPr>
              <a:spLocks noChangeArrowheads="1"/>
            </p:cNvSpPr>
            <p:nvPr/>
          </p:nvSpPr>
          <p:spPr bwMode="auto">
            <a:xfrm>
              <a:off x="4229100" y="2590800"/>
              <a:ext cx="685800" cy="228600"/>
            </a:xfrm>
            <a:prstGeom prst="wedgeRectCallout">
              <a:avLst>
                <a:gd name="adj1" fmla="val 115810"/>
                <a:gd name="adj2" fmla="val 61019"/>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Panel</a:t>
              </a:r>
            </a:p>
          </p:txBody>
        </p:sp>
      </p:grpSp>
      <p:sp>
        <p:nvSpPr>
          <p:cNvPr id="32"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
        <p:nvSpPr>
          <p:cNvPr id="33" name="TextBox 8"/>
          <p:cNvSpPr txBox="1">
            <a:spLocks noChangeArrowheads="1"/>
          </p:cNvSpPr>
          <p:nvPr/>
        </p:nvSpPr>
        <p:spPr bwMode="auto">
          <a:xfrm>
            <a:off x="5293425" y="6391663"/>
            <a:ext cx="3886200" cy="230832"/>
          </a:xfrm>
          <a:prstGeom prst="rect">
            <a:avLst/>
          </a:prstGeom>
          <a:noFill/>
          <a:ln w="9525">
            <a:noFill/>
            <a:miter lim="800000"/>
            <a:headEnd/>
            <a:tailEnd/>
          </a:ln>
        </p:spPr>
        <p:txBody>
          <a:bodyPr>
            <a:spAutoFit/>
          </a:bodyPr>
          <a:lstStyle/>
          <a:p>
            <a:pPr algn="r"/>
            <a:r>
              <a:rPr lang="en-US" sz="900" i="1" dirty="0" smtClean="0">
                <a:solidFill>
                  <a:srgbClr val="000000"/>
                </a:solidFill>
              </a:rPr>
              <a:t>Image developed for US DOE WAP National Standardized Curricula</a:t>
            </a:r>
            <a:endParaRPr lang="en-US" sz="900" i="1"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2" descr="Illustration of a door threshold and sweep."/>
          <p:cNvGrpSpPr>
            <a:grpSpLocks/>
          </p:cNvGrpSpPr>
          <p:nvPr/>
        </p:nvGrpSpPr>
        <p:grpSpPr bwMode="auto">
          <a:xfrm>
            <a:off x="4749800" y="1981200"/>
            <a:ext cx="4241800" cy="3200400"/>
            <a:chOff x="2615820" y="2819400"/>
            <a:chExt cx="4242180" cy="3200400"/>
          </a:xfrm>
        </p:grpSpPr>
        <p:pic>
          <p:nvPicPr>
            <p:cNvPr id="37894" name="Picture 6" descr="217_weatherstrip_door.jpg"/>
            <p:cNvPicPr>
              <a:picLocks noChangeAspect="1"/>
            </p:cNvPicPr>
            <p:nvPr/>
          </p:nvPicPr>
          <p:blipFill>
            <a:blip r:embed="rId3"/>
            <a:srcRect/>
            <a:stretch>
              <a:fillRect/>
            </a:stretch>
          </p:blipFill>
          <p:spPr bwMode="auto">
            <a:xfrm>
              <a:off x="3124200" y="2819400"/>
              <a:ext cx="3733800" cy="3200400"/>
            </a:xfrm>
            <a:prstGeom prst="rect">
              <a:avLst/>
            </a:prstGeom>
            <a:noFill/>
            <a:ln w="9525">
              <a:noFill/>
              <a:miter lim="800000"/>
              <a:headEnd/>
              <a:tailEnd/>
            </a:ln>
          </p:spPr>
        </p:pic>
        <p:sp>
          <p:nvSpPr>
            <p:cNvPr id="8" name="Rectangular Callout 7"/>
            <p:cNvSpPr>
              <a:spLocks noChangeArrowheads="1"/>
            </p:cNvSpPr>
            <p:nvPr/>
          </p:nvSpPr>
          <p:spPr bwMode="auto">
            <a:xfrm>
              <a:off x="5714898" y="4953000"/>
              <a:ext cx="838275" cy="304800"/>
            </a:xfrm>
            <a:prstGeom prst="wedgeRectCallout">
              <a:avLst>
                <a:gd name="adj1" fmla="val -111875"/>
                <a:gd name="adj2" fmla="val -45463"/>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Sweep</a:t>
              </a:r>
            </a:p>
          </p:txBody>
        </p:sp>
        <p:sp>
          <p:nvSpPr>
            <p:cNvPr id="9" name="Rectangular Callout 8"/>
            <p:cNvSpPr>
              <a:spLocks noChangeArrowheads="1"/>
            </p:cNvSpPr>
            <p:nvPr/>
          </p:nvSpPr>
          <p:spPr bwMode="auto">
            <a:xfrm>
              <a:off x="2615820" y="5638800"/>
              <a:ext cx="1270114" cy="381000"/>
            </a:xfrm>
            <a:prstGeom prst="wedgeRectCallout">
              <a:avLst>
                <a:gd name="adj1" fmla="val 43361"/>
                <a:gd name="adj2" fmla="val -13157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Threshold</a:t>
              </a:r>
            </a:p>
          </p:txBody>
        </p:sp>
        <p:sp>
          <p:nvSpPr>
            <p:cNvPr id="10" name="Donut 9"/>
            <p:cNvSpPr/>
            <p:nvPr/>
          </p:nvSpPr>
          <p:spPr bwMode="auto">
            <a:xfrm>
              <a:off x="5181450" y="4953000"/>
              <a:ext cx="76207"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1" name="Donut 10"/>
            <p:cNvSpPr/>
            <p:nvPr/>
          </p:nvSpPr>
          <p:spPr bwMode="auto">
            <a:xfrm>
              <a:off x="3809727" y="5334000"/>
              <a:ext cx="76207"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grpSp>
      <p:sp>
        <p:nvSpPr>
          <p:cNvPr id="103426" name="Rectangle 2"/>
          <p:cNvSpPr>
            <a:spLocks noGrp="1" noChangeArrowheads="1"/>
          </p:cNvSpPr>
          <p:nvPr>
            <p:ph type="title"/>
          </p:nvPr>
        </p:nvSpPr>
        <p:spPr>
          <a:xfrm>
            <a:off x="350325" y="41275"/>
            <a:ext cx="6324600" cy="838200"/>
          </a:xfrm>
        </p:spPr>
        <p:txBody>
          <a:bodyPr/>
          <a:lstStyle/>
          <a:p>
            <a:pPr eaLnBrk="1" hangingPunct="1">
              <a:defRPr/>
            </a:pPr>
            <a:r>
              <a:rPr lang="en-US" dirty="0" smtClean="0"/>
              <a:t>Door Repair and Replacement</a:t>
            </a:r>
          </a:p>
        </p:txBody>
      </p:sp>
      <p:sp>
        <p:nvSpPr>
          <p:cNvPr id="37892" name="Rectangle 3"/>
          <p:cNvSpPr>
            <a:spLocks noGrp="1" noChangeArrowheads="1"/>
          </p:cNvSpPr>
          <p:nvPr>
            <p:ph type="body" sz="half" idx="1"/>
          </p:nvPr>
        </p:nvSpPr>
        <p:spPr>
          <a:xfrm>
            <a:off x="76200" y="1617525"/>
            <a:ext cx="5053940" cy="4495800"/>
          </a:xfrm>
        </p:spPr>
        <p:txBody>
          <a:bodyPr/>
          <a:lstStyle/>
          <a:p>
            <a:pPr marL="463550" indent="-296863" eaLnBrk="1" hangingPunct="1">
              <a:spcBef>
                <a:spcPct val="0"/>
              </a:spcBef>
              <a:spcAft>
                <a:spcPct val="0"/>
              </a:spcAft>
            </a:pPr>
            <a:r>
              <a:rPr lang="en-US" sz="2200" dirty="0" smtClean="0">
                <a:solidFill>
                  <a:schemeClr val="tx1"/>
                </a:solidFill>
              </a:rPr>
              <a:t>Replace doors</a:t>
            </a:r>
            <a:r>
              <a:rPr lang="en-US" sz="2200" i="1" dirty="0" smtClean="0">
                <a:solidFill>
                  <a:schemeClr val="tx1"/>
                </a:solidFill>
              </a:rPr>
              <a:t> only </a:t>
            </a:r>
            <a:r>
              <a:rPr lang="en-US" sz="2200" dirty="0" smtClean="0">
                <a:solidFill>
                  <a:schemeClr val="tx1"/>
                </a:solidFill>
              </a:rPr>
              <a:t>when :</a:t>
            </a:r>
          </a:p>
          <a:p>
            <a:pPr marL="914400" lvl="2" indent="-344488">
              <a:spcBef>
                <a:spcPts val="0"/>
              </a:spcBef>
              <a:spcAft>
                <a:spcPts val="0"/>
              </a:spcAft>
              <a:buFont typeface="Courier New" pitchFamily="49" charset="0"/>
              <a:buChar char="o"/>
              <a:defRPr/>
            </a:pPr>
            <a:r>
              <a:rPr lang="en-US" sz="2200" dirty="0" smtClean="0">
                <a:solidFill>
                  <a:srgbClr val="50565C"/>
                </a:solidFill>
              </a:rPr>
              <a:t>It is shown to have a favorable SIR.</a:t>
            </a:r>
          </a:p>
          <a:p>
            <a:pPr marL="914400" lvl="2" indent="-344488">
              <a:spcBef>
                <a:spcPts val="0"/>
              </a:spcBef>
              <a:spcAft>
                <a:spcPts val="0"/>
              </a:spcAft>
              <a:buFont typeface="Courier New" pitchFamily="49" charset="0"/>
              <a:buChar char="o"/>
              <a:defRPr/>
            </a:pPr>
            <a:r>
              <a:rPr lang="en-US" sz="2200" dirty="0" smtClean="0">
                <a:solidFill>
                  <a:srgbClr val="50565C"/>
                </a:solidFill>
              </a:rPr>
              <a:t>It can be justified as an incidental </a:t>
            </a:r>
            <a:r>
              <a:rPr lang="en-US" sz="2200" dirty="0">
                <a:solidFill>
                  <a:srgbClr val="50565C"/>
                </a:solidFill>
              </a:rPr>
              <a:t>r</a:t>
            </a:r>
            <a:r>
              <a:rPr lang="en-US" sz="2200" dirty="0" smtClean="0">
                <a:solidFill>
                  <a:srgbClr val="50565C"/>
                </a:solidFill>
              </a:rPr>
              <a:t>epair.</a:t>
            </a:r>
          </a:p>
          <a:p>
            <a:pPr marL="273050" indent="-228600" eaLnBrk="1" hangingPunct="1">
              <a:spcBef>
                <a:spcPct val="0"/>
              </a:spcBef>
              <a:spcAft>
                <a:spcPct val="0"/>
              </a:spcAft>
            </a:pPr>
            <a:endParaRPr lang="en-US" sz="2200" dirty="0" smtClean="0">
              <a:solidFill>
                <a:schemeClr val="tx1"/>
              </a:solidFill>
            </a:endParaRPr>
          </a:p>
          <a:p>
            <a:pPr marL="463550" indent="-296863" eaLnBrk="1" hangingPunct="1">
              <a:spcBef>
                <a:spcPct val="0"/>
              </a:spcBef>
              <a:spcAft>
                <a:spcPct val="0"/>
              </a:spcAft>
            </a:pPr>
            <a:r>
              <a:rPr lang="en-US" sz="2200" dirty="0" smtClean="0">
                <a:solidFill>
                  <a:schemeClr val="tx1"/>
                </a:solidFill>
              </a:rPr>
              <a:t>Apply weatherstripping, door stops, </a:t>
            </a:r>
            <a:br>
              <a:rPr lang="en-US" sz="2200" dirty="0" smtClean="0">
                <a:solidFill>
                  <a:schemeClr val="tx1"/>
                </a:solidFill>
              </a:rPr>
            </a:br>
            <a:r>
              <a:rPr lang="en-US" sz="2200" dirty="0" smtClean="0">
                <a:solidFill>
                  <a:schemeClr val="tx1"/>
                </a:solidFill>
              </a:rPr>
              <a:t>door sweeps, or thresholds.</a:t>
            </a:r>
          </a:p>
          <a:p>
            <a:pPr marL="463550" indent="-296863" eaLnBrk="1" hangingPunct="1">
              <a:spcBef>
                <a:spcPct val="0"/>
              </a:spcBef>
              <a:spcAft>
                <a:spcPct val="0"/>
              </a:spcAft>
            </a:pPr>
            <a:r>
              <a:rPr lang="en-US" sz="2200" dirty="0" smtClean="0">
                <a:solidFill>
                  <a:schemeClr val="tx1"/>
                </a:solidFill>
              </a:rPr>
              <a:t>Repair or replace locksets, </a:t>
            </a:r>
            <a:br>
              <a:rPr lang="en-US" sz="2200" dirty="0" smtClean="0">
                <a:solidFill>
                  <a:schemeClr val="tx1"/>
                </a:solidFill>
              </a:rPr>
            </a:br>
            <a:r>
              <a:rPr lang="en-US" sz="2200" dirty="0" smtClean="0">
                <a:solidFill>
                  <a:schemeClr val="tx1"/>
                </a:solidFill>
              </a:rPr>
              <a:t>latches, and hinges.</a:t>
            </a:r>
          </a:p>
          <a:p>
            <a:pPr marL="463550" indent="-296863" eaLnBrk="1" hangingPunct="1">
              <a:spcBef>
                <a:spcPct val="0"/>
              </a:spcBef>
              <a:spcAft>
                <a:spcPct val="0"/>
              </a:spcAft>
            </a:pPr>
            <a:r>
              <a:rPr lang="en-US" sz="2200" dirty="0" smtClean="0">
                <a:solidFill>
                  <a:schemeClr val="tx1"/>
                </a:solidFill>
              </a:rPr>
              <a:t>Weatherization measures must have an SIR equal to or greater than 1.</a:t>
            </a:r>
          </a:p>
          <a:p>
            <a:pPr marL="273050" indent="-228600" eaLnBrk="1" hangingPunct="1"/>
            <a:endParaRPr lang="en-US" dirty="0" smtClean="0">
              <a:solidFill>
                <a:schemeClr val="tx1"/>
              </a:solidFill>
            </a:endParaRPr>
          </a:p>
          <a:p>
            <a:pPr marL="457200" lvl="1" indent="-228600" eaLnBrk="1" hangingPunct="1"/>
            <a:endParaRPr lang="en-US" sz="2400" dirty="0" smtClean="0">
              <a:solidFill>
                <a:schemeClr val="tx1"/>
              </a:solidFill>
            </a:endParaRPr>
          </a:p>
        </p:txBody>
      </p:sp>
      <p:sp>
        <p:nvSpPr>
          <p:cNvPr id="12"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
        <p:nvSpPr>
          <p:cNvPr id="13" name="TextBox 8"/>
          <p:cNvSpPr txBox="1">
            <a:spLocks noChangeArrowheads="1"/>
          </p:cNvSpPr>
          <p:nvPr/>
        </p:nvSpPr>
        <p:spPr bwMode="auto">
          <a:xfrm>
            <a:off x="5293425" y="6391663"/>
            <a:ext cx="3886200" cy="230832"/>
          </a:xfrm>
          <a:prstGeom prst="rect">
            <a:avLst/>
          </a:prstGeom>
          <a:noFill/>
          <a:ln w="9525">
            <a:noFill/>
            <a:miter lim="800000"/>
            <a:headEnd/>
            <a:tailEnd/>
          </a:ln>
        </p:spPr>
        <p:txBody>
          <a:bodyPr>
            <a:spAutoFit/>
          </a:bodyPr>
          <a:lstStyle/>
          <a:p>
            <a:pPr algn="r"/>
            <a:r>
              <a:rPr lang="en-US" sz="900" i="1" dirty="0" smtClean="0">
                <a:solidFill>
                  <a:srgbClr val="000000"/>
                </a:solidFill>
              </a:rPr>
              <a:t>Image developed for US DOE WAP National Standardized Curricula</a:t>
            </a:r>
            <a:endParaRPr lang="en-US" sz="900" i="1"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41158" y="1347755"/>
            <a:ext cx="8229600" cy="5338049"/>
          </a:xfrm>
        </p:spPr>
        <p:txBody>
          <a:bodyPr/>
          <a:lstStyle/>
          <a:p>
            <a:pPr marL="463550" indent="-296863" eaLnBrk="1" hangingPunct="1">
              <a:spcBef>
                <a:spcPct val="0"/>
              </a:spcBef>
              <a:spcAft>
                <a:spcPct val="0"/>
              </a:spcAft>
            </a:pPr>
            <a:r>
              <a:rPr lang="en-US" dirty="0" smtClean="0">
                <a:solidFill>
                  <a:schemeClr val="tx1"/>
                </a:solidFill>
              </a:rPr>
              <a:t>Replace the existing door with a solid core wood door blank.</a:t>
            </a:r>
            <a:br>
              <a:rPr lang="en-US" dirty="0" smtClean="0">
                <a:solidFill>
                  <a:schemeClr val="tx1"/>
                </a:solidFill>
              </a:rPr>
            </a:br>
            <a:r>
              <a:rPr lang="en-US" sz="1000" dirty="0" smtClean="0">
                <a:solidFill>
                  <a:schemeClr val="tx1"/>
                </a:solidFill>
              </a:rPr>
              <a:t/>
            </a:r>
            <a:br>
              <a:rPr lang="en-US" sz="1000" dirty="0" smtClean="0">
                <a:solidFill>
                  <a:schemeClr val="tx1"/>
                </a:solidFill>
              </a:rPr>
            </a:br>
            <a:r>
              <a:rPr lang="en-US" sz="2000" i="1" dirty="0" smtClean="0">
                <a:solidFill>
                  <a:schemeClr val="tx1"/>
                </a:solidFill>
              </a:rPr>
              <a:t>Use this method only if the existing rough opening is reasonably square and the frame is in good shape. </a:t>
            </a:r>
          </a:p>
          <a:p>
            <a:pPr marL="273050" indent="-228600" eaLnBrk="1" hangingPunct="1">
              <a:spcBef>
                <a:spcPct val="0"/>
              </a:spcBef>
              <a:spcAft>
                <a:spcPct val="0"/>
              </a:spcAft>
              <a:buFont typeface="Arial" charset="0"/>
              <a:buNone/>
            </a:pPr>
            <a:endParaRPr lang="en-US" sz="1000" i="1" dirty="0" smtClean="0">
              <a:solidFill>
                <a:schemeClr val="tx1"/>
              </a:solidFill>
            </a:endParaRPr>
          </a:p>
          <a:p>
            <a:pPr marL="463550" indent="-296863" eaLnBrk="1" hangingPunct="1">
              <a:spcBef>
                <a:spcPct val="0"/>
              </a:spcBef>
              <a:spcAft>
                <a:spcPct val="0"/>
              </a:spcAft>
            </a:pPr>
            <a:r>
              <a:rPr lang="en-US" dirty="0" smtClean="0">
                <a:solidFill>
                  <a:schemeClr val="tx1"/>
                </a:solidFill>
              </a:rPr>
              <a:t>Consider a pre-hung, energy-efficient unit that will fit the </a:t>
            </a:r>
            <a:br>
              <a:rPr lang="en-US" dirty="0" smtClean="0">
                <a:solidFill>
                  <a:schemeClr val="tx1"/>
                </a:solidFill>
              </a:rPr>
            </a:br>
            <a:r>
              <a:rPr lang="en-US" dirty="0" smtClean="0">
                <a:solidFill>
                  <a:schemeClr val="tx1"/>
                </a:solidFill>
              </a:rPr>
              <a:t>rough opening.</a:t>
            </a:r>
            <a:br>
              <a:rPr lang="en-US" dirty="0" smtClean="0">
                <a:solidFill>
                  <a:schemeClr val="tx1"/>
                </a:solidFill>
              </a:rPr>
            </a:br>
            <a:r>
              <a:rPr lang="en-US" sz="1000" dirty="0" smtClean="0">
                <a:solidFill>
                  <a:schemeClr val="tx1"/>
                </a:solidFill>
              </a:rPr>
              <a:t/>
            </a:r>
            <a:br>
              <a:rPr lang="en-US" sz="1000" dirty="0" smtClean="0">
                <a:solidFill>
                  <a:schemeClr val="tx1"/>
                </a:solidFill>
              </a:rPr>
            </a:br>
            <a:r>
              <a:rPr lang="en-US" sz="2000" i="1" dirty="0" smtClean="0">
                <a:solidFill>
                  <a:schemeClr val="tx1"/>
                </a:solidFill>
              </a:rPr>
              <a:t>Accomplished in much less time than retrofitting a door blank.</a:t>
            </a:r>
          </a:p>
          <a:p>
            <a:pPr marL="273050" indent="-228600" eaLnBrk="1" hangingPunct="1">
              <a:spcBef>
                <a:spcPct val="0"/>
              </a:spcBef>
              <a:spcAft>
                <a:spcPct val="0"/>
              </a:spcAft>
              <a:buFont typeface="Arial" charset="0"/>
              <a:buNone/>
            </a:pPr>
            <a:endParaRPr lang="en-US" sz="1000" i="1" dirty="0" smtClean="0">
              <a:solidFill>
                <a:schemeClr val="tx1"/>
              </a:solidFill>
            </a:endParaRPr>
          </a:p>
          <a:p>
            <a:pPr marL="463550" indent="-296863" eaLnBrk="1" hangingPunct="1">
              <a:spcBef>
                <a:spcPct val="0"/>
              </a:spcBef>
              <a:spcAft>
                <a:spcPct val="0"/>
              </a:spcAft>
            </a:pPr>
            <a:r>
              <a:rPr lang="en-US" dirty="0" smtClean="0">
                <a:solidFill>
                  <a:schemeClr val="tx1"/>
                </a:solidFill>
              </a:rPr>
              <a:t>Manufacture doors on site for special situations, such as open-coal access areas adjacent to conditioned basements.</a:t>
            </a:r>
          </a:p>
          <a:p>
            <a:pPr marL="463550" indent="-296863" eaLnBrk="1" hangingPunct="1">
              <a:spcBef>
                <a:spcPct val="0"/>
              </a:spcBef>
              <a:spcAft>
                <a:spcPct val="0"/>
              </a:spcAft>
            </a:pPr>
            <a:r>
              <a:rPr lang="en-US" dirty="0" smtClean="0">
                <a:solidFill>
                  <a:schemeClr val="tx1"/>
                </a:solidFill>
              </a:rPr>
              <a:t>Employ lead-safe work practices when lead-based </a:t>
            </a:r>
            <a:br>
              <a:rPr lang="en-US" dirty="0" smtClean="0">
                <a:solidFill>
                  <a:schemeClr val="tx1"/>
                </a:solidFill>
              </a:rPr>
            </a:br>
            <a:r>
              <a:rPr lang="en-US" dirty="0" smtClean="0">
                <a:solidFill>
                  <a:schemeClr val="tx1"/>
                </a:solidFill>
              </a:rPr>
              <a:t>paint will be disturbed.</a:t>
            </a:r>
          </a:p>
        </p:txBody>
      </p:sp>
      <p:sp>
        <p:nvSpPr>
          <p:cNvPr id="105474" name="Rectangle 2"/>
          <p:cNvSpPr>
            <a:spLocks noGrp="1" noChangeArrowheads="1"/>
          </p:cNvSpPr>
          <p:nvPr>
            <p:ph type="title"/>
          </p:nvPr>
        </p:nvSpPr>
        <p:spPr>
          <a:xfrm>
            <a:off x="344050" y="23750"/>
            <a:ext cx="5664200" cy="901700"/>
          </a:xfrm>
        </p:spPr>
        <p:txBody>
          <a:bodyPr/>
          <a:lstStyle/>
          <a:p>
            <a:pPr eaLnBrk="1" hangingPunct="1">
              <a:defRPr/>
            </a:pPr>
            <a:r>
              <a:rPr lang="en-US" dirty="0" smtClean="0"/>
              <a:t>Notes on Door Replacement</a:t>
            </a:r>
          </a:p>
        </p:txBody>
      </p:sp>
      <p:sp>
        <p:nvSpPr>
          <p:cNvPr id="4"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marL="463550" indent="-296863" eaLnBrk="1" hangingPunct="1"/>
            <a:r>
              <a:rPr lang="en-US" dirty="0" smtClean="0">
                <a:solidFill>
                  <a:schemeClr val="tx1"/>
                </a:solidFill>
              </a:rPr>
              <a:t>A good knowledge of residential construction terminology helps auditors communicate clear instructions to crews and contractors.</a:t>
            </a:r>
          </a:p>
          <a:p>
            <a:pPr marL="463550" indent="-296863" eaLnBrk="1" hangingPunct="1"/>
            <a:r>
              <a:rPr lang="en-US" dirty="0" smtClean="0">
                <a:solidFill>
                  <a:schemeClr val="tx1"/>
                </a:solidFill>
              </a:rPr>
              <a:t>Different framing configurations will require different strategies for controlling air leakage pathways.</a:t>
            </a:r>
          </a:p>
          <a:p>
            <a:pPr marL="463550" indent="-296863" eaLnBrk="1" hangingPunct="1"/>
            <a:r>
              <a:rPr lang="en-US" dirty="0" smtClean="0">
                <a:solidFill>
                  <a:schemeClr val="tx1"/>
                </a:solidFill>
              </a:rPr>
              <a:t>Window and door replacements are generally not cost effective. </a:t>
            </a:r>
          </a:p>
          <a:p>
            <a:pPr marL="273050" indent="-228600" eaLnBrk="1" hangingPunct="1">
              <a:spcBef>
                <a:spcPct val="0"/>
              </a:spcBef>
              <a:spcAft>
                <a:spcPct val="0"/>
              </a:spcAft>
            </a:pPr>
            <a:endParaRPr lang="en-US" dirty="0" smtClean="0">
              <a:solidFill>
                <a:schemeClr val="tx1"/>
              </a:solidFill>
            </a:endParaRPr>
          </a:p>
          <a:p>
            <a:pPr marL="273050" indent="-228600" eaLnBrk="1" hangingPunct="1">
              <a:spcBef>
                <a:spcPct val="0"/>
              </a:spcBef>
              <a:spcAft>
                <a:spcPct val="0"/>
              </a:spcAft>
            </a:pPr>
            <a:endParaRPr lang="en-US" dirty="0" smtClean="0">
              <a:solidFill>
                <a:schemeClr val="tx1"/>
              </a:solidFill>
            </a:endParaRPr>
          </a:p>
          <a:p>
            <a:pPr marL="273050" indent="-228600" eaLnBrk="1" hangingPunct="1">
              <a:spcBef>
                <a:spcPct val="0"/>
              </a:spcBef>
              <a:spcAft>
                <a:spcPct val="0"/>
              </a:spcAft>
            </a:pPr>
            <a:endParaRPr lang="en-US" dirty="0" smtClean="0">
              <a:solidFill>
                <a:schemeClr val="tx1"/>
              </a:solidFill>
            </a:endParaRPr>
          </a:p>
        </p:txBody>
      </p:sp>
      <p:sp>
        <p:nvSpPr>
          <p:cNvPr id="111618" name="Rectangle 2"/>
          <p:cNvSpPr>
            <a:spLocks noGrp="1" noChangeArrowheads="1"/>
          </p:cNvSpPr>
          <p:nvPr>
            <p:ph type="title"/>
          </p:nvPr>
        </p:nvSpPr>
        <p:spPr>
          <a:xfrm>
            <a:off x="332175" y="0"/>
            <a:ext cx="5664200" cy="901700"/>
          </a:xfrm>
        </p:spPr>
        <p:txBody>
          <a:bodyPr/>
          <a:lstStyle/>
          <a:p>
            <a:pPr eaLnBrk="1" hangingPunct="1">
              <a:defRPr/>
            </a:pPr>
            <a:r>
              <a:rPr lang="en-US" dirty="0" smtClean="0"/>
              <a:t>Summary</a:t>
            </a:r>
          </a:p>
        </p:txBody>
      </p:sp>
      <p:sp>
        <p:nvSpPr>
          <p:cNvPr id="4"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2175" y="23750"/>
            <a:ext cx="5664200" cy="901700"/>
          </a:xfrm>
        </p:spPr>
        <p:txBody>
          <a:bodyPr/>
          <a:lstStyle/>
          <a:p>
            <a:pPr>
              <a:defRPr/>
            </a:pPr>
            <a:r>
              <a:rPr lang="en-US" dirty="0" smtClean="0"/>
              <a:t>House Framing Terminology</a:t>
            </a:r>
            <a:endParaRPr lang="en-US" dirty="0"/>
          </a:p>
        </p:txBody>
      </p:sp>
      <p:pic>
        <p:nvPicPr>
          <p:cNvPr id="9219" name="Picture 5" descr="Graphic showing the frame of a home"/>
          <p:cNvPicPr>
            <a:picLocks noChangeAspect="1"/>
          </p:cNvPicPr>
          <p:nvPr/>
        </p:nvPicPr>
        <p:blipFill>
          <a:blip r:embed="rId3"/>
          <a:srcRect b="4140"/>
          <a:stretch>
            <a:fillRect/>
          </a:stretch>
        </p:blipFill>
        <p:spPr bwMode="auto">
          <a:xfrm>
            <a:off x="0" y="1545021"/>
            <a:ext cx="9143856" cy="4745420"/>
          </a:xfrm>
          <a:prstGeom prst="rect">
            <a:avLst/>
          </a:prstGeom>
          <a:noFill/>
          <a:ln w="9525">
            <a:noFill/>
            <a:miter lim="800000"/>
            <a:headEnd/>
            <a:tailEnd/>
          </a:ln>
        </p:spPr>
      </p:pic>
      <p:sp>
        <p:nvSpPr>
          <p:cNvPr id="6" name="Rectangle 3"/>
          <p:cNvSpPr>
            <a:spLocks noChangeArrowheads="1"/>
          </p:cNvSpPr>
          <p:nvPr/>
        </p:nvSpPr>
        <p:spPr bwMode="auto">
          <a:xfrm>
            <a:off x="6117677" y="6298446"/>
            <a:ext cx="3028393" cy="246221"/>
          </a:xfrm>
          <a:prstGeom prst="rect">
            <a:avLst/>
          </a:prstGeom>
          <a:noFill/>
          <a:ln w="9525">
            <a:noFill/>
            <a:miter lim="800000"/>
            <a:headEnd/>
            <a:tailEnd/>
          </a:ln>
        </p:spPr>
        <p:txBody>
          <a:bodyPr wrap="none">
            <a:spAutoFit/>
          </a:bodyPr>
          <a:lstStyle/>
          <a:p>
            <a:r>
              <a:rPr lang="en-US" sz="1000" b="1" i="1" dirty="0" smtClean="0">
                <a:solidFill>
                  <a:srgbClr val="000066"/>
                </a:solidFill>
              </a:rPr>
              <a:t>Illustration courtesy of Construction Invio.com</a:t>
            </a:r>
            <a:endParaRPr lang="en-US" sz="1000" b="1" i="1" dirty="0">
              <a:solidFill>
                <a:srgbClr val="000066"/>
              </a:solidFill>
            </a:endParaRPr>
          </a:p>
        </p:txBody>
      </p:sp>
      <p:sp>
        <p:nvSpPr>
          <p:cNvPr id="7"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5" descr="Photo of slab on grade foundation."/>
          <p:cNvPicPr>
            <a:picLocks noChangeAspect="1" noChangeArrowheads="1"/>
          </p:cNvPicPr>
          <p:nvPr/>
        </p:nvPicPr>
        <p:blipFill>
          <a:blip r:embed="rId3"/>
          <a:srcRect/>
          <a:stretch>
            <a:fillRect/>
          </a:stretch>
        </p:blipFill>
        <p:spPr bwMode="auto">
          <a:xfrm>
            <a:off x="5207972" y="1828799"/>
            <a:ext cx="3177069" cy="2438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4979" name="Picture 6" descr="Photo of a basement foundation."/>
          <p:cNvPicPr>
            <a:picLocks noChangeAspect="1" noChangeArrowheads="1"/>
          </p:cNvPicPr>
          <p:nvPr/>
        </p:nvPicPr>
        <p:blipFill>
          <a:blip r:embed="rId4" cstate="email"/>
          <a:srcRect/>
          <a:stretch>
            <a:fillRect/>
          </a:stretch>
        </p:blipFill>
        <p:spPr bwMode="auto">
          <a:xfrm>
            <a:off x="609600" y="1828799"/>
            <a:ext cx="4064972"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4" name="Text Box 7"/>
          <p:cNvSpPr txBox="1">
            <a:spLocks noChangeArrowheads="1"/>
          </p:cNvSpPr>
          <p:nvPr/>
        </p:nvSpPr>
        <p:spPr bwMode="auto">
          <a:xfrm>
            <a:off x="5324700" y="1339850"/>
            <a:ext cx="3543526" cy="430887"/>
          </a:xfrm>
          <a:prstGeom prst="rect">
            <a:avLst/>
          </a:prstGeom>
          <a:noFill/>
          <a:ln w="9525">
            <a:noFill/>
            <a:miter lim="800000"/>
            <a:headEnd/>
            <a:tailEnd/>
          </a:ln>
        </p:spPr>
        <p:txBody>
          <a:bodyPr wrap="square">
            <a:spAutoFit/>
          </a:bodyPr>
          <a:lstStyle/>
          <a:p>
            <a:pPr algn="ctr"/>
            <a:r>
              <a:rPr lang="en-US" sz="2200" dirty="0"/>
              <a:t>Slab on Grade Foundation</a:t>
            </a:r>
          </a:p>
        </p:txBody>
      </p:sp>
      <p:sp>
        <p:nvSpPr>
          <p:cNvPr id="10245" name="Text Box 8"/>
          <p:cNvSpPr txBox="1">
            <a:spLocks noChangeArrowheads="1"/>
          </p:cNvSpPr>
          <p:nvPr/>
        </p:nvSpPr>
        <p:spPr bwMode="auto">
          <a:xfrm>
            <a:off x="-39910" y="1339850"/>
            <a:ext cx="5030172" cy="430887"/>
          </a:xfrm>
          <a:prstGeom prst="rect">
            <a:avLst/>
          </a:prstGeom>
          <a:noFill/>
          <a:ln w="9525">
            <a:noFill/>
            <a:miter lim="800000"/>
            <a:headEnd/>
            <a:tailEnd/>
          </a:ln>
        </p:spPr>
        <p:txBody>
          <a:bodyPr wrap="square">
            <a:spAutoFit/>
          </a:bodyPr>
          <a:lstStyle/>
          <a:p>
            <a:pPr algn="ctr"/>
            <a:r>
              <a:rPr lang="en-US" sz="2200" dirty="0"/>
              <a:t>Basement or Crawl Space Foundation</a:t>
            </a:r>
          </a:p>
        </p:txBody>
      </p:sp>
      <p:sp>
        <p:nvSpPr>
          <p:cNvPr id="350214" name="Rectangle 9"/>
          <p:cNvSpPr>
            <a:spLocks noChangeArrowheads="1"/>
          </p:cNvSpPr>
          <p:nvPr/>
        </p:nvSpPr>
        <p:spPr bwMode="auto">
          <a:xfrm>
            <a:off x="457200" y="0"/>
            <a:ext cx="6324600" cy="1165225"/>
          </a:xfrm>
          <a:prstGeom prst="rect">
            <a:avLst/>
          </a:prstGeom>
          <a:noFill/>
          <a:ln w="9525">
            <a:noFill/>
            <a:miter lim="800000"/>
            <a:headEnd/>
            <a:tailEnd/>
          </a:ln>
        </p:spPr>
        <p:txBody>
          <a:bodyPr lIns="0" tIns="0" rIns="0" bIns="0" anchor="ctr"/>
          <a:lstStyle/>
          <a:p>
            <a:pPr eaLnBrk="0" fontAlgn="auto" hangingPunct="0">
              <a:spcBef>
                <a:spcPts val="0"/>
              </a:spcBef>
              <a:spcAft>
                <a:spcPts val="0"/>
              </a:spcAft>
              <a:defRPr/>
            </a:pPr>
            <a:endParaRPr lang="en-US" sz="2600" spc="100" dirty="0">
              <a:solidFill>
                <a:schemeClr val="bg1"/>
              </a:solidFill>
              <a:latin typeface="+mn-lt"/>
              <a:ea typeface="+mn-ea"/>
            </a:endParaRPr>
          </a:p>
        </p:txBody>
      </p:sp>
      <p:pic>
        <p:nvPicPr>
          <p:cNvPr id="254986" name="Picture 9" descr="Photo of a pier and beam foundation."/>
          <p:cNvPicPr>
            <a:picLocks noChangeAspect="1"/>
          </p:cNvPicPr>
          <p:nvPr/>
        </p:nvPicPr>
        <p:blipFill>
          <a:blip r:embed="rId5"/>
          <a:srcRect/>
          <a:stretch>
            <a:fillRect/>
          </a:stretch>
        </p:blipFill>
        <p:spPr bwMode="auto">
          <a:xfrm>
            <a:off x="2819400" y="3581400"/>
            <a:ext cx="3429000" cy="2315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8" name="Text Box 7"/>
          <p:cNvSpPr txBox="1">
            <a:spLocks noChangeArrowheads="1"/>
          </p:cNvSpPr>
          <p:nvPr/>
        </p:nvSpPr>
        <p:spPr bwMode="auto">
          <a:xfrm>
            <a:off x="2365829" y="5986463"/>
            <a:ext cx="4415971" cy="430887"/>
          </a:xfrm>
          <a:prstGeom prst="rect">
            <a:avLst/>
          </a:prstGeom>
          <a:noFill/>
          <a:ln w="9525">
            <a:noFill/>
            <a:miter lim="800000"/>
            <a:headEnd/>
            <a:tailEnd/>
          </a:ln>
        </p:spPr>
        <p:txBody>
          <a:bodyPr wrap="square">
            <a:spAutoFit/>
          </a:bodyPr>
          <a:lstStyle/>
          <a:p>
            <a:pPr algn="ctr"/>
            <a:r>
              <a:rPr lang="en-US" sz="2200" dirty="0"/>
              <a:t>Pier and Beam Foundation</a:t>
            </a:r>
          </a:p>
        </p:txBody>
      </p:sp>
      <p:sp>
        <p:nvSpPr>
          <p:cNvPr id="12" name="Title 11"/>
          <p:cNvSpPr>
            <a:spLocks noGrp="1"/>
          </p:cNvSpPr>
          <p:nvPr>
            <p:ph type="title"/>
          </p:nvPr>
        </p:nvSpPr>
        <p:spPr>
          <a:xfrm>
            <a:off x="367800" y="0"/>
            <a:ext cx="5664200" cy="901700"/>
          </a:xfrm>
        </p:spPr>
        <p:txBody>
          <a:bodyPr/>
          <a:lstStyle/>
          <a:p>
            <a:pPr eaLnBrk="1" hangingPunct="1">
              <a:defRPr/>
            </a:pPr>
            <a:r>
              <a:rPr lang="en-US" dirty="0" smtClean="0">
                <a:solidFill>
                  <a:schemeClr val="bg1"/>
                </a:solidFill>
              </a:rPr>
              <a:t>Foundation Types</a:t>
            </a:r>
            <a:endParaRPr lang="en-US" dirty="0" smtClean="0"/>
          </a:p>
        </p:txBody>
      </p:sp>
      <p:sp>
        <p:nvSpPr>
          <p:cNvPr id="10250" name="Text Box 11"/>
          <p:cNvSpPr txBox="1">
            <a:spLocks noChangeArrowheads="1"/>
          </p:cNvSpPr>
          <p:nvPr/>
        </p:nvSpPr>
        <p:spPr bwMode="auto">
          <a:xfrm>
            <a:off x="635325" y="3996747"/>
            <a:ext cx="1971675" cy="231775"/>
          </a:xfrm>
          <a:prstGeom prst="rect">
            <a:avLst/>
          </a:prstGeom>
          <a:noFill/>
          <a:ln w="9525">
            <a:noFill/>
            <a:miter lim="800000"/>
            <a:headEnd/>
            <a:tailEnd/>
          </a:ln>
        </p:spPr>
        <p:txBody>
          <a:bodyPr>
            <a:spAutoFit/>
          </a:bodyPr>
          <a:lstStyle/>
          <a:p>
            <a:pPr>
              <a:spcBef>
                <a:spcPct val="50000"/>
              </a:spcBef>
            </a:pPr>
            <a:r>
              <a:rPr lang="en-US" sz="900" i="1" dirty="0">
                <a:solidFill>
                  <a:schemeClr val="bg1"/>
                </a:solidFill>
              </a:rPr>
              <a:t>Photo courtesy of PA WTC</a:t>
            </a:r>
          </a:p>
        </p:txBody>
      </p:sp>
      <p:sp>
        <p:nvSpPr>
          <p:cNvPr id="10251" name="Text Box 12"/>
          <p:cNvSpPr txBox="1">
            <a:spLocks noChangeArrowheads="1"/>
          </p:cNvSpPr>
          <p:nvPr/>
        </p:nvSpPr>
        <p:spPr bwMode="auto">
          <a:xfrm>
            <a:off x="6542850" y="3999363"/>
            <a:ext cx="1854200" cy="231775"/>
          </a:xfrm>
          <a:prstGeom prst="rect">
            <a:avLst/>
          </a:prstGeom>
          <a:noFill/>
          <a:ln w="9525">
            <a:noFill/>
            <a:miter lim="800000"/>
            <a:headEnd/>
            <a:tailEnd/>
          </a:ln>
        </p:spPr>
        <p:txBody>
          <a:bodyPr>
            <a:spAutoFit/>
          </a:bodyPr>
          <a:lstStyle/>
          <a:p>
            <a:pPr algn="r">
              <a:spcBef>
                <a:spcPct val="50000"/>
              </a:spcBef>
            </a:pPr>
            <a:r>
              <a:rPr lang="en-US" sz="900" i="1" dirty="0">
                <a:solidFill>
                  <a:schemeClr val="bg1"/>
                </a:solidFill>
              </a:rPr>
              <a:t>Photo courtesy of Wikipedia</a:t>
            </a:r>
          </a:p>
        </p:txBody>
      </p:sp>
      <p:sp>
        <p:nvSpPr>
          <p:cNvPr id="10252" name="Text Box 12"/>
          <p:cNvSpPr txBox="1">
            <a:spLocks noChangeArrowheads="1"/>
          </p:cNvSpPr>
          <p:nvPr/>
        </p:nvSpPr>
        <p:spPr bwMode="auto">
          <a:xfrm>
            <a:off x="4397600" y="5653011"/>
            <a:ext cx="1854200" cy="230188"/>
          </a:xfrm>
          <a:prstGeom prst="rect">
            <a:avLst/>
          </a:prstGeom>
          <a:noFill/>
          <a:ln w="9525">
            <a:noFill/>
            <a:miter lim="800000"/>
            <a:headEnd/>
            <a:tailEnd/>
          </a:ln>
        </p:spPr>
        <p:txBody>
          <a:bodyPr>
            <a:spAutoFit/>
          </a:bodyPr>
          <a:lstStyle/>
          <a:p>
            <a:pPr algn="r">
              <a:spcBef>
                <a:spcPct val="50000"/>
              </a:spcBef>
            </a:pPr>
            <a:r>
              <a:rPr lang="en-US" sz="900" i="1" dirty="0">
                <a:solidFill>
                  <a:schemeClr val="bg1"/>
                </a:solidFill>
              </a:rPr>
              <a:t>Photo courtesy of Wikipedia</a:t>
            </a:r>
          </a:p>
        </p:txBody>
      </p:sp>
      <p:sp>
        <p:nvSpPr>
          <p:cNvPr id="13"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45375" y="46349"/>
            <a:ext cx="5410200" cy="838200"/>
          </a:xfrm>
        </p:spPr>
        <p:txBody>
          <a:bodyPr/>
          <a:lstStyle/>
          <a:p>
            <a:pPr>
              <a:defRPr/>
            </a:pPr>
            <a:r>
              <a:rPr lang="en-US" dirty="0" smtClean="0"/>
              <a:t>Visual Assessment - Perimeter</a:t>
            </a:r>
          </a:p>
        </p:txBody>
      </p:sp>
      <p:pic>
        <p:nvPicPr>
          <p:cNvPr id="215045" name="Picture 5" descr="Photo of box sill, made up of the band joist and mud sill framing."/>
          <p:cNvPicPr>
            <a:picLocks noChangeAspect="1" noChangeArrowheads="1"/>
          </p:cNvPicPr>
          <p:nvPr/>
        </p:nvPicPr>
        <p:blipFill>
          <a:blip r:embed="rId3" cstate="email"/>
          <a:srcRect/>
          <a:stretch>
            <a:fillRect/>
          </a:stretch>
        </p:blipFill>
        <p:spPr bwMode="auto">
          <a:xfrm>
            <a:off x="3505200" y="1142999"/>
            <a:ext cx="5638799" cy="533063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1268" name="TextBox 9"/>
          <p:cNvSpPr txBox="1">
            <a:spLocks noChangeArrowheads="1"/>
          </p:cNvSpPr>
          <p:nvPr/>
        </p:nvSpPr>
        <p:spPr bwMode="auto">
          <a:xfrm>
            <a:off x="174171" y="1828800"/>
            <a:ext cx="3254829" cy="3391698"/>
          </a:xfrm>
          <a:prstGeom prst="rect">
            <a:avLst/>
          </a:prstGeom>
          <a:noFill/>
          <a:ln w="9525">
            <a:noFill/>
            <a:miter lim="800000"/>
            <a:headEnd/>
            <a:tailEnd/>
          </a:ln>
        </p:spPr>
        <p:txBody>
          <a:bodyPr wrap="square">
            <a:spAutoFit/>
          </a:bodyPr>
          <a:lstStyle/>
          <a:p>
            <a:pPr marL="463550" indent="-296863" eaLnBrk="0" hangingPunct="0">
              <a:lnSpc>
                <a:spcPct val="90000"/>
              </a:lnSpc>
              <a:spcBef>
                <a:spcPts val="1200"/>
              </a:spcBef>
              <a:spcAft>
                <a:spcPts val="1200"/>
              </a:spcAft>
              <a:buFont typeface="Arial" charset="0"/>
              <a:buChar char="•"/>
            </a:pPr>
            <a:r>
              <a:rPr lang="en-US" sz="2400" dirty="0"/>
              <a:t>Note floor joists, band </a:t>
            </a:r>
            <a:r>
              <a:rPr lang="en-US" sz="2400" dirty="0" smtClean="0"/>
              <a:t>joist, </a:t>
            </a:r>
            <a:r>
              <a:rPr lang="en-US" sz="2400" dirty="0"/>
              <a:t>and mud sill that make up what is known as the “box </a:t>
            </a:r>
            <a:r>
              <a:rPr lang="en-US" sz="2400" dirty="0" smtClean="0"/>
              <a:t>sill.”</a:t>
            </a:r>
            <a:endParaRPr lang="en-US" sz="2400" dirty="0"/>
          </a:p>
          <a:p>
            <a:pPr marL="463550" indent="-296863" eaLnBrk="0" hangingPunct="0">
              <a:lnSpc>
                <a:spcPct val="90000"/>
              </a:lnSpc>
              <a:spcBef>
                <a:spcPts val="1200"/>
              </a:spcBef>
              <a:spcAft>
                <a:spcPts val="1200"/>
              </a:spcAft>
              <a:buFont typeface="Arial" charset="0"/>
              <a:buChar char="•"/>
            </a:pPr>
            <a:r>
              <a:rPr lang="en-US" sz="2400" dirty="0"/>
              <a:t>This box sill </a:t>
            </a:r>
            <a:br>
              <a:rPr lang="en-US" sz="2400" dirty="0"/>
            </a:br>
            <a:r>
              <a:rPr lang="en-US" sz="2400" dirty="0"/>
              <a:t>is a common perimeter leakage site in basements.</a:t>
            </a:r>
          </a:p>
        </p:txBody>
      </p:sp>
      <p:sp>
        <p:nvSpPr>
          <p:cNvPr id="11269" name="TextBox 13"/>
          <p:cNvSpPr txBox="1">
            <a:spLocks noChangeArrowheads="1"/>
          </p:cNvSpPr>
          <p:nvPr/>
        </p:nvSpPr>
        <p:spPr bwMode="auto">
          <a:xfrm>
            <a:off x="5826825" y="6243450"/>
            <a:ext cx="3352800" cy="230188"/>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 courtesy of U.S. Department of Energy</a:t>
            </a:r>
          </a:p>
        </p:txBody>
      </p:sp>
      <p:sp>
        <p:nvSpPr>
          <p:cNvPr id="13" name="Rectangular Callout 4"/>
          <p:cNvSpPr>
            <a:spLocks noChangeArrowheads="1"/>
          </p:cNvSpPr>
          <p:nvPr/>
        </p:nvSpPr>
        <p:spPr bwMode="auto">
          <a:xfrm>
            <a:off x="6705600" y="2438400"/>
            <a:ext cx="1866900" cy="457200"/>
          </a:xfrm>
          <a:prstGeom prst="wedgeRectCallout">
            <a:avLst>
              <a:gd name="adj1" fmla="val 4935"/>
              <a:gd name="adj2" fmla="val 186694"/>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ea typeface="ＭＳ Ｐゴシック" pitchFamily="34" charset="-128"/>
              </a:rPr>
              <a:t>Band Joist</a:t>
            </a:r>
          </a:p>
        </p:txBody>
      </p:sp>
      <p:sp>
        <p:nvSpPr>
          <p:cNvPr id="15" name="Rectangular Callout 4"/>
          <p:cNvSpPr>
            <a:spLocks noChangeArrowheads="1"/>
          </p:cNvSpPr>
          <p:nvPr/>
        </p:nvSpPr>
        <p:spPr bwMode="auto">
          <a:xfrm>
            <a:off x="4343400" y="5029200"/>
            <a:ext cx="1866900" cy="457200"/>
          </a:xfrm>
          <a:prstGeom prst="wedgeRectCallout">
            <a:avLst>
              <a:gd name="adj1" fmla="val 41671"/>
              <a:gd name="adj2" fmla="val -154972"/>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ea typeface="ＭＳ Ｐゴシック" pitchFamily="34" charset="-128"/>
              </a:rPr>
              <a:t>Mud Sill</a:t>
            </a:r>
          </a:p>
        </p:txBody>
      </p:sp>
      <p:sp>
        <p:nvSpPr>
          <p:cNvPr id="9" name="Rectangular Callout 4"/>
          <p:cNvSpPr>
            <a:spLocks noChangeArrowheads="1"/>
          </p:cNvSpPr>
          <p:nvPr/>
        </p:nvSpPr>
        <p:spPr bwMode="auto">
          <a:xfrm>
            <a:off x="3429000" y="1371600"/>
            <a:ext cx="1866900" cy="457200"/>
          </a:xfrm>
          <a:prstGeom prst="wedgeRectCallout">
            <a:avLst>
              <a:gd name="adj1" fmla="val -1436"/>
              <a:gd name="adj2" fmla="val 9063"/>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ea typeface="ＭＳ Ｐゴシック" pitchFamily="34" charset="-128"/>
              </a:rPr>
              <a:t>Floor Joists</a:t>
            </a:r>
          </a:p>
        </p:txBody>
      </p:sp>
      <p:sp>
        <p:nvSpPr>
          <p:cNvPr id="10"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25" y="11875"/>
            <a:ext cx="5664200" cy="901700"/>
          </a:xfrm>
        </p:spPr>
        <p:txBody>
          <a:bodyPr/>
          <a:lstStyle/>
          <a:p>
            <a:pPr>
              <a:defRPr/>
            </a:pPr>
            <a:r>
              <a:rPr lang="en-US" dirty="0" smtClean="0"/>
              <a:t>Balloon Framing</a:t>
            </a:r>
            <a:endParaRPr lang="en-US" dirty="0"/>
          </a:p>
        </p:txBody>
      </p:sp>
      <p:pic>
        <p:nvPicPr>
          <p:cNvPr id="12292" name="Picture 3" descr="Graphic of balloon framing"/>
          <p:cNvPicPr>
            <a:picLocks noChangeAspect="1"/>
          </p:cNvPicPr>
          <p:nvPr/>
        </p:nvPicPr>
        <p:blipFill>
          <a:blip r:embed="rId3"/>
          <a:srcRect/>
          <a:stretch>
            <a:fillRect/>
          </a:stretch>
        </p:blipFill>
        <p:spPr bwMode="auto">
          <a:xfrm>
            <a:off x="5204320" y="1241425"/>
            <a:ext cx="3434855" cy="5019628"/>
          </a:xfrm>
          <a:prstGeom prst="rect">
            <a:avLst/>
          </a:prstGeom>
          <a:noFill/>
          <a:ln w="9525">
            <a:noFill/>
            <a:miter lim="800000"/>
            <a:headEnd/>
            <a:tailEnd/>
          </a:ln>
        </p:spPr>
      </p:pic>
      <p:pic>
        <p:nvPicPr>
          <p:cNvPr id="12293" name="Picture 4" descr="Graphic of a three story home with gables and baloon framing"/>
          <p:cNvPicPr>
            <a:picLocks noChangeAspect="1"/>
          </p:cNvPicPr>
          <p:nvPr/>
        </p:nvPicPr>
        <p:blipFill>
          <a:blip r:embed="rId4"/>
          <a:srcRect/>
          <a:stretch>
            <a:fillRect/>
          </a:stretch>
        </p:blipFill>
        <p:spPr bwMode="auto">
          <a:xfrm>
            <a:off x="554038" y="2011519"/>
            <a:ext cx="3922428" cy="2941481"/>
          </a:xfrm>
          <a:prstGeom prst="rect">
            <a:avLst/>
          </a:prstGeom>
          <a:noFill/>
          <a:ln w="9525">
            <a:noFill/>
            <a:miter lim="800000"/>
            <a:headEnd/>
            <a:tailEnd/>
          </a:ln>
        </p:spPr>
      </p:pic>
      <p:sp>
        <p:nvSpPr>
          <p:cNvPr id="12294" name="Rectangle 6"/>
          <p:cNvSpPr>
            <a:spLocks noChangeArrowheads="1"/>
          </p:cNvSpPr>
          <p:nvPr/>
        </p:nvSpPr>
        <p:spPr bwMode="auto">
          <a:xfrm>
            <a:off x="296882" y="4704788"/>
            <a:ext cx="4215209" cy="230832"/>
          </a:xfrm>
          <a:prstGeom prst="rect">
            <a:avLst/>
          </a:prstGeom>
          <a:noFill/>
          <a:ln w="9525">
            <a:noFill/>
            <a:miter lim="800000"/>
            <a:headEnd/>
            <a:tailEnd/>
          </a:ln>
        </p:spPr>
        <p:txBody>
          <a:bodyPr wrap="square">
            <a:spAutoFit/>
          </a:bodyPr>
          <a:lstStyle/>
          <a:p>
            <a:pPr algn="r"/>
            <a:r>
              <a:rPr lang="en-US" sz="900" i="1" dirty="0">
                <a:solidFill>
                  <a:srgbClr val="000000"/>
                </a:solidFill>
              </a:rPr>
              <a:t>Photo courtesy of the US Department of Energy</a:t>
            </a:r>
          </a:p>
        </p:txBody>
      </p:sp>
      <p:sp>
        <p:nvSpPr>
          <p:cNvPr id="7" name="Rectangle 6"/>
          <p:cNvSpPr>
            <a:spLocks noChangeArrowheads="1"/>
          </p:cNvSpPr>
          <p:nvPr/>
        </p:nvSpPr>
        <p:spPr bwMode="auto">
          <a:xfrm>
            <a:off x="5873663" y="6344178"/>
            <a:ext cx="3997325" cy="230832"/>
          </a:xfrm>
          <a:prstGeom prst="rect">
            <a:avLst/>
          </a:prstGeom>
          <a:noFill/>
          <a:ln w="9525">
            <a:noFill/>
            <a:miter lim="800000"/>
            <a:headEnd/>
            <a:tailEnd/>
          </a:ln>
        </p:spPr>
        <p:txBody>
          <a:bodyPr>
            <a:spAutoFit/>
          </a:bodyPr>
          <a:lstStyle/>
          <a:p>
            <a:r>
              <a:rPr lang="en-US" sz="900" b="1" i="1" dirty="0" smtClean="0">
                <a:solidFill>
                  <a:srgbClr val="333333"/>
                </a:solidFill>
              </a:rPr>
              <a:t>Illustration courtesy of Don </a:t>
            </a:r>
            <a:r>
              <a:rPr lang="en-US" sz="900" b="1" i="1" dirty="0" err="1" smtClean="0">
                <a:solidFill>
                  <a:srgbClr val="333333"/>
                </a:solidFill>
              </a:rPr>
              <a:t>Vandervort’s</a:t>
            </a:r>
            <a:r>
              <a:rPr lang="en-US" sz="900" b="1" i="1" dirty="0" smtClean="0">
                <a:solidFill>
                  <a:srgbClr val="333333"/>
                </a:solidFill>
              </a:rPr>
              <a:t> Home Tips.com</a:t>
            </a:r>
            <a:endParaRPr lang="en-US" sz="900" b="1" i="1" dirty="0">
              <a:solidFill>
                <a:srgbClr val="333333"/>
              </a:solidFill>
            </a:endParaRPr>
          </a:p>
        </p:txBody>
      </p:sp>
      <p:sp>
        <p:nvSpPr>
          <p:cNvPr id="8"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7"/>
          <p:cNvSpPr txBox="1">
            <a:spLocks noChangeArrowheads="1"/>
          </p:cNvSpPr>
          <p:nvPr/>
        </p:nvSpPr>
        <p:spPr bwMode="auto">
          <a:xfrm>
            <a:off x="0" y="1371600"/>
            <a:ext cx="9144000" cy="360099"/>
          </a:xfrm>
          <a:prstGeom prst="rect">
            <a:avLst/>
          </a:prstGeom>
          <a:noFill/>
          <a:ln w="9525">
            <a:noFill/>
            <a:miter lim="800000"/>
            <a:headEnd/>
            <a:tailEnd/>
          </a:ln>
        </p:spPr>
        <p:txBody>
          <a:bodyPr lIns="0" tIns="0" rIns="0" bIns="0">
            <a:spAutoFit/>
          </a:bodyPr>
          <a:lstStyle/>
          <a:p>
            <a:pPr marL="342900" indent="-342900" algn="ctr" eaLnBrk="0" hangingPunct="0">
              <a:lnSpc>
                <a:spcPct val="90000"/>
              </a:lnSpc>
              <a:spcBef>
                <a:spcPct val="50000"/>
              </a:spcBef>
              <a:buClr>
                <a:srgbClr val="8DC63F"/>
              </a:buClr>
            </a:pPr>
            <a:r>
              <a:rPr lang="en-US" sz="2600" dirty="0">
                <a:solidFill>
                  <a:srgbClr val="000066"/>
                </a:solidFill>
              </a:rPr>
              <a:t>Porch roof cavity may be open to wall cavities.</a:t>
            </a:r>
          </a:p>
        </p:txBody>
      </p:sp>
      <p:pic>
        <p:nvPicPr>
          <p:cNvPr id="32772" name="Picture 10" descr="Photo of a two-story house with balloon framing where the porch framing could be open to the wall cavities of the house."/>
          <p:cNvPicPr>
            <a:picLocks noChangeAspect="1" noChangeArrowheads="1"/>
          </p:cNvPicPr>
          <p:nvPr/>
        </p:nvPicPr>
        <p:blipFill>
          <a:blip r:embed="rId3" cstate="email"/>
          <a:srcRect/>
          <a:stretch>
            <a:fillRect/>
          </a:stretch>
        </p:blipFill>
        <p:spPr bwMode="auto">
          <a:xfrm>
            <a:off x="1676400" y="2036455"/>
            <a:ext cx="5791200" cy="4149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2" name="Rectangle 2"/>
          <p:cNvSpPr txBox="1">
            <a:spLocks noChangeArrowheads="1"/>
          </p:cNvSpPr>
          <p:nvPr/>
        </p:nvSpPr>
        <p:spPr bwMode="auto">
          <a:xfrm>
            <a:off x="450275" y="47500"/>
            <a:ext cx="6172200" cy="838200"/>
          </a:xfrm>
          <a:prstGeom prst="rect">
            <a:avLst/>
          </a:prstGeom>
          <a:noFill/>
          <a:ln w="9525">
            <a:noFill/>
            <a:miter lim="800000"/>
            <a:headEnd/>
            <a:tailEnd/>
          </a:ln>
        </p:spPr>
        <p:txBody>
          <a:bodyPr lIns="0" tIns="0" rIns="0" bIns="0" anchor="ctr"/>
          <a:lstStyle/>
          <a:p>
            <a:pPr eaLnBrk="0" hangingPunct="0">
              <a:defRPr/>
            </a:pPr>
            <a:r>
              <a:rPr lang="en-US" sz="2600" spc="100" dirty="0">
                <a:solidFill>
                  <a:schemeClr val="bg1"/>
                </a:solidFill>
                <a:ea typeface="ＭＳ Ｐゴシック" pitchFamily="34" charset="-128"/>
              </a:rPr>
              <a:t>Air Leakage in Balloon Frame </a:t>
            </a:r>
          </a:p>
        </p:txBody>
      </p:sp>
      <p:pic>
        <p:nvPicPr>
          <p:cNvPr id="13317" name="Picture 23" descr="Graphic of Arrows indicating air escaping from back of porch roof to adjoining wall cavities."/>
          <p:cNvPicPr>
            <a:picLocks noChangeAspect="1"/>
          </p:cNvPicPr>
          <p:nvPr/>
        </p:nvPicPr>
        <p:blipFill>
          <a:blip r:embed="rId4"/>
          <a:srcRect/>
          <a:stretch>
            <a:fillRect/>
          </a:stretch>
        </p:blipFill>
        <p:spPr bwMode="auto">
          <a:xfrm>
            <a:off x="2438400" y="3636963"/>
            <a:ext cx="4187825" cy="1212850"/>
          </a:xfrm>
          <a:prstGeom prst="rect">
            <a:avLst/>
          </a:prstGeom>
          <a:noFill/>
          <a:ln w="9525">
            <a:noFill/>
            <a:miter lim="800000"/>
            <a:headEnd/>
            <a:tailEnd/>
          </a:ln>
        </p:spPr>
      </p:pic>
      <p:sp>
        <p:nvSpPr>
          <p:cNvPr id="8" name="Rectangular Callout 4"/>
          <p:cNvSpPr>
            <a:spLocks noChangeArrowheads="1"/>
          </p:cNvSpPr>
          <p:nvPr/>
        </p:nvSpPr>
        <p:spPr bwMode="auto">
          <a:xfrm>
            <a:off x="228600" y="5517931"/>
            <a:ext cx="2971800" cy="914400"/>
          </a:xfrm>
          <a:prstGeom prst="wedgeRectCallout">
            <a:avLst>
              <a:gd name="adj1" fmla="val 37245"/>
              <a:gd name="adj2" fmla="val -155764"/>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dirty="0">
                <a:ea typeface="ＭＳ Ｐゴシック" pitchFamily="34" charset="-128"/>
              </a:rPr>
              <a:t>Arrows indicate air escaping from back of porch roof to adjoining wall cavities.</a:t>
            </a:r>
          </a:p>
        </p:txBody>
      </p:sp>
      <p:sp>
        <p:nvSpPr>
          <p:cNvPr id="10" name="Rectangle 6"/>
          <p:cNvSpPr>
            <a:spLocks noChangeArrowheads="1"/>
          </p:cNvSpPr>
          <p:nvPr/>
        </p:nvSpPr>
        <p:spPr bwMode="auto">
          <a:xfrm>
            <a:off x="4840288" y="5919090"/>
            <a:ext cx="2627312" cy="230832"/>
          </a:xfrm>
          <a:prstGeom prst="rect">
            <a:avLst/>
          </a:prstGeom>
          <a:noFill/>
          <a:ln w="9525">
            <a:noFill/>
            <a:miter lim="800000"/>
            <a:headEnd/>
            <a:tailEnd/>
          </a:ln>
        </p:spPr>
        <p:txBody>
          <a:bodyPr>
            <a:spAutoFit/>
          </a:bodyPr>
          <a:lstStyle/>
          <a:p>
            <a:pPr algn="r"/>
            <a:r>
              <a:rPr lang="en-US" sz="900" i="1" dirty="0">
                <a:solidFill>
                  <a:schemeClr val="bg1"/>
                </a:solidFill>
              </a:rPr>
              <a:t>Photo courtesy of the US Department of Energy</a:t>
            </a:r>
          </a:p>
        </p:txBody>
      </p:sp>
      <p:sp>
        <p:nvSpPr>
          <p:cNvPr id="9"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9675" y="0"/>
            <a:ext cx="5664200" cy="901700"/>
          </a:xfrm>
        </p:spPr>
        <p:txBody>
          <a:bodyPr/>
          <a:lstStyle/>
          <a:p>
            <a:pPr>
              <a:defRPr/>
            </a:pPr>
            <a:r>
              <a:rPr lang="en-US" dirty="0" smtClean="0"/>
              <a:t>Platform Framing</a:t>
            </a:r>
            <a:endParaRPr lang="en-US" dirty="0"/>
          </a:p>
        </p:txBody>
      </p:sp>
      <p:pic>
        <p:nvPicPr>
          <p:cNvPr id="14339" name="Picture 5" descr="House frame diagram of a cantilevered home"/>
          <p:cNvPicPr>
            <a:picLocks noChangeAspect="1"/>
          </p:cNvPicPr>
          <p:nvPr/>
        </p:nvPicPr>
        <p:blipFill>
          <a:blip r:embed="rId3"/>
          <a:srcRect/>
          <a:stretch>
            <a:fillRect/>
          </a:stretch>
        </p:blipFill>
        <p:spPr bwMode="auto">
          <a:xfrm>
            <a:off x="4945063" y="1501775"/>
            <a:ext cx="3987800" cy="4175125"/>
          </a:xfrm>
          <a:prstGeom prst="rect">
            <a:avLst/>
          </a:prstGeom>
          <a:noFill/>
          <a:ln w="9525">
            <a:noFill/>
            <a:miter lim="800000"/>
            <a:headEnd/>
            <a:tailEnd/>
          </a:ln>
        </p:spPr>
      </p:pic>
      <p:sp>
        <p:nvSpPr>
          <p:cNvPr id="14340" name="Rectangle 6"/>
          <p:cNvSpPr>
            <a:spLocks noChangeArrowheads="1"/>
          </p:cNvSpPr>
          <p:nvPr/>
        </p:nvSpPr>
        <p:spPr bwMode="auto">
          <a:xfrm>
            <a:off x="4935538" y="5862638"/>
            <a:ext cx="3997325" cy="246221"/>
          </a:xfrm>
          <a:prstGeom prst="rect">
            <a:avLst/>
          </a:prstGeom>
          <a:noFill/>
          <a:ln w="9525">
            <a:noFill/>
            <a:miter lim="800000"/>
            <a:headEnd/>
            <a:tailEnd/>
          </a:ln>
        </p:spPr>
        <p:txBody>
          <a:bodyPr>
            <a:spAutoFit/>
          </a:bodyPr>
          <a:lstStyle/>
          <a:p>
            <a:r>
              <a:rPr lang="en-US" sz="1000" b="1" i="1" dirty="0" smtClean="0">
                <a:solidFill>
                  <a:srgbClr val="333333"/>
                </a:solidFill>
              </a:rPr>
              <a:t>Illustration courtesy of Don </a:t>
            </a:r>
            <a:r>
              <a:rPr lang="en-US" sz="1000" b="1" i="1" dirty="0" err="1" smtClean="0">
                <a:solidFill>
                  <a:srgbClr val="333333"/>
                </a:solidFill>
              </a:rPr>
              <a:t>Vandervort’s</a:t>
            </a:r>
            <a:r>
              <a:rPr lang="en-US" sz="1000" b="1" i="1" dirty="0" smtClean="0">
                <a:solidFill>
                  <a:srgbClr val="333333"/>
                </a:solidFill>
              </a:rPr>
              <a:t> Home Tips.com</a:t>
            </a:r>
            <a:endParaRPr lang="en-US" sz="1000" b="1" i="1" dirty="0">
              <a:solidFill>
                <a:srgbClr val="333333"/>
              </a:solidFill>
            </a:endParaRPr>
          </a:p>
        </p:txBody>
      </p:sp>
      <p:sp>
        <p:nvSpPr>
          <p:cNvPr id="8" name="TextBox 7"/>
          <p:cNvSpPr txBox="1"/>
          <p:nvPr/>
        </p:nvSpPr>
        <p:spPr>
          <a:xfrm>
            <a:off x="2933700" y="3275013"/>
            <a:ext cx="46038" cy="68262"/>
          </a:xfrm>
          <a:prstGeom prst="rect">
            <a:avLst/>
          </a:prstGeom>
        </p:spPr>
        <p:txBody>
          <a:bodyPr>
            <a:normAutofit fontScale="25000" lnSpcReduction="20000"/>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pic>
        <p:nvPicPr>
          <p:cNvPr id="14342" name="Picture 8" descr="Graphic of cantilevered home showing where air can infiltrate"/>
          <p:cNvPicPr>
            <a:picLocks noChangeAspect="1"/>
          </p:cNvPicPr>
          <p:nvPr/>
        </p:nvPicPr>
        <p:blipFill>
          <a:blip r:embed="rId4"/>
          <a:srcRect/>
          <a:stretch>
            <a:fillRect/>
          </a:stretch>
        </p:blipFill>
        <p:spPr bwMode="auto">
          <a:xfrm>
            <a:off x="147942" y="1993901"/>
            <a:ext cx="4424058" cy="3868737"/>
          </a:xfrm>
          <a:prstGeom prst="rect">
            <a:avLst/>
          </a:prstGeom>
          <a:noFill/>
          <a:ln w="9525">
            <a:noFill/>
            <a:miter lim="800000"/>
            <a:headEnd/>
            <a:tailEnd/>
          </a:ln>
        </p:spPr>
      </p:pic>
      <p:sp>
        <p:nvSpPr>
          <p:cNvPr id="14343" name="TextBox 4"/>
          <p:cNvSpPr txBox="1">
            <a:spLocks noChangeArrowheads="1"/>
          </p:cNvSpPr>
          <p:nvPr/>
        </p:nvSpPr>
        <p:spPr bwMode="auto">
          <a:xfrm>
            <a:off x="1973963" y="5633056"/>
            <a:ext cx="2633662" cy="230188"/>
          </a:xfrm>
          <a:prstGeom prst="rect">
            <a:avLst/>
          </a:prstGeom>
          <a:noFill/>
          <a:ln w="9525">
            <a:noFill/>
            <a:miter lim="800000"/>
            <a:headEnd/>
            <a:tailEnd/>
          </a:ln>
        </p:spPr>
        <p:txBody>
          <a:bodyPr>
            <a:spAutoFit/>
          </a:bodyPr>
          <a:lstStyle/>
          <a:p>
            <a:pPr algn="r"/>
            <a:r>
              <a:rPr lang="en-US" sz="900" i="1" dirty="0">
                <a:solidFill>
                  <a:srgbClr val="000000"/>
                </a:solidFill>
              </a:rPr>
              <a:t>Photo courtesy of the US Department of Energy</a:t>
            </a:r>
          </a:p>
        </p:txBody>
      </p:sp>
      <p:sp>
        <p:nvSpPr>
          <p:cNvPr id="12" name="Down Arrow 11"/>
          <p:cNvSpPr/>
          <p:nvPr/>
        </p:nvSpPr>
        <p:spPr>
          <a:xfrm rot="8315124">
            <a:off x="1930958" y="4637851"/>
            <a:ext cx="271152" cy="695000"/>
          </a:xfrm>
          <a:prstGeom prst="downArrow">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8315124">
            <a:off x="3532063" y="4633830"/>
            <a:ext cx="271152" cy="695000"/>
          </a:xfrm>
          <a:prstGeom prst="downArrow">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smtClean="0">
                <a:solidFill>
                  <a:schemeClr val="bg1"/>
                </a:solidFill>
              </a:rPr>
              <a:t>GENERAL CONSTRUCTION AND CARPENTRY </a:t>
            </a:r>
            <a:endParaRPr lang="en-US" sz="1200" dirty="0">
              <a:solidFill>
                <a:schemeClr val="bg1"/>
              </a:solidFill>
            </a:endParaRPr>
          </a:p>
        </p:txBody>
      </p:sp>
    </p:spTree>
  </p:cSld>
  <p:clrMapOvr>
    <a:masterClrMapping/>
  </p:clrMapOvr>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4554</TotalTime>
  <Words>3699</Words>
  <Application>Microsoft Office PowerPoint</Application>
  <PresentationFormat>On-screen Show (4:3)</PresentationFormat>
  <Paragraphs>465</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eere_Wx_MobileHomes_template_blue</vt:lpstr>
      <vt:lpstr>General Construction and Carpentry</vt:lpstr>
      <vt:lpstr>Learning Objectives</vt:lpstr>
      <vt:lpstr>PowerPoint Presentation</vt:lpstr>
      <vt:lpstr>House Framing Terminology</vt:lpstr>
      <vt:lpstr>Foundation Types</vt:lpstr>
      <vt:lpstr>Visual Assessment - Perimeter</vt:lpstr>
      <vt:lpstr>Balloon Framing</vt:lpstr>
      <vt:lpstr>PowerPoint Presentation</vt:lpstr>
      <vt:lpstr>Platform Framing</vt:lpstr>
      <vt:lpstr>Wall Construction Details</vt:lpstr>
      <vt:lpstr>Air Leakage in Platform Frame </vt:lpstr>
      <vt:lpstr>Air Leakage in Platform Frame </vt:lpstr>
      <vt:lpstr>Roof Construction Types</vt:lpstr>
      <vt:lpstr>Roof Framing Details</vt:lpstr>
      <vt:lpstr>Roof Features and Terms</vt:lpstr>
      <vt:lpstr>Roof Eaves Detail</vt:lpstr>
      <vt:lpstr>Knee Wall Attics</vt:lpstr>
      <vt:lpstr>Changes in Ceiling Height</vt:lpstr>
      <vt:lpstr>Dropped Ceiling Over Closet</vt:lpstr>
      <vt:lpstr>Window Terminology</vt:lpstr>
      <vt:lpstr>Window Types</vt:lpstr>
      <vt:lpstr>Window Treatments</vt:lpstr>
      <vt:lpstr>PowerPoint Presentation</vt:lpstr>
      <vt:lpstr>Guidelines for Window Replacement</vt:lpstr>
      <vt:lpstr>In-Jamb Replacement Method (Double Hung Window)</vt:lpstr>
      <vt:lpstr>PowerPoint Presentation</vt:lpstr>
      <vt:lpstr>PowerPoint Presentation</vt:lpstr>
      <vt:lpstr>PowerPoint Presentation</vt:lpstr>
      <vt:lpstr>Doors</vt:lpstr>
      <vt:lpstr>Door Terminology</vt:lpstr>
      <vt:lpstr>Door Repair and Replacement</vt:lpstr>
      <vt:lpstr>Notes on Door Replacement</vt:lpstr>
      <vt:lpstr>Summary</vt:lpstr>
    </vt:vector>
  </TitlesOfParts>
  <Company>SMS Results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Construction and Carpentry</dc:title>
  <dc:creator>Kelly Cutchin</dc:creator>
  <cp:lastModifiedBy>Alice Gaston</cp:lastModifiedBy>
  <cp:revision>254</cp:revision>
  <dcterms:created xsi:type="dcterms:W3CDTF">2010-09-08T03:37:11Z</dcterms:created>
  <dcterms:modified xsi:type="dcterms:W3CDTF">2013-02-25T18:34:05Z</dcterms:modified>
</cp:coreProperties>
</file>