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6" r:id="rId1"/>
  </p:sldMasterIdLst>
  <p:notesMasterIdLst>
    <p:notesMasterId r:id="rId37"/>
  </p:notesMasterIdLst>
  <p:handoutMasterIdLst>
    <p:handoutMasterId r:id="rId38"/>
  </p:handoutMasterIdLst>
  <p:sldIdLst>
    <p:sldId id="308" r:id="rId2"/>
    <p:sldId id="258" r:id="rId3"/>
    <p:sldId id="259" r:id="rId4"/>
    <p:sldId id="281" r:id="rId5"/>
    <p:sldId id="287" r:id="rId6"/>
    <p:sldId id="288" r:id="rId7"/>
    <p:sldId id="284" r:id="rId8"/>
    <p:sldId id="261" r:id="rId9"/>
    <p:sldId id="262" r:id="rId10"/>
    <p:sldId id="307" r:id="rId11"/>
    <p:sldId id="289" r:id="rId12"/>
    <p:sldId id="286" r:id="rId13"/>
    <p:sldId id="291" r:id="rId14"/>
    <p:sldId id="295" r:id="rId15"/>
    <p:sldId id="265" r:id="rId16"/>
    <p:sldId id="263" r:id="rId17"/>
    <p:sldId id="267" r:id="rId18"/>
    <p:sldId id="268" r:id="rId19"/>
    <p:sldId id="297" r:id="rId20"/>
    <p:sldId id="296" r:id="rId21"/>
    <p:sldId id="298" r:id="rId22"/>
    <p:sldId id="299" r:id="rId23"/>
    <p:sldId id="264" r:id="rId24"/>
    <p:sldId id="272" r:id="rId25"/>
    <p:sldId id="274" r:id="rId26"/>
    <p:sldId id="273" r:id="rId27"/>
    <p:sldId id="300" r:id="rId28"/>
    <p:sldId id="275" r:id="rId29"/>
    <p:sldId id="303" r:id="rId30"/>
    <p:sldId id="304" r:id="rId31"/>
    <p:sldId id="302" r:id="rId32"/>
    <p:sldId id="276" r:id="rId33"/>
    <p:sldId id="277" r:id="rId34"/>
    <p:sldId id="278" r:id="rId35"/>
    <p:sldId id="279" r:id="rId36"/>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000066"/>
    <a:srgbClr val="528FBA"/>
    <a:srgbClr val="6F77B1"/>
    <a:srgbClr val="7E87C9"/>
    <a:srgbClr val="B2B0F7"/>
    <a:srgbClr val="8FD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84493" autoAdjust="0"/>
  </p:normalViewPr>
  <p:slideViewPr>
    <p:cSldViewPr snapToGrid="0" snapToObjects="1">
      <p:cViewPr>
        <p:scale>
          <a:sx n="70" d="100"/>
          <a:sy n="70" d="100"/>
        </p:scale>
        <p:origin x="-2814" y="-708"/>
      </p:cViewPr>
      <p:guideLst>
        <p:guide orient="horz" pos="2544"/>
        <p:guide pos="2880"/>
      </p:guideLst>
    </p:cSldViewPr>
  </p:slideViewPr>
  <p:notesTextViewPr>
    <p:cViewPr>
      <p:scale>
        <a:sx n="100" d="100"/>
        <a:sy n="100" d="100"/>
      </p:scale>
      <p:origin x="0" y="0"/>
    </p:cViewPr>
  </p:notesTextViewPr>
  <p:notesViewPr>
    <p:cSldViewPr snapToGrid="0" snapToObjects="1">
      <p:cViewPr>
        <p:scale>
          <a:sx n="100" d="100"/>
          <a:sy n="100" d="100"/>
        </p:scale>
        <p:origin x="-140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charset="0"/>
              </a:defRPr>
            </a:lvl1pPr>
          </a:lstStyle>
          <a:p>
            <a:pPr>
              <a:defRPr/>
            </a:pPr>
            <a:fld id="{44A72E5C-8F4E-417D-B1DA-F7B25E4AF1EB}" type="datetime1">
              <a:rPr lang="en-US"/>
              <a:pPr>
                <a:defRPr/>
              </a:pPr>
              <a:t>2/24/2013</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charset="0"/>
              </a:defRPr>
            </a:lvl1pPr>
          </a:lstStyle>
          <a:p>
            <a:pPr>
              <a:defRPr/>
            </a:pPr>
            <a:fld id="{CD580318-8330-4BC4-9972-2ACD28254423}" type="slidenum">
              <a:rPr lang="en-US"/>
              <a:pPr>
                <a:defRPr/>
              </a:pPr>
              <a:t>‹#›</a:t>
            </a:fld>
            <a:endParaRPr lang="en-US" dirty="0"/>
          </a:p>
        </p:txBody>
      </p:sp>
    </p:spTree>
    <p:extLst>
      <p:ext uri="{BB962C8B-B14F-4D97-AF65-F5344CB8AC3E}">
        <p14:creationId xmlns:p14="http://schemas.microsoft.com/office/powerpoint/2010/main" val="167686055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2" name="Footer Placeholder 1"/>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atin typeface="Times New Roman" pitchFamily="18" charset="0"/>
                <a:cs typeface="Times New Roman" pitchFamily="18" charset="0"/>
              </a:defRPr>
            </a:lvl1pPr>
          </a:lstStyle>
          <a:p>
            <a:r>
              <a:rPr lang="en-US" dirty="0" smtClean="0"/>
              <a:t>December 2012</a:t>
            </a:r>
            <a:endParaRPr lang="en-US" dirty="0"/>
          </a:p>
        </p:txBody>
      </p:sp>
      <p:sp>
        <p:nvSpPr>
          <p:cNvPr id="3" name="Slide Number Placeholder 2"/>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atin typeface="Times New Roman" pitchFamily="18" charset="0"/>
                <a:cs typeface="Times New Roman" pitchFamily="18" charset="0"/>
              </a:defRPr>
            </a:lvl1pPr>
          </a:lstStyle>
          <a:p>
            <a:fld id="{7FF0126E-F5C3-42A1-8E99-A66A5EEF8836}" type="slidenum">
              <a:rPr lang="en-US" smtClean="0"/>
              <a:pPr/>
              <a:t>‹#›</a:t>
            </a:fld>
            <a:endParaRPr lang="en-US" dirty="0"/>
          </a:p>
        </p:txBody>
      </p:sp>
    </p:spTree>
    <p:extLst>
      <p:ext uri="{BB962C8B-B14F-4D97-AF65-F5344CB8AC3E}">
        <p14:creationId xmlns:p14="http://schemas.microsoft.com/office/powerpoint/2010/main" val="6367328"/>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ts val="600"/>
      </a:spcBef>
      <a:spcAft>
        <a:spcPts val="600"/>
      </a:spcAft>
      <a:defRPr sz="1200" kern="1200">
        <a:solidFill>
          <a:schemeClr val="tx1"/>
        </a:solidFill>
        <a:latin typeface="Times New Roman" pitchFamily="18" charset="0"/>
        <a:ea typeface="ＭＳ Ｐゴシック" charset="-128"/>
        <a:cs typeface="Times New Roman" pitchFamily="18" charset="0"/>
      </a:defRPr>
    </a:lvl1pPr>
    <a:lvl2pPr marL="457200" algn="l" defTabSz="457200" rtl="0" eaLnBrk="0" fontAlgn="base" hangingPunct="0">
      <a:spcBef>
        <a:spcPts val="600"/>
      </a:spcBef>
      <a:spcAft>
        <a:spcPts val="600"/>
      </a:spcAft>
      <a:defRPr sz="1200" kern="1200">
        <a:solidFill>
          <a:schemeClr val="tx1"/>
        </a:solidFill>
        <a:latin typeface="Times New Roman" pitchFamily="18" charset="0"/>
        <a:ea typeface="ＭＳ Ｐゴシック" charset="-128"/>
        <a:cs typeface="Times New Roman" pitchFamily="18" charset="0"/>
      </a:defRPr>
    </a:lvl2pPr>
    <a:lvl3pPr marL="914400" algn="l" defTabSz="457200" rtl="0" eaLnBrk="0" fontAlgn="base" hangingPunct="0">
      <a:spcBef>
        <a:spcPts val="600"/>
      </a:spcBef>
      <a:spcAft>
        <a:spcPts val="600"/>
      </a:spcAft>
      <a:defRPr sz="1200" kern="1200">
        <a:solidFill>
          <a:schemeClr val="tx1"/>
        </a:solidFill>
        <a:latin typeface="Times New Roman" pitchFamily="18" charset="0"/>
        <a:ea typeface="ＭＳ Ｐゴシック" charset="-128"/>
        <a:cs typeface="Times New Roman" pitchFamily="18" charset="0"/>
      </a:defRPr>
    </a:lvl3pPr>
    <a:lvl4pPr marL="1371600" algn="l" defTabSz="457200" rtl="0" eaLnBrk="0" fontAlgn="base" hangingPunct="0">
      <a:spcBef>
        <a:spcPts val="600"/>
      </a:spcBef>
      <a:spcAft>
        <a:spcPts val="600"/>
      </a:spcAft>
      <a:defRPr sz="1200" kern="1200">
        <a:solidFill>
          <a:schemeClr val="tx1"/>
        </a:solidFill>
        <a:latin typeface="Times New Roman" pitchFamily="18" charset="0"/>
        <a:ea typeface="ＭＳ Ｐゴシック" charset="-128"/>
        <a:cs typeface="Times New Roman" pitchFamily="18" charset="0"/>
      </a:defRPr>
    </a:lvl4pPr>
    <a:lvl5pPr marL="1828800" algn="l" defTabSz="457200" rtl="0" eaLnBrk="0" fontAlgn="base" hangingPunct="0">
      <a:spcBef>
        <a:spcPts val="600"/>
      </a:spcBef>
      <a:spcAft>
        <a:spcPts val="600"/>
      </a:spcAft>
      <a:defRPr sz="1200" kern="1200">
        <a:solidFill>
          <a:schemeClr val="tx1"/>
        </a:solidFill>
        <a:latin typeface="Times New Roman" pitchFamily="18" charset="0"/>
        <a:ea typeface="ＭＳ Ｐゴシック" charset="-128"/>
        <a:cs typeface="Times New Roman" pitchFamily="18"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 name="Notes Placeholder 1"/>
          <p:cNvSpPr>
            <a:spLocks noGrp="1"/>
          </p:cNvSpPr>
          <p:nvPr>
            <p:ph type="body" idx="1"/>
          </p:nvPr>
        </p:nvSpPr>
        <p:spPr/>
        <p:txBody>
          <a:bodyPr/>
          <a:lstStyle/>
          <a:p>
            <a:endParaRPr lang="en-US" dirty="0"/>
          </a:p>
        </p:txBody>
      </p:sp>
      <p:sp>
        <p:nvSpPr>
          <p:cNvPr id="3" name="Footer Placeholder 2"/>
          <p:cNvSpPr>
            <a:spLocks noGrp="1"/>
          </p:cNvSpPr>
          <p:nvPr>
            <p:ph type="ftr" sz="quarter" idx="10"/>
          </p:nvPr>
        </p:nvSpPr>
        <p:spPr/>
        <p:txBody>
          <a:bodyPr/>
          <a:lstStyle/>
          <a:p>
            <a:r>
              <a:rPr lang="en-US" smtClean="0"/>
              <a:t>December 2012</a:t>
            </a:r>
            <a:endParaRPr lang="en-US" dirty="0"/>
          </a:p>
        </p:txBody>
      </p:sp>
      <p:sp>
        <p:nvSpPr>
          <p:cNvPr id="4" name="Slide Number Placeholder 3"/>
          <p:cNvSpPr>
            <a:spLocks noGrp="1"/>
          </p:cNvSpPr>
          <p:nvPr>
            <p:ph type="sldNum" sz="quarter" idx="11"/>
          </p:nvPr>
        </p:nvSpPr>
        <p:spPr/>
        <p:txBody>
          <a:bodyPr/>
          <a:lstStyle/>
          <a:p>
            <a:fld id="{7FF0126E-F5C3-42A1-8E99-A66A5EEF883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The lower floor of the home, including the addition and ell, are simple rectangles and easy to calculate.</a:t>
            </a:r>
          </a:p>
          <a:p>
            <a:pPr marL="457200" indent="-228600">
              <a:spcBef>
                <a:spcPts val="0"/>
              </a:spcBef>
              <a:spcAft>
                <a:spcPts val="0"/>
              </a:spcAft>
              <a:buFont typeface="Symbol"/>
              <a:buChar char="·"/>
            </a:pPr>
            <a:r>
              <a:rPr lang="en-US" dirty="0" smtClean="0">
                <a:latin typeface="Times New Roman"/>
              </a:rPr>
              <a:t>Ell = 180 ft</a:t>
            </a:r>
            <a:r>
              <a:rPr lang="en-US" baseline="30000" dirty="0" smtClean="0">
                <a:latin typeface="Times New Roman"/>
              </a:rPr>
              <a:t>2</a:t>
            </a:r>
            <a:r>
              <a:rPr lang="en-US" dirty="0" smtClean="0">
                <a:latin typeface="Times New Roman"/>
              </a:rPr>
              <a:t> x 7’6” = 1,350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Rear addition = 128 ft</a:t>
            </a:r>
            <a:r>
              <a:rPr lang="en-US" baseline="30000" dirty="0" smtClean="0">
                <a:latin typeface="Times New Roman"/>
              </a:rPr>
              <a:t>2</a:t>
            </a:r>
            <a:r>
              <a:rPr lang="en-US" dirty="0" smtClean="0">
                <a:latin typeface="Times New Roman"/>
              </a:rPr>
              <a:t> x 7’5” = 950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Main house, first floor = 416 ft</a:t>
            </a:r>
            <a:r>
              <a:rPr lang="en-US" baseline="30000" dirty="0" smtClean="0">
                <a:latin typeface="Times New Roman"/>
              </a:rPr>
              <a:t>2</a:t>
            </a:r>
            <a:r>
              <a:rPr lang="en-US" dirty="0" smtClean="0">
                <a:latin typeface="Times New Roman"/>
              </a:rPr>
              <a:t> x 8’ = 3,328 ft</a:t>
            </a:r>
            <a:r>
              <a:rPr lang="en-US" baseline="30000" dirty="0" smtClean="0">
                <a:latin typeface="Times New Roman"/>
              </a:rPr>
              <a:t>3</a:t>
            </a:r>
            <a:endParaRPr lang="en-US" dirty="0" smtClean="0">
              <a:latin typeface="Times New Roman"/>
            </a:endParaRPr>
          </a:p>
          <a:p>
            <a:r>
              <a:rPr lang="en-US" dirty="0" smtClean="0">
                <a:latin typeface="Times New Roman"/>
              </a:rPr>
              <a:t>The second floor of the main house (the only section with a second story) is an odd shape due to the sloping ceiling and knee-wall attics. To accurately calculate the second floor, we will need to break down this odd shape into simple parts that are easier to work with. We will need to start with the following dimensions from our walk-through.</a:t>
            </a:r>
            <a:endParaRPr lang="en-US" dirty="0">
              <a:latin typeface="Times New Roman"/>
            </a:endParaRPr>
          </a:p>
          <a:p>
            <a:pPr marL="457200" indent="-228600">
              <a:spcBef>
                <a:spcPts val="0"/>
              </a:spcBef>
              <a:spcAft>
                <a:spcPts val="0"/>
              </a:spcAft>
              <a:buFont typeface="Symbol" pitchFamily="18" charset="2"/>
              <a:buChar char="·"/>
            </a:pPr>
            <a:r>
              <a:rPr lang="en-US" dirty="0" smtClean="0">
                <a:latin typeface="Times New Roman"/>
              </a:rPr>
              <a:t>Attic flat = 8’</a:t>
            </a:r>
          </a:p>
          <a:p>
            <a:pPr marL="457200" indent="-228600">
              <a:spcBef>
                <a:spcPts val="0"/>
              </a:spcBef>
              <a:spcAft>
                <a:spcPts val="0"/>
              </a:spcAft>
              <a:buFont typeface="Symbol" pitchFamily="18" charset="2"/>
              <a:buChar char="·"/>
            </a:pPr>
            <a:r>
              <a:rPr lang="en-US" dirty="0" smtClean="0">
                <a:latin typeface="Times New Roman"/>
              </a:rPr>
              <a:t>Eaves wall = 3’  </a:t>
            </a:r>
          </a:p>
          <a:p>
            <a:pPr marL="457200" indent="-228600">
              <a:spcBef>
                <a:spcPts val="0"/>
              </a:spcBef>
              <a:spcAft>
                <a:spcPts val="0"/>
              </a:spcAft>
              <a:buFont typeface="Symbol" pitchFamily="18" charset="2"/>
              <a:buChar char="·"/>
            </a:pPr>
            <a:r>
              <a:rPr lang="en-US" dirty="0" smtClean="0">
                <a:latin typeface="Times New Roman"/>
              </a:rPr>
              <a:t>Ceiling height = 7’</a:t>
            </a:r>
          </a:p>
          <a:p>
            <a:pPr marL="289984" indent="-241653">
              <a:buFont typeface="Symbol"/>
              <a:buChar char="·"/>
            </a:pPr>
            <a:endParaRPr lang="en-US" dirty="0" smtClean="0">
              <a:latin typeface="Times New Roman"/>
            </a:endParaRPr>
          </a:p>
          <a:p>
            <a:pPr marL="289984" indent="-241653"/>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Break complex shapes down into simple components—circles, triangles, and rectangles—and use the following formulas. </a:t>
            </a:r>
          </a:p>
          <a:p>
            <a:pPr marL="457200" indent="-228600">
              <a:spcBef>
                <a:spcPts val="0"/>
              </a:spcBef>
              <a:spcAft>
                <a:spcPts val="0"/>
              </a:spcAft>
              <a:buFont typeface="Symbol"/>
              <a:buChar char="·"/>
            </a:pPr>
            <a:r>
              <a:rPr lang="en-US" dirty="0" smtClean="0">
                <a:latin typeface="Times New Roman"/>
              </a:rPr>
              <a:t>Area</a:t>
            </a:r>
          </a:p>
          <a:p>
            <a:pPr marL="685800" lvl="1" indent="-228600">
              <a:spcBef>
                <a:spcPts val="0"/>
              </a:spcBef>
              <a:spcAft>
                <a:spcPts val="0"/>
              </a:spcAft>
              <a:buFont typeface="Courier New"/>
              <a:buChar char="o"/>
            </a:pPr>
            <a:r>
              <a:rPr lang="en-US" dirty="0" smtClean="0">
                <a:latin typeface="Times New Roman"/>
              </a:rPr>
              <a:t>Triangle = ½ base x height</a:t>
            </a:r>
          </a:p>
          <a:p>
            <a:pPr marL="685800" indent="-228600">
              <a:spcBef>
                <a:spcPts val="0"/>
              </a:spcBef>
              <a:spcAft>
                <a:spcPts val="0"/>
              </a:spcAft>
              <a:buFont typeface="Courier New"/>
              <a:buChar char="o"/>
            </a:pPr>
            <a:r>
              <a:rPr lang="en-US" dirty="0" smtClean="0">
                <a:latin typeface="Times New Roman"/>
              </a:rPr>
              <a:t>Circle = </a:t>
            </a:r>
            <a:r>
              <a:rPr lang="el-GR" dirty="0" smtClean="0">
                <a:latin typeface="Times New Roman"/>
              </a:rPr>
              <a:t>π</a:t>
            </a:r>
            <a:r>
              <a:rPr lang="en-US" dirty="0" smtClean="0">
                <a:latin typeface="Times New Roman"/>
              </a:rPr>
              <a:t>r</a:t>
            </a:r>
            <a:r>
              <a:rPr lang="en-US" baseline="30000" dirty="0" smtClean="0">
                <a:latin typeface="Times New Roman"/>
              </a:rPr>
              <a:t>2 </a:t>
            </a:r>
            <a:r>
              <a:rPr lang="en-US" dirty="0" smtClean="0">
                <a:latin typeface="Times New Roman"/>
              </a:rPr>
              <a:t>; </a:t>
            </a:r>
            <a:r>
              <a:rPr lang="el-GR" dirty="0" smtClean="0">
                <a:latin typeface="Times New Roman"/>
              </a:rPr>
              <a:t>π ≈ 3.14</a:t>
            </a:r>
            <a:endParaRPr lang="en-US" dirty="0" smtClean="0">
              <a:latin typeface="Times New Roman"/>
            </a:endParaRPr>
          </a:p>
          <a:p>
            <a:pPr marL="457200" indent="-241653">
              <a:spcBef>
                <a:spcPts val="0"/>
              </a:spcBef>
              <a:spcAft>
                <a:spcPts val="0"/>
              </a:spcAft>
              <a:buFont typeface="Courier New"/>
              <a:buChar char="o"/>
            </a:pPr>
            <a:endParaRPr lang="el-GR" dirty="0" smtClean="0">
              <a:latin typeface="Times New Roman"/>
            </a:endParaRPr>
          </a:p>
          <a:p>
            <a:pPr marL="457200" indent="-228600">
              <a:spcBef>
                <a:spcPts val="0"/>
              </a:spcBef>
              <a:spcAft>
                <a:spcPts val="0"/>
              </a:spcAft>
              <a:buFont typeface="Symbol"/>
              <a:buChar char="·"/>
            </a:pPr>
            <a:r>
              <a:rPr lang="en-US" dirty="0" smtClean="0">
                <a:latin typeface="Times New Roman"/>
              </a:rPr>
              <a:t>Volume = area * 3</a:t>
            </a:r>
            <a:r>
              <a:rPr lang="en-US" baseline="30000" dirty="0" smtClean="0">
                <a:latin typeface="Times New Roman"/>
              </a:rPr>
              <a:t>rd</a:t>
            </a:r>
            <a:r>
              <a:rPr lang="en-US" dirty="0" smtClean="0">
                <a:latin typeface="Times New Roman"/>
              </a:rPr>
              <a:t> dimension</a:t>
            </a:r>
          </a:p>
          <a:p>
            <a:pPr marL="685800" lvl="1" indent="-228600">
              <a:spcBef>
                <a:spcPts val="0"/>
              </a:spcBef>
              <a:spcAft>
                <a:spcPts val="0"/>
              </a:spcAft>
              <a:buFont typeface="Courier New"/>
              <a:buChar char="o"/>
            </a:pPr>
            <a:r>
              <a:rPr lang="en-US" dirty="0" smtClean="0">
                <a:latin typeface="Times New Roman"/>
              </a:rPr>
              <a:t>Triangle = ½ base x height x length</a:t>
            </a:r>
          </a:p>
          <a:p>
            <a:pPr marL="685800" indent="-228600">
              <a:spcBef>
                <a:spcPts val="0"/>
              </a:spcBef>
              <a:spcAft>
                <a:spcPts val="0"/>
              </a:spcAft>
              <a:buFont typeface="Courier New"/>
              <a:buChar char="o"/>
            </a:pPr>
            <a:r>
              <a:rPr lang="en-US" dirty="0" smtClean="0">
                <a:latin typeface="Times New Roman"/>
              </a:rPr>
              <a:t>Cylinder = </a:t>
            </a:r>
            <a:r>
              <a:rPr lang="el-GR" dirty="0" smtClean="0">
                <a:latin typeface="Times New Roman"/>
              </a:rPr>
              <a:t>π</a:t>
            </a:r>
            <a:r>
              <a:rPr lang="en-US" dirty="0" smtClean="0">
                <a:latin typeface="Times New Roman"/>
              </a:rPr>
              <a:t>r</a:t>
            </a:r>
            <a:r>
              <a:rPr lang="en-US" baseline="30000" dirty="0" smtClean="0">
                <a:latin typeface="Times New Roman"/>
              </a:rPr>
              <a:t>2</a:t>
            </a:r>
            <a:r>
              <a:rPr lang="en-US" dirty="0" smtClean="0">
                <a:latin typeface="Times New Roman"/>
              </a:rPr>
              <a:t> x height</a:t>
            </a:r>
          </a:p>
          <a:p>
            <a:pPr marL="289984" indent="-241653"/>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0"/>
              </a:spcBef>
              <a:spcAft>
                <a:spcPts val="0"/>
              </a:spcAft>
            </a:pPr>
            <a:r>
              <a:rPr lang="en-US" dirty="0" smtClean="0">
                <a:latin typeface="Times New Roman"/>
              </a:rPr>
              <a:t>This can be broken down in a number of ways. For our example, we will break it down into two rectangles and two triangles.</a:t>
            </a:r>
          </a:p>
          <a:p>
            <a:r>
              <a:rPr lang="en-US" dirty="0" smtClean="0">
                <a:latin typeface="Times New Roman"/>
              </a:rPr>
              <a:t>Dimensions from walk-through:</a:t>
            </a:r>
          </a:p>
          <a:p>
            <a:pPr marL="457200" indent="-228600">
              <a:spcBef>
                <a:spcPts val="0"/>
              </a:spcBef>
              <a:spcAft>
                <a:spcPts val="0"/>
              </a:spcAft>
              <a:buFont typeface="Symbol"/>
              <a:buChar char="·"/>
            </a:pPr>
            <a:r>
              <a:rPr lang="en-US" dirty="0" smtClean="0">
                <a:latin typeface="Times New Roman"/>
              </a:rPr>
              <a:t>Attic flat = 8’</a:t>
            </a:r>
          </a:p>
          <a:p>
            <a:pPr marL="457200" indent="-228600">
              <a:spcBef>
                <a:spcPts val="0"/>
              </a:spcBef>
              <a:spcAft>
                <a:spcPts val="0"/>
              </a:spcAft>
              <a:buFont typeface="Symbol"/>
              <a:buChar char="·"/>
            </a:pPr>
            <a:r>
              <a:rPr lang="en-US" dirty="0" smtClean="0">
                <a:latin typeface="Times New Roman"/>
              </a:rPr>
              <a:t>Eaves wall = 3’ </a:t>
            </a:r>
          </a:p>
          <a:p>
            <a:pPr marL="457200" indent="-228600">
              <a:spcBef>
                <a:spcPts val="0"/>
              </a:spcBef>
              <a:spcAft>
                <a:spcPts val="0"/>
              </a:spcAft>
              <a:buFont typeface="Symbol"/>
              <a:buChar char="·"/>
            </a:pPr>
            <a:r>
              <a:rPr lang="en-US" dirty="0" smtClean="0">
                <a:latin typeface="Times New Roman"/>
              </a:rPr>
              <a:t>Ceiling height = 7’ </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marL="3175"/>
            <a:r>
              <a:rPr lang="en-US" i="1" dirty="0" smtClean="0">
                <a:solidFill>
                  <a:srgbClr val="808080"/>
                </a:solidFill>
                <a:latin typeface="Times New Roman"/>
              </a:rPr>
              <a:t>Let students calculate the various shapes’ volumes and then the total.</a:t>
            </a:r>
          </a:p>
          <a:p>
            <a:pPr marL="3175"/>
            <a:r>
              <a:rPr lang="en-US" i="1" dirty="0" smtClean="0">
                <a:solidFill>
                  <a:srgbClr val="808080"/>
                </a:solidFill>
                <a:latin typeface="Times New Roman"/>
              </a:rPr>
              <a:t>Click to reveal answers on the slide.</a:t>
            </a:r>
          </a:p>
          <a:p>
            <a:pPr marL="457200" indent="-228600">
              <a:spcAft>
                <a:spcPts val="0"/>
              </a:spcAft>
              <a:buFont typeface="Symbol"/>
              <a:buChar char="·"/>
            </a:pPr>
            <a:r>
              <a:rPr lang="en-US" dirty="0" smtClean="0">
                <a:latin typeface="Times New Roman"/>
              </a:rPr>
              <a:t>Top rectangle = 8’ x 4’ x 26’ = 832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Bottom rectangle = 16’ x 3’ x 26’ = 1,248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2 triangles = 2 x (½ (4’ x 4’) x 26’) = 416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Total conditioned volume of 2</a:t>
            </a:r>
            <a:r>
              <a:rPr lang="en-US" baseline="30000" dirty="0" smtClean="0">
                <a:latin typeface="Times New Roman"/>
              </a:rPr>
              <a:t>nd</a:t>
            </a:r>
            <a:r>
              <a:rPr lang="en-US" dirty="0" smtClean="0">
                <a:latin typeface="Times New Roman"/>
              </a:rPr>
              <a:t> floor = 2,496 ft</a:t>
            </a:r>
            <a:r>
              <a:rPr lang="en-US" baseline="30000" dirty="0" smtClean="0">
                <a:latin typeface="Times New Roman"/>
              </a:rPr>
              <a:t>3</a:t>
            </a:r>
            <a:endParaRPr lang="en-US" dirty="0" smtClean="0">
              <a:latin typeface="Times New Roman"/>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4" name="Notes Placeholder 3"/>
          <p:cNvSpPr>
            <a:spLocks noGrp="1"/>
          </p:cNvSpPr>
          <p:nvPr>
            <p:ph type="body" sz="quarter" idx="10"/>
          </p:nvPr>
        </p:nvSpPr>
        <p:spPr/>
        <p:txBody>
          <a:bodyPr>
            <a:normAutofit/>
          </a:bodyPr>
          <a:lstStyle/>
          <a:p>
            <a:r>
              <a:rPr lang="en-US" dirty="0" smtClean="0">
                <a:latin typeface="Times New Roman"/>
              </a:rPr>
              <a:t>The final step is to add up the volumes of all the sections of the house. </a:t>
            </a:r>
          </a:p>
          <a:p>
            <a:pPr marL="457200" indent="-228600">
              <a:spcBef>
                <a:spcPts val="0"/>
              </a:spcBef>
              <a:spcAft>
                <a:spcPts val="0"/>
              </a:spcAft>
              <a:buFont typeface="Symbol"/>
              <a:buChar char="·"/>
            </a:pPr>
            <a:r>
              <a:rPr lang="en-US" dirty="0" smtClean="0">
                <a:latin typeface="Times New Roman"/>
              </a:rPr>
              <a:t>Ell = 1,350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Rear addition = 950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Main house, first floor = 3,328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Main house, second floor = 2,496 ft</a:t>
            </a:r>
            <a:r>
              <a:rPr lang="en-US" baseline="30000" dirty="0" smtClean="0">
                <a:latin typeface="Times New Roman"/>
              </a:rPr>
              <a:t>3</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Total = 8,124 ft</a:t>
            </a:r>
            <a:r>
              <a:rPr lang="en-US" baseline="30000" dirty="0" smtClean="0">
                <a:latin typeface="Times New Roman"/>
              </a:rPr>
              <a:t>3</a:t>
            </a:r>
            <a:endParaRPr lang="en-US" dirty="0" smtClean="0">
              <a:latin typeface="Times New Roman"/>
            </a:endParaRPr>
          </a:p>
          <a:p>
            <a:r>
              <a:rPr lang="en-US" dirty="0" smtClean="0">
                <a:latin typeface="Times New Roman"/>
              </a:rPr>
              <a:t>The total floor area x 8’ can get you to an accurate volume. </a:t>
            </a:r>
          </a:p>
          <a:p>
            <a:pPr marL="457200" indent="-228600">
              <a:buFont typeface="Symbol"/>
              <a:buChar char="·"/>
            </a:pPr>
            <a:r>
              <a:rPr lang="en-US" dirty="0" smtClean="0">
                <a:latin typeface="Times New Roman"/>
              </a:rPr>
              <a:t>1,140 ft</a:t>
            </a:r>
            <a:r>
              <a:rPr lang="en-US" baseline="30000" dirty="0" smtClean="0">
                <a:latin typeface="Times New Roman"/>
              </a:rPr>
              <a:t>2</a:t>
            </a:r>
            <a:r>
              <a:rPr lang="en-US" dirty="0" smtClean="0">
                <a:latin typeface="Times New Roman"/>
              </a:rPr>
              <a:t> x 8’ = 9,120 ft</a:t>
            </a:r>
            <a:r>
              <a:rPr lang="en-US" baseline="30000" dirty="0" smtClean="0">
                <a:latin typeface="Times New Roman"/>
              </a:rPr>
              <a:t>3</a:t>
            </a:r>
            <a:endParaRPr lang="en-US" dirty="0" smtClean="0">
              <a:latin typeface="Times New Roman"/>
            </a:endParaRPr>
          </a:p>
          <a:p>
            <a:endParaRPr lang="en-US" dirty="0"/>
          </a:p>
        </p:txBody>
      </p:sp>
      <p:sp>
        <p:nvSpPr>
          <p:cNvPr id="2" name="Footer Placeholder 1"/>
          <p:cNvSpPr>
            <a:spLocks noGrp="1"/>
          </p:cNvSpPr>
          <p:nvPr>
            <p:ph type="ftr" sz="quarter" idx="11"/>
          </p:nvPr>
        </p:nvSpPr>
        <p:spPr/>
        <p:txBody>
          <a:bodyPr/>
          <a:lstStyle/>
          <a:p>
            <a:r>
              <a:rPr lang="en-US" smtClean="0"/>
              <a:t>December 2012</a:t>
            </a:r>
            <a:endParaRPr lang="en-US" dirty="0"/>
          </a:p>
        </p:txBody>
      </p:sp>
      <p:sp>
        <p:nvSpPr>
          <p:cNvPr id="3" name="Slide Number Placeholder 2"/>
          <p:cNvSpPr>
            <a:spLocks noGrp="1"/>
          </p:cNvSpPr>
          <p:nvPr>
            <p:ph type="sldNum" sz="quarter" idx="12"/>
          </p:nvPr>
        </p:nvSpPr>
        <p:spPr/>
        <p:txBody>
          <a:bodyPr/>
          <a:lstStyle/>
          <a:p>
            <a:fld id="{7FF0126E-F5C3-42A1-8E99-A66A5EEF883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ts val="317"/>
              </a:spcBef>
              <a:spcAft>
                <a:spcPts val="317"/>
              </a:spcAft>
            </a:pPr>
            <a:r>
              <a:rPr lang="en-US" dirty="0" smtClean="0">
                <a:latin typeface="Times New Roman"/>
              </a:rPr>
              <a:t>When blower door testing is not possible, some states require the auditor to determine if the home is “at risk” for moisture and </a:t>
            </a:r>
            <a:r>
              <a:rPr lang="en-US" b="1" i="1" dirty="0" smtClean="0">
                <a:latin typeface="Times New Roman"/>
              </a:rPr>
              <a:t>indoor air quality (IAQ) </a:t>
            </a:r>
            <a:r>
              <a:rPr lang="en-US" dirty="0" smtClean="0">
                <a:latin typeface="Times New Roman"/>
              </a:rPr>
              <a:t>problems. Blower door results supersede this calculation.</a:t>
            </a:r>
          </a:p>
          <a:p>
            <a:pPr>
              <a:spcBef>
                <a:spcPts val="317"/>
              </a:spcBef>
              <a:spcAft>
                <a:spcPts val="317"/>
              </a:spcAft>
            </a:pPr>
            <a:r>
              <a:rPr lang="en-US" dirty="0" smtClean="0">
                <a:latin typeface="Times New Roman"/>
              </a:rPr>
              <a:t>At risk calculation:</a:t>
            </a:r>
          </a:p>
          <a:p>
            <a:pPr marL="457200" indent="-228600">
              <a:spcBef>
                <a:spcPts val="0"/>
              </a:spcBef>
              <a:spcAft>
                <a:spcPts val="0"/>
              </a:spcAft>
              <a:buFont typeface="Symbol"/>
              <a:buChar char="·"/>
            </a:pPr>
            <a:r>
              <a:rPr lang="en-US" dirty="0" smtClean="0">
                <a:latin typeface="Times New Roman"/>
              </a:rPr>
              <a:t>8,400 ft</a:t>
            </a:r>
            <a:r>
              <a:rPr lang="en-US" baseline="30000" dirty="0" smtClean="0">
                <a:latin typeface="Times New Roman"/>
              </a:rPr>
              <a:t>3</a:t>
            </a:r>
            <a:r>
              <a:rPr lang="en-US" dirty="0" smtClean="0">
                <a:latin typeface="Times New Roman"/>
              </a:rPr>
              <a:t> minimum</a:t>
            </a:r>
          </a:p>
          <a:p>
            <a:pPr marL="457200" indent="-228600">
              <a:spcBef>
                <a:spcPts val="0"/>
              </a:spcBef>
              <a:spcAft>
                <a:spcPts val="0"/>
              </a:spcAft>
              <a:buFont typeface="Symbol"/>
              <a:buChar char="·"/>
            </a:pPr>
            <a:r>
              <a:rPr lang="en-US" dirty="0" smtClean="0">
                <a:latin typeface="Times New Roman"/>
              </a:rPr>
              <a:t>2,100 ft</a:t>
            </a:r>
            <a:r>
              <a:rPr lang="en-US" baseline="30000" dirty="0" smtClean="0">
                <a:latin typeface="Times New Roman"/>
              </a:rPr>
              <a:t>3</a:t>
            </a:r>
            <a:r>
              <a:rPr lang="en-US" dirty="0" smtClean="0">
                <a:latin typeface="Times New Roman"/>
              </a:rPr>
              <a:t> for each person over four occupants</a:t>
            </a:r>
          </a:p>
          <a:p>
            <a:pPr marL="457200" indent="-228600">
              <a:spcBef>
                <a:spcPts val="0"/>
              </a:spcBef>
              <a:spcAft>
                <a:spcPts val="0"/>
              </a:spcAft>
              <a:buFont typeface="Symbol"/>
              <a:buChar char="·"/>
            </a:pPr>
            <a:r>
              <a:rPr lang="en-US" dirty="0" smtClean="0">
                <a:latin typeface="Times New Roman"/>
              </a:rPr>
              <a:t>Compare to actual heated volume</a:t>
            </a:r>
          </a:p>
          <a:p>
            <a:pPr marL="685800" lvl="1" indent="-228600">
              <a:spcBef>
                <a:spcPts val="0"/>
              </a:spcBef>
              <a:spcAft>
                <a:spcPts val="0"/>
              </a:spcAft>
              <a:buFont typeface="Courier New"/>
              <a:buChar char="o"/>
            </a:pPr>
            <a:r>
              <a:rPr lang="en-US" dirty="0" smtClean="0">
                <a:latin typeface="Times New Roman"/>
              </a:rPr>
              <a:t>Five occupants in our sample home: 5 – 4 = 1     </a:t>
            </a:r>
          </a:p>
          <a:p>
            <a:pPr marL="685800" indent="-228600">
              <a:spcBef>
                <a:spcPts val="0"/>
              </a:spcBef>
              <a:spcAft>
                <a:spcPts val="0"/>
              </a:spcAft>
              <a:buFont typeface="Courier New"/>
              <a:buChar char="o"/>
            </a:pPr>
            <a:r>
              <a:rPr lang="en-US" dirty="0" smtClean="0">
                <a:latin typeface="Times New Roman"/>
              </a:rPr>
              <a:t>1 x 2,100 ft</a:t>
            </a:r>
            <a:r>
              <a:rPr lang="en-US" baseline="30000" dirty="0" smtClean="0">
                <a:latin typeface="Times New Roman"/>
              </a:rPr>
              <a:t>3</a:t>
            </a:r>
            <a:r>
              <a:rPr lang="en-US" dirty="0" smtClean="0">
                <a:latin typeface="Times New Roman"/>
              </a:rPr>
              <a:t> = 2,100 ft</a:t>
            </a:r>
            <a:r>
              <a:rPr lang="en-US" baseline="30000" dirty="0" smtClean="0">
                <a:latin typeface="Times New Roman"/>
              </a:rPr>
              <a:t>3 </a:t>
            </a:r>
            <a:r>
              <a:rPr lang="en-US" dirty="0" smtClean="0">
                <a:latin typeface="Times New Roman"/>
              </a:rPr>
              <a:t>additional space needed to avoid being “at risk”</a:t>
            </a:r>
          </a:p>
          <a:p>
            <a:pPr marL="685800" indent="-228600">
              <a:spcBef>
                <a:spcPts val="0"/>
              </a:spcBef>
              <a:spcAft>
                <a:spcPts val="0"/>
              </a:spcAft>
              <a:buFont typeface="Courier New"/>
              <a:buChar char="o"/>
            </a:pPr>
            <a:r>
              <a:rPr lang="en-US" dirty="0" smtClean="0">
                <a:latin typeface="Times New Roman"/>
              </a:rPr>
              <a:t>8,400 ft</a:t>
            </a:r>
            <a:r>
              <a:rPr lang="en-US" baseline="30000" dirty="0" smtClean="0">
                <a:latin typeface="Times New Roman"/>
              </a:rPr>
              <a:t>3</a:t>
            </a:r>
            <a:r>
              <a:rPr lang="en-US" dirty="0" smtClean="0">
                <a:latin typeface="Times New Roman"/>
              </a:rPr>
              <a:t> + 2,100 ft</a:t>
            </a:r>
            <a:r>
              <a:rPr lang="en-US" baseline="30000" dirty="0" smtClean="0">
                <a:latin typeface="Times New Roman"/>
              </a:rPr>
              <a:t>3</a:t>
            </a:r>
            <a:r>
              <a:rPr lang="en-US" dirty="0" smtClean="0">
                <a:latin typeface="Times New Roman"/>
              </a:rPr>
              <a:t> = 10,500 ft</a:t>
            </a:r>
            <a:r>
              <a:rPr lang="en-US" baseline="30000" dirty="0" smtClean="0">
                <a:latin typeface="Times New Roman"/>
              </a:rPr>
              <a:t>3</a:t>
            </a:r>
            <a:r>
              <a:rPr lang="en-US" dirty="0" smtClean="0">
                <a:latin typeface="Times New Roman"/>
              </a:rPr>
              <a:t> </a:t>
            </a:r>
          </a:p>
          <a:p>
            <a:pPr marL="685800" indent="-228600">
              <a:spcBef>
                <a:spcPts val="0"/>
              </a:spcBef>
              <a:spcAft>
                <a:spcPts val="0"/>
              </a:spcAft>
              <a:buFont typeface="Courier New"/>
              <a:buChar char="o"/>
            </a:pPr>
            <a:r>
              <a:rPr lang="en-US" dirty="0" smtClean="0">
                <a:latin typeface="Times New Roman"/>
              </a:rPr>
              <a:t>Sample home: 8,124 ft</a:t>
            </a:r>
            <a:r>
              <a:rPr lang="en-US" baseline="30000" dirty="0" smtClean="0">
                <a:latin typeface="Times New Roman"/>
              </a:rPr>
              <a:t>3</a:t>
            </a:r>
            <a:r>
              <a:rPr lang="en-US" dirty="0" smtClean="0">
                <a:latin typeface="Times New Roman"/>
              </a:rPr>
              <a:t> </a:t>
            </a:r>
          </a:p>
          <a:p>
            <a:pPr>
              <a:spcBef>
                <a:spcPts val="317"/>
              </a:spcBef>
              <a:spcAft>
                <a:spcPts val="317"/>
              </a:spcAft>
            </a:pPr>
            <a:r>
              <a:rPr lang="en-US" i="1" dirty="0" smtClean="0">
                <a:solidFill>
                  <a:srgbClr val="808080"/>
                </a:solidFill>
                <a:latin typeface="Times New Roman"/>
              </a:rPr>
              <a:t>Click to reveal that sample home is “at risk.”</a:t>
            </a:r>
          </a:p>
          <a:p>
            <a:pPr lvl="1" indent="-228600">
              <a:spcBef>
                <a:spcPts val="317"/>
              </a:spcBef>
              <a:spcAft>
                <a:spcPts val="317"/>
              </a:spcAft>
              <a:buFont typeface="Symbol" pitchFamily="18" charset="2"/>
              <a:buChar char="·"/>
            </a:pPr>
            <a:r>
              <a:rPr lang="en-US" dirty="0" smtClean="0">
                <a:latin typeface="Times New Roman"/>
              </a:rPr>
              <a:t>Home volume of 8,124 ft</a:t>
            </a:r>
            <a:r>
              <a:rPr lang="en-US" baseline="30000" dirty="0" smtClean="0">
                <a:latin typeface="Times New Roman"/>
              </a:rPr>
              <a:t>3 </a:t>
            </a:r>
            <a:r>
              <a:rPr lang="en-US" dirty="0" smtClean="0">
                <a:latin typeface="Times New Roman"/>
              </a:rPr>
              <a:t>is less than the 10,500 ft</a:t>
            </a:r>
            <a:r>
              <a:rPr lang="en-US" baseline="30000" dirty="0" smtClean="0">
                <a:latin typeface="Times New Roman"/>
              </a:rPr>
              <a:t>3</a:t>
            </a:r>
            <a:r>
              <a:rPr lang="en-US" dirty="0" smtClean="0">
                <a:latin typeface="Times New Roman"/>
              </a:rPr>
              <a:t> minimum and is considered “at risk.” With no way to test the actual ACH of the home, most programs would not air seal a home with “at risk” status.</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0"/>
              </a:spcBef>
              <a:spcAft>
                <a:spcPts val="0"/>
              </a:spcAft>
            </a:pPr>
            <a:r>
              <a:rPr lang="en-US" dirty="0" smtClean="0">
                <a:latin typeface="Times New Roman"/>
              </a:rPr>
              <a:t>Dividing by a fraction is the same as multiplying by the reciprocal. Reciprocal of ½ is </a:t>
            </a:r>
            <a:r>
              <a:rPr lang="en-US" sz="1100" baseline="30000" dirty="0" smtClean="0">
                <a:latin typeface="Times New Roman"/>
              </a:rPr>
              <a:t>2</a:t>
            </a:r>
            <a:r>
              <a:rPr lang="en-US" sz="1100" dirty="0" smtClean="0">
                <a:latin typeface="Times New Roman"/>
              </a:rPr>
              <a:t>/</a:t>
            </a:r>
            <a:r>
              <a:rPr lang="en-US" sz="1100" baseline="-25000" dirty="0" smtClean="0">
                <a:latin typeface="Times New Roman"/>
              </a:rPr>
              <a:t>1</a:t>
            </a:r>
            <a:r>
              <a:rPr lang="en-US" dirty="0" smtClean="0">
                <a:latin typeface="Times New Roman"/>
              </a:rPr>
              <a:t>, or 2.</a:t>
            </a:r>
          </a:p>
          <a:p>
            <a:pPr marL="3175"/>
            <a:r>
              <a:rPr lang="en-US" i="1" dirty="0" smtClean="0">
                <a:solidFill>
                  <a:srgbClr val="808080"/>
                </a:solidFill>
                <a:latin typeface="Times New Roman"/>
              </a:rPr>
              <a:t>Click to reveal answers to the calculations.</a:t>
            </a:r>
          </a:p>
          <a:p>
            <a:pPr marL="3175"/>
            <a:r>
              <a:rPr lang="en-US" i="1" dirty="0" smtClean="0">
                <a:solidFill>
                  <a:srgbClr val="808080"/>
                </a:solidFill>
                <a:latin typeface="Times New Roman"/>
              </a:rPr>
              <a:t>Distribute “Dividing by Fractions Worksheet.” Let students complete, and then provide answers.</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To calculate air changes per hour, convert the blower door reading (taken in cubic feet per minute at 50 </a:t>
            </a:r>
            <a:r>
              <a:rPr lang="en-US" b="1" i="1" dirty="0" smtClean="0">
                <a:latin typeface="Times New Roman"/>
              </a:rPr>
              <a:t>Pascals) </a:t>
            </a:r>
            <a:r>
              <a:rPr lang="en-US" dirty="0" smtClean="0">
                <a:latin typeface="Times New Roman"/>
              </a:rPr>
              <a:t>to hours by multiplying by 60 (number of minutes per hour), then dividing by the volume. </a:t>
            </a:r>
          </a:p>
          <a:p>
            <a:r>
              <a:rPr lang="en-US" dirty="0" smtClean="0">
                <a:latin typeface="Times New Roman"/>
              </a:rPr>
              <a:t>ACH</a:t>
            </a:r>
            <a:r>
              <a:rPr lang="en-US" baseline="-25000" dirty="0" smtClean="0">
                <a:latin typeface="Times New Roman"/>
              </a:rPr>
              <a:t>50</a:t>
            </a:r>
            <a:r>
              <a:rPr lang="en-US" dirty="0" smtClean="0">
                <a:latin typeface="Times New Roman"/>
              </a:rPr>
              <a:t> = CFM</a:t>
            </a:r>
            <a:r>
              <a:rPr lang="en-US" baseline="-25000" dirty="0" smtClean="0">
                <a:latin typeface="Times New Roman"/>
              </a:rPr>
              <a:t>50</a:t>
            </a:r>
            <a:r>
              <a:rPr lang="en-US" dirty="0" smtClean="0">
                <a:latin typeface="Times New Roman"/>
              </a:rPr>
              <a:t> x 60 min/hr ÷ volume</a:t>
            </a:r>
          </a:p>
          <a:p>
            <a:pPr marL="289984"/>
            <a:r>
              <a:rPr lang="en-US" dirty="0" smtClean="0">
                <a:latin typeface="Times New Roman"/>
              </a:rPr>
              <a:t>Volume of conditioned space = 8,124 ft</a:t>
            </a:r>
            <a:r>
              <a:rPr lang="en-US" baseline="30000" dirty="0" smtClean="0">
                <a:latin typeface="Times New Roman"/>
              </a:rPr>
              <a:t>3</a:t>
            </a:r>
            <a:endParaRPr lang="en-US" dirty="0" smtClean="0">
              <a:latin typeface="Times New Roman"/>
            </a:endParaRPr>
          </a:p>
          <a:p>
            <a:pPr marL="289984"/>
            <a:r>
              <a:rPr lang="en-US" dirty="0" smtClean="0">
                <a:latin typeface="Times New Roman"/>
              </a:rPr>
              <a:t>Blower door reading = 2,000 CFM</a:t>
            </a:r>
            <a:r>
              <a:rPr lang="en-US" baseline="-25000" dirty="0" smtClean="0">
                <a:latin typeface="Times New Roman"/>
              </a:rPr>
              <a:t>50</a:t>
            </a:r>
            <a:endParaRPr lang="en-US" dirty="0" smtClean="0">
              <a:latin typeface="Times New Roman"/>
            </a:endParaRPr>
          </a:p>
          <a:p>
            <a:r>
              <a:rPr lang="en-US" i="1" dirty="0" smtClean="0">
                <a:solidFill>
                  <a:srgbClr val="808080"/>
                </a:solidFill>
                <a:latin typeface="Times New Roman"/>
              </a:rPr>
              <a:t>Click to reveal answer.</a:t>
            </a:r>
          </a:p>
          <a:p>
            <a:r>
              <a:rPr lang="en-US" dirty="0" smtClean="0">
                <a:latin typeface="Times New Roman"/>
              </a:rPr>
              <a:t>ACH</a:t>
            </a:r>
            <a:r>
              <a:rPr lang="en-US" baseline="-25000" dirty="0" smtClean="0">
                <a:latin typeface="Times New Roman"/>
              </a:rPr>
              <a:t>50</a:t>
            </a:r>
            <a:r>
              <a:rPr lang="en-US" dirty="0" smtClean="0">
                <a:latin typeface="Times New Roman"/>
              </a:rPr>
              <a:t> = 2,000 CFM</a:t>
            </a:r>
            <a:r>
              <a:rPr lang="en-US" baseline="-25000" dirty="0" smtClean="0">
                <a:latin typeface="Times New Roman"/>
              </a:rPr>
              <a:t>50</a:t>
            </a:r>
            <a:r>
              <a:rPr lang="en-US" dirty="0" smtClean="0">
                <a:latin typeface="Times New Roman"/>
              </a:rPr>
              <a:t> x 60 ÷ 8,124 ft</a:t>
            </a:r>
            <a:r>
              <a:rPr lang="en-US" baseline="30000" dirty="0" smtClean="0">
                <a:latin typeface="Times New Roman"/>
              </a:rPr>
              <a:t>3</a:t>
            </a:r>
            <a:r>
              <a:rPr lang="en-US" dirty="0" smtClean="0">
                <a:latin typeface="Times New Roman"/>
              </a:rPr>
              <a:t> = 14.77 ACH at 50 Pa</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Some programs use percent infiltration reduction tables to guide air sealing. Calculating the percent infiltration reduction provides us with the blower door target.</a:t>
            </a:r>
          </a:p>
          <a:p>
            <a:pPr marL="457200" indent="-228600">
              <a:spcBef>
                <a:spcPts val="0"/>
              </a:spcBef>
              <a:spcAft>
                <a:spcPts val="0"/>
              </a:spcAft>
              <a:buFont typeface="Symbol"/>
              <a:buChar char="·"/>
            </a:pPr>
            <a:r>
              <a:rPr lang="en-US" dirty="0" smtClean="0">
                <a:latin typeface="Times New Roman"/>
              </a:rPr>
              <a:t>Sample percentage reduction goals:</a:t>
            </a:r>
          </a:p>
          <a:p>
            <a:pPr marL="685800" lvl="1" indent="-228600">
              <a:spcBef>
                <a:spcPts val="0"/>
              </a:spcBef>
              <a:spcAft>
                <a:spcPts val="0"/>
              </a:spcAft>
              <a:buFont typeface="Courier New"/>
              <a:buChar char="o"/>
            </a:pPr>
            <a:r>
              <a:rPr lang="en-US" dirty="0" smtClean="0">
                <a:latin typeface="Times New Roman"/>
              </a:rPr>
              <a:t>If ACH</a:t>
            </a:r>
            <a:r>
              <a:rPr lang="en-US" baseline="-25000" dirty="0" smtClean="0">
                <a:latin typeface="Times New Roman"/>
              </a:rPr>
              <a:t>50</a:t>
            </a:r>
            <a:r>
              <a:rPr lang="en-US" dirty="0" smtClean="0">
                <a:latin typeface="Times New Roman"/>
              </a:rPr>
              <a:t> = 11-17, goal is 25%</a:t>
            </a:r>
          </a:p>
          <a:p>
            <a:pPr marL="685800" indent="-228600">
              <a:spcBef>
                <a:spcPts val="0"/>
              </a:spcBef>
              <a:spcAft>
                <a:spcPts val="0"/>
              </a:spcAft>
              <a:buFont typeface="Courier New"/>
              <a:buChar char="o"/>
            </a:pPr>
            <a:r>
              <a:rPr lang="en-US" dirty="0" smtClean="0">
                <a:latin typeface="Times New Roman"/>
              </a:rPr>
              <a:t>If ACH</a:t>
            </a:r>
            <a:r>
              <a:rPr lang="en-US" baseline="-25000" dirty="0" smtClean="0">
                <a:latin typeface="Times New Roman"/>
              </a:rPr>
              <a:t>50</a:t>
            </a:r>
            <a:r>
              <a:rPr lang="en-US" dirty="0" smtClean="0">
                <a:latin typeface="Times New Roman"/>
              </a:rPr>
              <a:t> = 18-22, goal is 35%</a:t>
            </a:r>
          </a:p>
          <a:p>
            <a:pPr marL="685800" indent="-228600">
              <a:spcBef>
                <a:spcPts val="0"/>
              </a:spcBef>
              <a:spcAft>
                <a:spcPts val="0"/>
              </a:spcAft>
              <a:buFont typeface="Courier New"/>
              <a:buChar char="o"/>
            </a:pPr>
            <a:r>
              <a:rPr lang="en-US" dirty="0" smtClean="0">
                <a:latin typeface="Times New Roman"/>
              </a:rPr>
              <a:t>If ACH</a:t>
            </a:r>
            <a:r>
              <a:rPr lang="en-US" baseline="-25000" dirty="0" smtClean="0">
                <a:latin typeface="Times New Roman"/>
              </a:rPr>
              <a:t>50</a:t>
            </a:r>
            <a:r>
              <a:rPr lang="en-US" dirty="0" smtClean="0">
                <a:latin typeface="Times New Roman"/>
              </a:rPr>
              <a:t> &gt; 23, goal is 40%</a:t>
            </a:r>
          </a:p>
          <a:p>
            <a:pPr marL="685800" indent="-228600">
              <a:spcBef>
                <a:spcPts val="0"/>
              </a:spcBef>
              <a:spcAft>
                <a:spcPts val="0"/>
              </a:spcAft>
              <a:buFont typeface="Courier New"/>
              <a:buChar char="o"/>
            </a:pP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Example:</a:t>
            </a:r>
          </a:p>
          <a:p>
            <a:pPr marL="685800" lvl="1" indent="-228600">
              <a:spcBef>
                <a:spcPts val="0"/>
              </a:spcBef>
              <a:spcAft>
                <a:spcPts val="0"/>
              </a:spcAft>
              <a:buFont typeface="Courier New"/>
              <a:buChar char="o"/>
            </a:pPr>
            <a:r>
              <a:rPr lang="en-US" dirty="0" smtClean="0">
                <a:latin typeface="Times New Roman"/>
              </a:rPr>
              <a:t>ACH</a:t>
            </a:r>
            <a:r>
              <a:rPr lang="en-US" baseline="-25000" dirty="0" smtClean="0">
                <a:latin typeface="Times New Roman"/>
              </a:rPr>
              <a:t>50</a:t>
            </a:r>
            <a:r>
              <a:rPr lang="en-US" dirty="0" smtClean="0">
                <a:latin typeface="Times New Roman"/>
              </a:rPr>
              <a:t> = 14.77, goal is 25% infiltration reduction</a:t>
            </a:r>
          </a:p>
          <a:p>
            <a:pPr marL="685800" indent="-228600">
              <a:spcBef>
                <a:spcPts val="0"/>
              </a:spcBef>
              <a:spcAft>
                <a:spcPts val="0"/>
              </a:spcAft>
              <a:buFont typeface="Courier New"/>
              <a:buChar char="o"/>
            </a:pPr>
            <a:r>
              <a:rPr lang="en-US" dirty="0" smtClean="0">
                <a:latin typeface="Times New Roman"/>
              </a:rPr>
              <a:t>100% - 25% = 75% of pre-weatherization CFM</a:t>
            </a:r>
            <a:r>
              <a:rPr lang="en-US" baseline="-25000" dirty="0" smtClean="0">
                <a:latin typeface="Times New Roman"/>
              </a:rPr>
              <a:t>50</a:t>
            </a:r>
            <a:r>
              <a:rPr lang="en-US" dirty="0" smtClean="0">
                <a:latin typeface="Times New Roman"/>
              </a:rPr>
              <a:t> is the goal</a:t>
            </a:r>
          </a:p>
          <a:p>
            <a:pPr marL="685800" indent="-228600">
              <a:spcBef>
                <a:spcPts val="0"/>
              </a:spcBef>
              <a:spcAft>
                <a:spcPts val="0"/>
              </a:spcAft>
              <a:buFont typeface="Courier New"/>
              <a:buChar char="o"/>
            </a:pP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To determine air-sealing goal, target CFM</a:t>
            </a:r>
            <a:r>
              <a:rPr lang="en-US" baseline="-25000" dirty="0" smtClean="0">
                <a:latin typeface="Times New Roman"/>
              </a:rPr>
              <a:t>50</a:t>
            </a:r>
            <a:r>
              <a:rPr lang="en-US" dirty="0" smtClean="0">
                <a:latin typeface="Times New Roman"/>
              </a:rPr>
              <a:t>:</a:t>
            </a:r>
          </a:p>
          <a:p>
            <a:pPr marL="685800" lvl="1" indent="-228600">
              <a:spcBef>
                <a:spcPts val="0"/>
              </a:spcBef>
              <a:spcAft>
                <a:spcPts val="0"/>
              </a:spcAft>
              <a:buFont typeface="Courier New"/>
              <a:buChar char="o"/>
            </a:pPr>
            <a:r>
              <a:rPr lang="en-US" dirty="0" smtClean="0">
                <a:latin typeface="Times New Roman"/>
              </a:rPr>
              <a:t>Pre-weatherization 2,000 CFM</a:t>
            </a:r>
            <a:r>
              <a:rPr lang="en-US" baseline="-25000" dirty="0" smtClean="0">
                <a:latin typeface="Times New Roman"/>
              </a:rPr>
              <a:t>50</a:t>
            </a:r>
            <a:endParaRPr lang="en-US" dirty="0" smtClean="0">
              <a:latin typeface="Times New Roman"/>
            </a:endParaRPr>
          </a:p>
          <a:p>
            <a:pPr marL="685800" lvl="1" indent="-228600">
              <a:spcBef>
                <a:spcPts val="0"/>
              </a:spcBef>
              <a:spcAft>
                <a:spcPts val="0"/>
              </a:spcAft>
              <a:buFont typeface="Courier New"/>
              <a:buChar char="o"/>
            </a:pPr>
            <a:r>
              <a:rPr lang="da-DK" dirty="0" smtClean="0">
                <a:latin typeface="Times New Roman"/>
              </a:rPr>
              <a:t>2,000 CFM</a:t>
            </a:r>
            <a:r>
              <a:rPr lang="da-DK" baseline="-25000" dirty="0" smtClean="0">
                <a:latin typeface="Times New Roman"/>
              </a:rPr>
              <a:t>50</a:t>
            </a:r>
            <a:r>
              <a:rPr lang="da-DK" dirty="0" smtClean="0">
                <a:latin typeface="Times New Roman"/>
              </a:rPr>
              <a:t> x 75% = 2,000 x 0.75 = 1,500 CFM</a:t>
            </a:r>
            <a:r>
              <a:rPr lang="da-DK" baseline="-25000" dirty="0" smtClean="0">
                <a:latin typeface="Times New Roman"/>
              </a:rPr>
              <a:t>50</a:t>
            </a:r>
            <a:endParaRPr lang="da-DK" dirty="0" smtClean="0">
              <a:latin typeface="Times New Roman"/>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We will use our sample house from before to estimate attic insulation.</a:t>
            </a:r>
          </a:p>
          <a:p>
            <a:pPr marL="457200" indent="-228600">
              <a:spcBef>
                <a:spcPts val="0"/>
              </a:spcBef>
              <a:spcAft>
                <a:spcPts val="0"/>
              </a:spcAft>
              <a:buFont typeface="Symbol"/>
              <a:buChar char="·"/>
            </a:pPr>
            <a:r>
              <a:rPr lang="en-US" dirty="0" smtClean="0">
                <a:latin typeface="Times New Roman"/>
              </a:rPr>
              <a:t>Main house + Addition + Ell = Total attic area</a:t>
            </a:r>
          </a:p>
          <a:p>
            <a:pPr marL="685800" lvl="1" indent="-228600">
              <a:spcBef>
                <a:spcPts val="0"/>
              </a:spcBef>
              <a:spcAft>
                <a:spcPts val="0"/>
              </a:spcAft>
              <a:buFont typeface="Courier New"/>
              <a:buChar char="o"/>
            </a:pPr>
            <a:r>
              <a:rPr lang="en-US" dirty="0" smtClean="0">
                <a:latin typeface="Times New Roman"/>
              </a:rPr>
              <a:t>Main house attic = 8’ x 26’ = 208 ft</a:t>
            </a:r>
            <a:r>
              <a:rPr lang="en-US" baseline="30000" dirty="0" smtClean="0">
                <a:latin typeface="Times New Roman"/>
              </a:rPr>
              <a:t>2</a:t>
            </a:r>
            <a:endParaRPr lang="en-US" dirty="0" smtClean="0">
              <a:latin typeface="Times New Roman"/>
            </a:endParaRPr>
          </a:p>
          <a:p>
            <a:pPr marL="685800" indent="-228600">
              <a:spcBef>
                <a:spcPts val="0"/>
              </a:spcBef>
              <a:spcAft>
                <a:spcPts val="0"/>
              </a:spcAft>
              <a:buFont typeface="Courier New"/>
              <a:buChar char="o"/>
            </a:pPr>
            <a:r>
              <a:rPr lang="en-US" dirty="0" smtClean="0">
                <a:latin typeface="Times New Roman"/>
              </a:rPr>
              <a:t>Addition = 128 ft</a:t>
            </a:r>
            <a:r>
              <a:rPr lang="en-US" baseline="30000" dirty="0" smtClean="0">
                <a:latin typeface="Times New Roman"/>
              </a:rPr>
              <a:t>2</a:t>
            </a:r>
            <a:endParaRPr lang="en-US" dirty="0" smtClean="0">
              <a:latin typeface="Times New Roman"/>
            </a:endParaRPr>
          </a:p>
          <a:p>
            <a:pPr marL="685800" indent="-228600">
              <a:spcBef>
                <a:spcPts val="0"/>
              </a:spcBef>
              <a:spcAft>
                <a:spcPts val="0"/>
              </a:spcAft>
              <a:buFont typeface="Courier New"/>
              <a:buChar char="o"/>
            </a:pPr>
            <a:r>
              <a:rPr lang="en-US" dirty="0" smtClean="0">
                <a:latin typeface="Times New Roman"/>
              </a:rPr>
              <a:t>Ell = 180 ft</a:t>
            </a:r>
            <a:r>
              <a:rPr lang="en-US" baseline="30000" dirty="0" smtClean="0">
                <a:latin typeface="Times New Roman"/>
              </a:rPr>
              <a:t>2</a:t>
            </a:r>
          </a:p>
          <a:p>
            <a:pPr marL="457200">
              <a:spcBef>
                <a:spcPts val="0"/>
              </a:spcBef>
              <a:spcAft>
                <a:spcPts val="0"/>
              </a:spcAft>
            </a:pP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Total attic area = 516 ft</a:t>
            </a:r>
            <a:r>
              <a:rPr lang="en-US" baseline="30000" dirty="0" smtClean="0">
                <a:latin typeface="Times New Roman"/>
              </a:rPr>
              <a:t>2</a:t>
            </a:r>
            <a:endParaRPr lang="en-US" dirty="0" smtClean="0">
              <a:latin typeface="Times New Roman"/>
            </a:endParaRPr>
          </a:p>
          <a:p>
            <a:r>
              <a:rPr lang="en-US" dirty="0" smtClean="0">
                <a:latin typeface="Times New Roman"/>
              </a:rPr>
              <a:t>Based on these totals, installers should bring attic insulation from from R-0 to R-40.</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 name="Notes Placeholder 4"/>
          <p:cNvSpPr>
            <a:spLocks noGrp="1"/>
          </p:cNvSpPr>
          <p:nvPr>
            <p:ph type="body" sz="quarter" idx="10"/>
          </p:nvPr>
        </p:nvSpPr>
        <p:spPr/>
        <p:txBody>
          <a:bodyPr>
            <a:normAutofit/>
          </a:bodyPr>
          <a:lstStyle/>
          <a:p>
            <a:r>
              <a:rPr lang="en-US" dirty="0" smtClean="0">
                <a:latin typeface="Times New Roman"/>
              </a:rPr>
              <a:t>By attending this session, participants will be able to:</a:t>
            </a:r>
          </a:p>
          <a:p>
            <a:pPr marL="457200" lvl="0" indent="-228600">
              <a:spcBef>
                <a:spcPts val="0"/>
              </a:spcBef>
              <a:spcAft>
                <a:spcPts val="0"/>
              </a:spcAft>
              <a:buFont typeface="Symbol" pitchFamily="18" charset="2"/>
              <a:buChar char="·"/>
            </a:pPr>
            <a:r>
              <a:rPr lang="en-US" dirty="0" smtClean="0"/>
              <a:t>Apply units of measurement.</a:t>
            </a:r>
          </a:p>
          <a:p>
            <a:pPr marL="457200" lvl="0" indent="-228600">
              <a:spcBef>
                <a:spcPts val="0"/>
              </a:spcBef>
              <a:spcAft>
                <a:spcPts val="0"/>
              </a:spcAft>
              <a:buFont typeface="Symbol" pitchFamily="18" charset="2"/>
              <a:buChar char="·"/>
            </a:pPr>
            <a:r>
              <a:rPr lang="en-US" dirty="0" smtClean="0"/>
              <a:t>Calculate areas and volumes.</a:t>
            </a:r>
          </a:p>
          <a:p>
            <a:pPr marL="457200" lvl="0" indent="-228600">
              <a:spcBef>
                <a:spcPts val="0"/>
              </a:spcBef>
              <a:spcAft>
                <a:spcPts val="0"/>
              </a:spcAft>
              <a:buFont typeface="Symbol" pitchFamily="18" charset="2"/>
              <a:buChar char="·"/>
            </a:pPr>
            <a:r>
              <a:rPr lang="en-US" dirty="0" smtClean="0"/>
              <a:t>Assess building tightness limits.</a:t>
            </a:r>
          </a:p>
          <a:p>
            <a:pPr marL="457200" lvl="0" indent="-228600">
              <a:spcBef>
                <a:spcPts val="0"/>
              </a:spcBef>
              <a:spcAft>
                <a:spcPts val="0"/>
              </a:spcAft>
              <a:buFont typeface="Symbol" pitchFamily="18" charset="2"/>
              <a:buChar char="·"/>
            </a:pPr>
            <a:r>
              <a:rPr lang="en-US" dirty="0" smtClean="0"/>
              <a:t>Calculate CFM</a:t>
            </a:r>
            <a:r>
              <a:rPr lang="en-US" baseline="-25000" dirty="0" smtClean="0"/>
              <a:t>50</a:t>
            </a:r>
            <a:r>
              <a:rPr lang="en-US" dirty="0" smtClean="0"/>
              <a:t> vs. ACH.</a:t>
            </a:r>
          </a:p>
          <a:p>
            <a:pPr marL="457200" lvl="0" indent="-228600">
              <a:spcBef>
                <a:spcPts val="0"/>
              </a:spcBef>
              <a:spcAft>
                <a:spcPts val="0"/>
              </a:spcAft>
              <a:buFont typeface="Symbol" pitchFamily="18" charset="2"/>
              <a:buChar char="·"/>
            </a:pPr>
            <a:r>
              <a:rPr lang="en-US" dirty="0" smtClean="0"/>
              <a:t>Estimate bags of cellulose.</a:t>
            </a:r>
          </a:p>
          <a:p>
            <a:pPr marL="457200" lvl="0" indent="-228600">
              <a:spcBef>
                <a:spcPts val="0"/>
              </a:spcBef>
              <a:spcAft>
                <a:spcPts val="0"/>
              </a:spcAft>
              <a:buFont typeface="Symbol" pitchFamily="18" charset="2"/>
              <a:buChar char="·"/>
            </a:pPr>
            <a:r>
              <a:rPr lang="en-US" dirty="0" smtClean="0"/>
              <a:t>Calculate appropriate attic and foundation venting.</a:t>
            </a:r>
          </a:p>
          <a:p>
            <a:pPr marL="457200" lvl="0" indent="-228600">
              <a:spcBef>
                <a:spcPts val="0"/>
              </a:spcBef>
              <a:spcAft>
                <a:spcPts val="0"/>
              </a:spcAft>
              <a:buFont typeface="Symbol" pitchFamily="18" charset="2"/>
              <a:buChar char="·"/>
            </a:pPr>
            <a:r>
              <a:rPr lang="en-US" dirty="0" smtClean="0"/>
              <a:t>Discuss refrigerator usage calculations for determining replacement eligibility.</a:t>
            </a:r>
          </a:p>
          <a:p>
            <a:pPr marL="457200" lvl="0" indent="-228600">
              <a:spcBef>
                <a:spcPts val="0"/>
              </a:spcBef>
              <a:spcAft>
                <a:spcPts val="0"/>
              </a:spcAft>
              <a:buFont typeface="Symbol" pitchFamily="18" charset="2"/>
              <a:buChar char="·"/>
            </a:pPr>
            <a:r>
              <a:rPr lang="en-US" dirty="0" smtClean="0"/>
              <a:t>Calculate lighting retrofit savings.</a:t>
            </a:r>
          </a:p>
          <a:p>
            <a:endParaRPr lang="en-US" dirty="0"/>
          </a:p>
        </p:txBody>
      </p:sp>
      <p:sp>
        <p:nvSpPr>
          <p:cNvPr id="2" name="Footer Placeholder 1"/>
          <p:cNvSpPr>
            <a:spLocks noGrp="1"/>
          </p:cNvSpPr>
          <p:nvPr>
            <p:ph type="ftr" sz="quarter" idx="11"/>
          </p:nvPr>
        </p:nvSpPr>
        <p:spPr/>
        <p:txBody>
          <a:bodyPr/>
          <a:lstStyle/>
          <a:p>
            <a:r>
              <a:rPr lang="en-US" smtClean="0"/>
              <a:t>December 2012</a:t>
            </a:r>
            <a:endParaRPr lang="en-US" dirty="0"/>
          </a:p>
        </p:txBody>
      </p:sp>
      <p:sp>
        <p:nvSpPr>
          <p:cNvPr id="3" name="Slide Number Placeholder 2"/>
          <p:cNvSpPr>
            <a:spLocks noGrp="1"/>
          </p:cNvSpPr>
          <p:nvPr>
            <p:ph type="sldNum" sz="quarter" idx="12"/>
          </p:nvPr>
        </p:nvSpPr>
        <p:spPr/>
        <p:txBody>
          <a:bodyPr/>
          <a:lstStyle/>
          <a:p>
            <a:fld id="{7FF0126E-F5C3-42A1-8E99-A66A5EEF883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The sample coverage chart, usually part of the insulation packaging, is used to determine how much insulation will be needed for the attic.</a:t>
            </a:r>
          </a:p>
          <a:p>
            <a:r>
              <a:rPr lang="en-US" dirty="0" smtClean="0">
                <a:latin typeface="Times New Roman"/>
              </a:rPr>
              <a:t>This chart shows how thick the insulation should be to reach R-40 (12 inches).</a:t>
            </a:r>
          </a:p>
          <a:p>
            <a:r>
              <a:rPr lang="en-US" i="1" dirty="0" smtClean="0">
                <a:solidFill>
                  <a:srgbClr val="808080"/>
                </a:solidFill>
                <a:latin typeface="Times New Roman"/>
              </a:rPr>
              <a:t>Click to circle appropriate installed thickness.</a:t>
            </a:r>
          </a:p>
          <a:p>
            <a:r>
              <a:rPr lang="en-US" dirty="0" smtClean="0">
                <a:latin typeface="Times New Roman"/>
              </a:rPr>
              <a:t>The chart includes how many square feet of coverage each bag will provide at that installed depth.</a:t>
            </a:r>
          </a:p>
          <a:p>
            <a:r>
              <a:rPr lang="en-US" i="1" dirty="0" smtClean="0">
                <a:solidFill>
                  <a:srgbClr val="808080"/>
                </a:solidFill>
                <a:latin typeface="Times New Roman"/>
              </a:rPr>
              <a:t>Click to reveal arrow pointing to gross coverage per bag for desired R-value.</a:t>
            </a:r>
          </a:p>
          <a:p>
            <a:endParaRPr lang="en-US" b="1" u="sng" dirty="0" smtClean="0">
              <a:latin typeface="Arial"/>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marL="457200" indent="-228600">
              <a:spcBef>
                <a:spcPts val="0"/>
              </a:spcBef>
              <a:spcAft>
                <a:spcPts val="0"/>
              </a:spcAft>
              <a:buFont typeface="Symbol" pitchFamily="18" charset="2"/>
              <a:buChar char="·"/>
            </a:pPr>
            <a:r>
              <a:rPr lang="en-US" dirty="0" smtClean="0">
                <a:latin typeface="Times New Roman"/>
              </a:rPr>
              <a:t>Total attic area = 516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pitchFamily="18" charset="2"/>
              <a:buChar char="·"/>
            </a:pPr>
            <a:r>
              <a:rPr lang="en-US" dirty="0" smtClean="0">
                <a:latin typeface="Times New Roman"/>
              </a:rPr>
              <a:t>Bring attic from R-0 to R-40</a:t>
            </a:r>
          </a:p>
          <a:p>
            <a:pPr marL="457200" indent="-228600">
              <a:spcBef>
                <a:spcPts val="0"/>
              </a:spcBef>
              <a:spcAft>
                <a:spcPts val="0"/>
              </a:spcAft>
              <a:buFont typeface="Symbol" pitchFamily="18" charset="2"/>
              <a:buChar char="·"/>
            </a:pPr>
            <a:r>
              <a:rPr lang="en-US" dirty="0" smtClean="0">
                <a:latin typeface="Times New Roman"/>
              </a:rPr>
              <a:t>At R-40 with 2 x 6 studs, 16” </a:t>
            </a:r>
            <a:r>
              <a:rPr lang="en-US" b="1" i="1" dirty="0" smtClean="0">
                <a:latin typeface="Times New Roman"/>
              </a:rPr>
              <a:t>on center (</a:t>
            </a:r>
            <a:r>
              <a:rPr lang="en-US" b="1" i="1" dirty="0" err="1" smtClean="0">
                <a:latin typeface="Times New Roman"/>
              </a:rPr>
              <a:t>o.c</a:t>
            </a:r>
            <a:r>
              <a:rPr lang="en-US" b="1" i="1" dirty="0" smtClean="0">
                <a:latin typeface="Times New Roman"/>
              </a:rPr>
              <a:t>.), </a:t>
            </a:r>
            <a:r>
              <a:rPr lang="en-US" dirty="0" smtClean="0">
                <a:latin typeface="Times New Roman"/>
              </a:rPr>
              <a:t>1 bag covers 18.1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pitchFamily="18" charset="2"/>
              <a:buChar char="·"/>
            </a:pPr>
            <a:r>
              <a:rPr lang="en-US" dirty="0" smtClean="0">
                <a:latin typeface="Times New Roman"/>
              </a:rPr>
              <a:t>Some installers use a general rule of thumb to account for spillage or over-packing: Assume 15% waste allowance</a:t>
            </a:r>
          </a:p>
          <a:p>
            <a:r>
              <a:rPr lang="en-US" dirty="0" smtClean="0">
                <a:latin typeface="Times New Roman"/>
              </a:rPr>
              <a:t>*From sample coverage chart</a:t>
            </a:r>
          </a:p>
          <a:p>
            <a:r>
              <a:rPr lang="en-US" dirty="0" smtClean="0">
                <a:latin typeface="Times New Roman"/>
              </a:rPr>
              <a:t>How many bags do you need for the attic?</a:t>
            </a:r>
          </a:p>
          <a:p>
            <a:pPr marL="3175"/>
            <a:r>
              <a:rPr lang="en-US" i="1" dirty="0" smtClean="0">
                <a:solidFill>
                  <a:srgbClr val="808080"/>
                </a:solidFill>
                <a:latin typeface="Times New Roman"/>
              </a:rPr>
              <a:t>Let students calculate the answer before proceeding to the next slide.</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marL="457200" indent="-228600">
              <a:spcBef>
                <a:spcPts val="0"/>
              </a:spcBef>
              <a:spcAft>
                <a:spcPts val="0"/>
              </a:spcAft>
              <a:buFont typeface="Symbol"/>
              <a:buChar char="·"/>
            </a:pPr>
            <a:r>
              <a:rPr lang="en-US" dirty="0" smtClean="0">
                <a:latin typeface="Times New Roman"/>
              </a:rPr>
              <a:t>Total attic area = 516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Bring attic from R-0 to R-40</a:t>
            </a:r>
          </a:p>
          <a:p>
            <a:r>
              <a:rPr lang="en-US" dirty="0" smtClean="0">
                <a:latin typeface="Times New Roman"/>
              </a:rPr>
              <a:t>516 ft</a:t>
            </a:r>
            <a:r>
              <a:rPr lang="en-US" baseline="30000" dirty="0" smtClean="0">
                <a:latin typeface="Times New Roman"/>
              </a:rPr>
              <a:t>2 </a:t>
            </a:r>
            <a:r>
              <a:rPr lang="en-US" dirty="0" smtClean="0">
                <a:latin typeface="Times New Roman"/>
              </a:rPr>
              <a:t>÷ 1 bag/18.1 ft</a:t>
            </a:r>
            <a:r>
              <a:rPr lang="en-US" baseline="30000" dirty="0" smtClean="0">
                <a:latin typeface="Times New Roman"/>
              </a:rPr>
              <a:t>2</a:t>
            </a:r>
            <a:r>
              <a:rPr lang="en-US" dirty="0" smtClean="0">
                <a:latin typeface="Times New Roman"/>
              </a:rPr>
              <a:t>= 28.5 bags of insulation</a:t>
            </a:r>
          </a:p>
          <a:p>
            <a:pPr marL="3175"/>
            <a:r>
              <a:rPr lang="en-US" i="1" dirty="0" smtClean="0">
                <a:solidFill>
                  <a:srgbClr val="808080"/>
                </a:solidFill>
                <a:latin typeface="Times New Roman"/>
              </a:rPr>
              <a:t>Click to reveal units cancelling each other out.</a:t>
            </a:r>
          </a:p>
          <a:p>
            <a:pPr marL="457200" indent="-228600">
              <a:buFont typeface="Symbol"/>
              <a:buChar char="·"/>
            </a:pPr>
            <a:r>
              <a:rPr lang="en-US" dirty="0" smtClean="0">
                <a:latin typeface="Times New Roman"/>
              </a:rPr>
              <a:t>Assume 15% waste allowance</a:t>
            </a:r>
          </a:p>
          <a:p>
            <a:pPr marL="3175"/>
            <a:r>
              <a:rPr lang="en-US" i="1" dirty="0" smtClean="0">
                <a:solidFill>
                  <a:srgbClr val="808080"/>
                </a:solidFill>
                <a:latin typeface="Times New Roman"/>
              </a:rPr>
              <a:t>Click to reveal number of bags.</a:t>
            </a:r>
          </a:p>
          <a:p>
            <a:r>
              <a:rPr lang="en-US" dirty="0" smtClean="0">
                <a:latin typeface="Times New Roman"/>
              </a:rPr>
              <a:t>28.5 x 1.15 = 32.78 bags = 33 bags (always round up)</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0"/>
              </a:spcBef>
              <a:spcAft>
                <a:spcPts val="0"/>
              </a:spcAft>
            </a:pPr>
            <a:r>
              <a:rPr lang="en-US" dirty="0" smtClean="0">
                <a:latin typeface="Times New Roman"/>
              </a:rPr>
              <a:t>Label units to keep track. Units on top and bottom cancel each other out. Avoid errors such as “gallons of electricity!”</a:t>
            </a:r>
          </a:p>
          <a:p>
            <a:r>
              <a:rPr lang="en-US" i="1" dirty="0">
                <a:solidFill>
                  <a:schemeClr val="tx1">
                    <a:lumMod val="50000"/>
                    <a:lumOff val="50000"/>
                  </a:schemeClr>
                </a:solidFill>
              </a:rPr>
              <a:t>Ask for a volunteer to talk through the equations on the slide, indicating which units will cancel out and what the final result will be.</a:t>
            </a:r>
            <a:endParaRPr lang="en-US" i="1" dirty="0" smtClean="0">
              <a:solidFill>
                <a:schemeClr val="tx1">
                  <a:lumMod val="50000"/>
                  <a:lumOff val="50000"/>
                </a:schemeClr>
              </a:solidFill>
              <a:latin typeface="Times New Roman"/>
            </a:endParaRPr>
          </a:p>
          <a:p>
            <a:r>
              <a:rPr lang="en-US" i="1" dirty="0" smtClean="0">
                <a:solidFill>
                  <a:srgbClr val="808080"/>
                </a:solidFill>
                <a:latin typeface="Times New Roman"/>
              </a:rPr>
              <a:t>Click to reveal units cancelling each other out.</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Sample Coverage Chart</a:t>
            </a:r>
          </a:p>
          <a:p>
            <a:pPr marL="457200" indent="-228600">
              <a:buFont typeface="Symbol"/>
              <a:buChar char="·"/>
            </a:pPr>
            <a:r>
              <a:rPr lang="en-US" dirty="0" smtClean="0">
                <a:latin typeface="Times New Roman"/>
              </a:rPr>
              <a:t>How many bags do we need to dense pack 1,200 ft</a:t>
            </a:r>
            <a:r>
              <a:rPr lang="en-US" baseline="30000" dirty="0" smtClean="0">
                <a:latin typeface="Times New Roman"/>
              </a:rPr>
              <a:t>2</a:t>
            </a:r>
            <a:r>
              <a:rPr lang="en-US" dirty="0" smtClean="0">
                <a:latin typeface="Times New Roman"/>
              </a:rPr>
              <a:t> of wall with 2 x 4 studs, 16”o.c.?</a:t>
            </a:r>
          </a:p>
          <a:p>
            <a:r>
              <a:rPr lang="da-DK" dirty="0" smtClean="0">
                <a:latin typeface="Times New Roman"/>
              </a:rPr>
              <a:t>1,200 ft</a:t>
            </a:r>
            <a:r>
              <a:rPr lang="da-DK" baseline="30000" dirty="0" smtClean="0">
                <a:latin typeface="Times New Roman"/>
              </a:rPr>
              <a:t>2</a:t>
            </a:r>
            <a:r>
              <a:rPr lang="da-DK" dirty="0" smtClean="0">
                <a:latin typeface="Times New Roman"/>
              </a:rPr>
              <a:t>/33.8 ft</a:t>
            </a:r>
            <a:r>
              <a:rPr lang="da-DK" baseline="30000" dirty="0" smtClean="0">
                <a:latin typeface="Times New Roman"/>
              </a:rPr>
              <a:t>2</a:t>
            </a:r>
            <a:r>
              <a:rPr lang="da-DK" dirty="0" smtClean="0">
                <a:latin typeface="Times New Roman"/>
              </a:rPr>
              <a:t>/bag = 35.5 bags = 36 bags</a:t>
            </a:r>
          </a:p>
          <a:p>
            <a:pPr marL="457200" indent="-228600">
              <a:buFont typeface="Symbol"/>
              <a:buChar char="·"/>
            </a:pPr>
            <a:r>
              <a:rPr lang="en-US" dirty="0" smtClean="0">
                <a:latin typeface="Times New Roman"/>
              </a:rPr>
              <a:t>Always assume 15% waste allowance. (Total with waste allowance is 35.5 x 1.15 = 41 bags)</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What density does the chart assume?</a:t>
            </a:r>
          </a:p>
          <a:p>
            <a:r>
              <a:rPr lang="en-US" i="1" dirty="0" smtClean="0">
                <a:solidFill>
                  <a:srgbClr val="808080"/>
                </a:solidFill>
                <a:latin typeface="Times New Roman"/>
              </a:rPr>
              <a:t>Click to cancel out units and circle the answer.</a:t>
            </a:r>
          </a:p>
          <a:p>
            <a:r>
              <a:rPr lang="en-US" dirty="0" smtClean="0">
                <a:latin typeface="Times New Roman"/>
              </a:rPr>
              <a:t>If we calculate the actual volume based on square feet and then use the weight per square foot data from the table, it appears following the chart would result in an installed density of only 2.6 lbs/ft</a:t>
            </a:r>
            <a:r>
              <a:rPr lang="en-US" baseline="30000" dirty="0" smtClean="0">
                <a:latin typeface="Times New Roman"/>
              </a:rPr>
              <a:t>3</a:t>
            </a:r>
            <a:r>
              <a:rPr lang="en-US" dirty="0" smtClean="0">
                <a:latin typeface="Times New Roman"/>
              </a:rPr>
              <a:t>.</a:t>
            </a:r>
          </a:p>
          <a:p>
            <a:r>
              <a:rPr lang="en-US" i="1" dirty="0" smtClean="0">
                <a:solidFill>
                  <a:srgbClr val="808080"/>
                </a:solidFill>
                <a:latin typeface="Times New Roman"/>
              </a:rPr>
              <a:t>Click to bring text box into view.</a:t>
            </a:r>
          </a:p>
          <a:p>
            <a:r>
              <a:rPr lang="en-US" dirty="0" smtClean="0">
                <a:latin typeface="Times New Roman"/>
              </a:rPr>
              <a:t>The installed density isn’t really as low as it appears in these calculations. The difference is made up with framing within the walls. The framing reduces the actual volume being insulated.</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What if there is no coverage chart? The math is simple:</a:t>
            </a:r>
          </a:p>
          <a:p>
            <a:pPr marL="457200" indent="-228600">
              <a:buFont typeface="Symbol"/>
              <a:buChar char="·"/>
            </a:pPr>
            <a:r>
              <a:rPr lang="en-US" dirty="0" smtClean="0">
                <a:latin typeface="Times New Roman"/>
              </a:rPr>
              <a:t>How many bags to dense pack 1,200 sq. ft. of wall with 2 x 4 studs, 16”o.c.?  </a:t>
            </a:r>
          </a:p>
          <a:p>
            <a:pPr marL="3175"/>
            <a:r>
              <a:rPr lang="en-US" i="1" dirty="0" smtClean="0">
                <a:solidFill>
                  <a:srgbClr val="808080"/>
                </a:solidFill>
                <a:latin typeface="Times New Roman"/>
              </a:rPr>
              <a:t>Click to reveal math.</a:t>
            </a:r>
          </a:p>
          <a:p>
            <a:pPr marL="460375" indent="-241300">
              <a:buFont typeface="Symbol"/>
              <a:buChar char="·"/>
            </a:pPr>
            <a:r>
              <a:rPr lang="en-US" dirty="0" smtClean="0">
                <a:latin typeface="Times New Roman"/>
              </a:rPr>
              <a:t>Assume 3.5 lbs/ft</a:t>
            </a:r>
            <a:r>
              <a:rPr lang="en-US" baseline="30000" dirty="0" smtClean="0">
                <a:latin typeface="Times New Roman"/>
              </a:rPr>
              <a:t>3</a:t>
            </a:r>
            <a:r>
              <a:rPr lang="en-US" dirty="0" smtClean="0">
                <a:latin typeface="Times New Roman"/>
              </a:rPr>
              <a:t> and 36 lbs/bag.</a:t>
            </a:r>
          </a:p>
          <a:p>
            <a:r>
              <a:rPr lang="en-US" dirty="0" smtClean="0">
                <a:latin typeface="Times New Roman"/>
              </a:rPr>
              <a:t>1,200 ft</a:t>
            </a:r>
            <a:r>
              <a:rPr lang="en-US" baseline="30000" dirty="0" smtClean="0">
                <a:latin typeface="Times New Roman"/>
              </a:rPr>
              <a:t>2</a:t>
            </a:r>
            <a:r>
              <a:rPr lang="en-US" dirty="0" smtClean="0">
                <a:latin typeface="Times New Roman"/>
              </a:rPr>
              <a:t> x </a:t>
            </a:r>
            <a:r>
              <a:rPr lang="en-US" u="sng" dirty="0" smtClean="0">
                <a:latin typeface="Times New Roman"/>
              </a:rPr>
              <a:t>3.5 inches  </a:t>
            </a:r>
            <a:r>
              <a:rPr lang="en-US" dirty="0" smtClean="0">
                <a:latin typeface="Times New Roman"/>
              </a:rPr>
              <a:t>= 350 ft</a:t>
            </a:r>
            <a:r>
              <a:rPr lang="en-US" baseline="30000" dirty="0" smtClean="0">
                <a:latin typeface="Times New Roman"/>
              </a:rPr>
              <a:t>3</a:t>
            </a:r>
            <a:endParaRPr lang="en-US" dirty="0" smtClean="0">
              <a:latin typeface="Times New Roman"/>
            </a:endParaRPr>
          </a:p>
          <a:p>
            <a:r>
              <a:rPr lang="en-US" dirty="0" smtClean="0">
                <a:latin typeface="Times New Roman"/>
              </a:rPr>
              <a:t>	       12 in/ft</a:t>
            </a:r>
          </a:p>
          <a:p>
            <a:r>
              <a:rPr lang="de-DE" dirty="0" smtClean="0">
                <a:latin typeface="Times New Roman"/>
              </a:rPr>
              <a:t>350 ft</a:t>
            </a:r>
            <a:r>
              <a:rPr lang="de-DE" baseline="30000" dirty="0" smtClean="0">
                <a:latin typeface="Times New Roman"/>
              </a:rPr>
              <a:t>3</a:t>
            </a:r>
            <a:r>
              <a:rPr lang="de-DE" dirty="0" smtClean="0">
                <a:latin typeface="Times New Roman"/>
              </a:rPr>
              <a:t> x 3.5 lbs/ ft</a:t>
            </a:r>
            <a:r>
              <a:rPr lang="de-DE" baseline="30000" dirty="0" smtClean="0">
                <a:latin typeface="Times New Roman"/>
              </a:rPr>
              <a:t>3</a:t>
            </a:r>
            <a:r>
              <a:rPr lang="de-DE" dirty="0" smtClean="0">
                <a:latin typeface="Times New Roman"/>
              </a:rPr>
              <a:t> = 1,225 lbs</a:t>
            </a:r>
          </a:p>
          <a:p>
            <a:r>
              <a:rPr lang="da-DK" dirty="0" smtClean="0">
                <a:latin typeface="Times New Roman"/>
              </a:rPr>
              <a:t>   </a:t>
            </a:r>
            <a:r>
              <a:rPr lang="da-DK" u="sng" dirty="0" smtClean="0">
                <a:latin typeface="Times New Roman"/>
              </a:rPr>
              <a:t>1,225 lbs</a:t>
            </a:r>
            <a:r>
              <a:rPr lang="da-DK" dirty="0" smtClean="0">
                <a:latin typeface="Times New Roman"/>
              </a:rPr>
              <a:t>	 = 34.03 bags = 35 bags</a:t>
            </a:r>
          </a:p>
          <a:p>
            <a:r>
              <a:rPr lang="sv-SE" dirty="0" smtClean="0">
                <a:latin typeface="Times New Roman"/>
              </a:rPr>
              <a:t>  </a:t>
            </a:r>
            <a:r>
              <a:rPr lang="en-US" dirty="0" smtClean="0">
                <a:latin typeface="Times New Roman"/>
              </a:rPr>
              <a:t>36 lbs/bag</a:t>
            </a:r>
            <a:endParaRPr lang="en-US" u="sng" dirty="0" smtClean="0">
              <a:latin typeface="Times New Roman"/>
            </a:endParaRPr>
          </a:p>
          <a:p>
            <a:pPr marL="457200" indent="-228600">
              <a:buFont typeface="Symbol"/>
              <a:buChar char="·"/>
            </a:pPr>
            <a:r>
              <a:rPr lang="en-US" dirty="0" smtClean="0">
                <a:latin typeface="Times New Roman"/>
              </a:rPr>
              <a:t>We get essentially the same result as when using the information from the coverage chart.</a:t>
            </a:r>
          </a:p>
          <a:p>
            <a:endParaRPr lang="en-US" b="1" u="sng" dirty="0" smtClean="0">
              <a:latin typeface="Arial"/>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To estimate the amount of insulation for dense packing the sidewalls:</a:t>
            </a:r>
          </a:p>
          <a:p>
            <a:pPr marL="457200" indent="-228600">
              <a:spcBef>
                <a:spcPts val="0"/>
              </a:spcBef>
              <a:spcAft>
                <a:spcPts val="0"/>
              </a:spcAft>
              <a:buFont typeface="Symbol"/>
              <a:buChar char="·"/>
            </a:pPr>
            <a:r>
              <a:rPr lang="en-US" dirty="0" smtClean="0">
                <a:latin typeface="Times New Roman"/>
              </a:rPr>
              <a:t>Calculate total wall area.</a:t>
            </a:r>
          </a:p>
          <a:p>
            <a:pPr marL="457200" indent="-228600">
              <a:spcBef>
                <a:spcPts val="0"/>
              </a:spcBef>
              <a:spcAft>
                <a:spcPts val="0"/>
              </a:spcAft>
              <a:buFont typeface="Symbol"/>
              <a:buChar char="·"/>
            </a:pPr>
            <a:r>
              <a:rPr lang="en-US" dirty="0" smtClean="0">
                <a:latin typeface="Times New Roman"/>
              </a:rPr>
              <a:t>Subtract windows and doors.</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latin typeface="Times New Roman"/>
              </a:rPr>
              <a:t>Calculate total wall area with the following measurements. </a:t>
            </a:r>
          </a:p>
          <a:p>
            <a:pPr marL="457200" indent="-228600">
              <a:spcBef>
                <a:spcPts val="0"/>
              </a:spcBef>
              <a:spcAft>
                <a:spcPts val="0"/>
              </a:spcAft>
              <a:buFont typeface="Symbol"/>
              <a:buChar char="·"/>
            </a:pPr>
            <a:r>
              <a:rPr lang="en-US" dirty="0" smtClean="0">
                <a:latin typeface="Times New Roman"/>
              </a:rPr>
              <a:t>Main house, first floor = 2 (16’ x 8’) + 2 (26’ x 8’) =</a:t>
            </a:r>
          </a:p>
          <a:p>
            <a:pPr marL="457200" indent="-228600">
              <a:spcBef>
                <a:spcPts val="0"/>
              </a:spcBef>
              <a:spcAft>
                <a:spcPts val="0"/>
              </a:spcAft>
              <a:buFont typeface="Symbol"/>
              <a:buChar char="·"/>
            </a:pPr>
            <a:r>
              <a:rPr lang="en-US" dirty="0" smtClean="0">
                <a:latin typeface="Times New Roman"/>
              </a:rPr>
              <a:t>Main house, second floor = 2 (3’ x 26’) + 2 (6’ x 26’)</a:t>
            </a:r>
            <a:r>
              <a:rPr lang="en-US" baseline="30000" dirty="0" smtClean="0">
                <a:latin typeface="Times New Roman"/>
              </a:rPr>
              <a:t>* </a:t>
            </a:r>
            <a:r>
              <a:rPr lang="en-US" dirty="0" smtClean="0">
                <a:latin typeface="Times New Roman"/>
              </a:rPr>
              <a:t>+ 2 (16’ x 7’) = </a:t>
            </a:r>
          </a:p>
          <a:p>
            <a:pPr marL="457200" indent="-228600">
              <a:spcBef>
                <a:spcPts val="0"/>
              </a:spcBef>
              <a:spcAft>
                <a:spcPts val="0"/>
              </a:spcAft>
              <a:buFont typeface="Symbol"/>
              <a:buChar char="·"/>
            </a:pPr>
            <a:r>
              <a:rPr lang="en-US" dirty="0" smtClean="0">
                <a:latin typeface="Times New Roman"/>
              </a:rPr>
              <a:t>Addition = 2 (8’ x 7’5”) + (16’ x 7’5”)</a:t>
            </a:r>
            <a:r>
              <a:rPr lang="en-US" baseline="30000" dirty="0" smtClean="0">
                <a:latin typeface="Times New Roman"/>
              </a:rPr>
              <a:t>** </a:t>
            </a:r>
            <a:r>
              <a:rPr lang="en-US" dirty="0" smtClean="0">
                <a:latin typeface="Times New Roman"/>
              </a:rPr>
              <a:t>=</a:t>
            </a:r>
            <a:r>
              <a:rPr lang="en-US" baseline="30000" dirty="0" smtClean="0">
                <a:latin typeface="Times New Roman"/>
              </a:rPr>
              <a:t> </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Ell = (12’ x 7’6”)</a:t>
            </a:r>
            <a:r>
              <a:rPr lang="en-US" baseline="30000" dirty="0" smtClean="0">
                <a:latin typeface="Times New Roman"/>
              </a:rPr>
              <a:t>***</a:t>
            </a:r>
            <a:r>
              <a:rPr lang="en-US" dirty="0" smtClean="0">
                <a:latin typeface="Times New Roman"/>
              </a:rPr>
              <a:t>+ 2(15’ x 7’6”) = </a:t>
            </a:r>
          </a:p>
          <a:p>
            <a:r>
              <a:rPr lang="en-US" dirty="0" smtClean="0">
                <a:latin typeface="Times New Roman"/>
              </a:rPr>
              <a:t>*Sloped ceiling, from walk-through notes</a:t>
            </a:r>
          </a:p>
          <a:p>
            <a:r>
              <a:rPr lang="en-US" dirty="0" smtClean="0">
                <a:latin typeface="Times New Roman"/>
              </a:rPr>
              <a:t>** Only count one long wall; other wall abuts the home</a:t>
            </a:r>
          </a:p>
          <a:p>
            <a:r>
              <a:rPr lang="en-US" dirty="0" smtClean="0">
                <a:latin typeface="Times New Roman"/>
              </a:rPr>
              <a:t>*** Only count one short wall; other wall abuts the home</a:t>
            </a:r>
          </a:p>
          <a:p>
            <a:pPr marL="3175"/>
            <a:r>
              <a:rPr lang="en-US" i="1" dirty="0" smtClean="0">
                <a:solidFill>
                  <a:srgbClr val="808080"/>
                </a:solidFill>
                <a:latin typeface="Times New Roman"/>
              </a:rPr>
              <a:t>Let students perform calculations, then click to reveal the answers.</a:t>
            </a:r>
          </a:p>
          <a:p>
            <a:pPr marL="457200" indent="-228600">
              <a:spcBef>
                <a:spcPts val="0"/>
              </a:spcBef>
              <a:spcAft>
                <a:spcPts val="0"/>
              </a:spcAft>
              <a:buFont typeface="Symbol"/>
              <a:buChar char="·"/>
            </a:pPr>
            <a:r>
              <a:rPr lang="en-US" dirty="0" smtClean="0">
                <a:latin typeface="Times New Roman"/>
              </a:rPr>
              <a:t>Main house, first floor = 2 (16’ x 8’) + 2 (26’ x 8’) = 672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Main house, second floor = 2 (3’ x 26’) + 2 (6’ x 26’)</a:t>
            </a:r>
            <a:r>
              <a:rPr lang="en-US" baseline="30000" dirty="0" smtClean="0">
                <a:latin typeface="Times New Roman"/>
              </a:rPr>
              <a:t>* </a:t>
            </a:r>
            <a:r>
              <a:rPr lang="en-US" dirty="0" smtClean="0">
                <a:latin typeface="Times New Roman"/>
              </a:rPr>
              <a:t>+ 2 (16’ x 7’) = 692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Addition = 2 (8’ x 7’5”) + (16’ x 7’5”)</a:t>
            </a:r>
            <a:r>
              <a:rPr lang="en-US" baseline="30000" dirty="0" smtClean="0">
                <a:latin typeface="Times New Roman"/>
              </a:rPr>
              <a:t>** </a:t>
            </a:r>
            <a:r>
              <a:rPr lang="en-US" dirty="0" smtClean="0">
                <a:latin typeface="Times New Roman"/>
              </a:rPr>
              <a:t>=</a:t>
            </a:r>
            <a:r>
              <a:rPr lang="en-US" baseline="30000" dirty="0" smtClean="0">
                <a:latin typeface="Times New Roman"/>
              </a:rPr>
              <a:t> </a:t>
            </a:r>
            <a:r>
              <a:rPr lang="en-US" dirty="0" smtClean="0">
                <a:latin typeface="Times New Roman"/>
              </a:rPr>
              <a:t>237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sv-SE" dirty="0" smtClean="0">
                <a:latin typeface="Times New Roman"/>
              </a:rPr>
              <a:t>Ell = (12’ x 7’6”)</a:t>
            </a:r>
            <a:r>
              <a:rPr lang="sv-SE" baseline="30000" dirty="0" smtClean="0">
                <a:latin typeface="Times New Roman"/>
              </a:rPr>
              <a:t>***</a:t>
            </a:r>
            <a:r>
              <a:rPr lang="sv-SE" dirty="0" smtClean="0">
                <a:latin typeface="Times New Roman"/>
              </a:rPr>
              <a:t>+ 2 (15’ x 7’6”) = 315 ft</a:t>
            </a:r>
            <a:r>
              <a:rPr lang="sv-SE" baseline="30000" dirty="0" smtClean="0">
                <a:latin typeface="Times New Roman"/>
              </a:rPr>
              <a:t>2</a:t>
            </a:r>
            <a:endParaRPr lang="sv-SE" dirty="0" smtClean="0">
              <a:latin typeface="Times New Roman"/>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marL="457200" indent="-228600">
              <a:spcBef>
                <a:spcPts val="0"/>
              </a:spcBef>
              <a:spcAft>
                <a:spcPts val="0"/>
              </a:spcAft>
              <a:buFont typeface="Symbol"/>
              <a:buChar char="·"/>
            </a:pPr>
            <a:r>
              <a:rPr lang="en-US" dirty="0" smtClean="0">
                <a:latin typeface="Times New Roman"/>
              </a:rPr>
              <a:t>Add total wall area.</a:t>
            </a:r>
          </a:p>
          <a:p>
            <a:pPr marL="457200" indent="-228600">
              <a:spcBef>
                <a:spcPts val="0"/>
              </a:spcBef>
              <a:spcAft>
                <a:spcPts val="0"/>
              </a:spcAft>
              <a:buFont typeface="Symbol"/>
              <a:buChar char="·"/>
            </a:pPr>
            <a:r>
              <a:rPr lang="en-US" dirty="0" smtClean="0">
                <a:latin typeface="Times New Roman"/>
              </a:rPr>
              <a:t>Subtract doors and windows.</a:t>
            </a:r>
          </a:p>
          <a:p>
            <a:r>
              <a:rPr lang="en-US" dirty="0" smtClean="0">
                <a:latin typeface="Times New Roman"/>
              </a:rPr>
              <a:t>Heated space windows and doors: </a:t>
            </a:r>
          </a:p>
          <a:p>
            <a:pPr marL="457200" indent="-228600">
              <a:spcBef>
                <a:spcPts val="0"/>
              </a:spcBef>
              <a:spcAft>
                <a:spcPts val="0"/>
              </a:spcAft>
              <a:buFont typeface="Symbol"/>
              <a:buChar char="·"/>
            </a:pPr>
            <a:r>
              <a:rPr lang="en-US" dirty="0" smtClean="0">
                <a:latin typeface="Times New Roman"/>
              </a:rPr>
              <a:t>8 windows, 12.5 ft</a:t>
            </a:r>
            <a:r>
              <a:rPr lang="en-US" baseline="30000" dirty="0" smtClean="0">
                <a:latin typeface="Times New Roman"/>
              </a:rPr>
              <a:t>2</a:t>
            </a:r>
            <a:r>
              <a:rPr lang="en-US" dirty="0" smtClean="0">
                <a:latin typeface="Times New Roman"/>
              </a:rPr>
              <a:t> each</a:t>
            </a:r>
          </a:p>
          <a:p>
            <a:pPr marL="457200" indent="-228600">
              <a:spcBef>
                <a:spcPts val="0"/>
              </a:spcBef>
              <a:spcAft>
                <a:spcPts val="0"/>
              </a:spcAft>
              <a:buFont typeface="Symbol"/>
              <a:buChar char="·"/>
            </a:pPr>
            <a:r>
              <a:rPr lang="en-US" dirty="0" smtClean="0">
                <a:latin typeface="Times New Roman"/>
              </a:rPr>
              <a:t>8 x 12.5 ft</a:t>
            </a:r>
            <a:r>
              <a:rPr lang="en-US" baseline="30000" dirty="0" smtClean="0">
                <a:latin typeface="Times New Roman"/>
              </a:rPr>
              <a:t>2</a:t>
            </a:r>
            <a:r>
              <a:rPr lang="en-US" dirty="0" smtClean="0">
                <a:latin typeface="Times New Roman"/>
              </a:rPr>
              <a:t> = 100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2 doors, 20 ft</a:t>
            </a:r>
            <a:r>
              <a:rPr lang="en-US" baseline="30000" dirty="0" smtClean="0">
                <a:latin typeface="Times New Roman"/>
              </a:rPr>
              <a:t>2</a:t>
            </a:r>
            <a:r>
              <a:rPr lang="en-US" dirty="0" smtClean="0">
                <a:latin typeface="Times New Roman"/>
              </a:rPr>
              <a:t> each</a:t>
            </a:r>
          </a:p>
          <a:p>
            <a:pPr marL="457200" indent="-228600">
              <a:spcBef>
                <a:spcPts val="0"/>
              </a:spcBef>
              <a:spcAft>
                <a:spcPts val="0"/>
              </a:spcAft>
              <a:buFont typeface="Symbol"/>
              <a:buChar char="·"/>
            </a:pPr>
            <a:r>
              <a:rPr lang="en-US" dirty="0" smtClean="0">
                <a:latin typeface="Times New Roman"/>
              </a:rPr>
              <a:t>2 x 20 ft</a:t>
            </a:r>
            <a:r>
              <a:rPr lang="en-US" baseline="30000" dirty="0" smtClean="0">
                <a:latin typeface="Times New Roman"/>
              </a:rPr>
              <a:t>2</a:t>
            </a:r>
            <a:r>
              <a:rPr lang="en-US" dirty="0" smtClean="0">
                <a:latin typeface="Times New Roman"/>
              </a:rPr>
              <a:t> = 40 ft</a:t>
            </a:r>
            <a:r>
              <a:rPr lang="en-US" baseline="30000" dirty="0" smtClean="0">
                <a:latin typeface="Times New Roman"/>
              </a:rPr>
              <a:t>2</a:t>
            </a:r>
            <a:endParaRPr lang="en-US" dirty="0" smtClean="0">
              <a:latin typeface="Times New Roman"/>
            </a:endParaRPr>
          </a:p>
          <a:p>
            <a:pPr marL="457200" indent="-228600">
              <a:spcBef>
                <a:spcPts val="0"/>
              </a:spcBef>
              <a:buFont typeface="Symbol"/>
              <a:buChar char="·"/>
            </a:pPr>
            <a:r>
              <a:rPr lang="en-US" dirty="0" smtClean="0">
                <a:latin typeface="Times New Roman"/>
              </a:rPr>
              <a:t>Window and door area = 140 ft</a:t>
            </a:r>
            <a:r>
              <a:rPr lang="en-US" baseline="30000" dirty="0" smtClean="0">
                <a:latin typeface="Times New Roman"/>
              </a:rPr>
              <a:t>2</a:t>
            </a:r>
            <a:endParaRPr lang="en-US" dirty="0" smtClean="0">
              <a:latin typeface="Times New Roman"/>
            </a:endParaRPr>
          </a:p>
          <a:p>
            <a:pPr marL="3175"/>
            <a:r>
              <a:rPr lang="en-US" i="1" dirty="0" smtClean="0">
                <a:solidFill>
                  <a:srgbClr val="808080"/>
                </a:solidFill>
                <a:latin typeface="Times New Roman"/>
              </a:rPr>
              <a:t>Let students perform the calculations.</a:t>
            </a:r>
          </a:p>
          <a:p>
            <a:pPr marL="3175"/>
            <a:r>
              <a:rPr lang="en-US" i="1" dirty="0" smtClean="0">
                <a:solidFill>
                  <a:srgbClr val="808080"/>
                </a:solidFill>
                <a:latin typeface="Times New Roman"/>
              </a:rPr>
              <a:t>Click three times to reveal calculated total wall area, windows and doors area, and the resulting wall area needing insulation.</a:t>
            </a:r>
          </a:p>
          <a:p>
            <a:endParaRPr lang="en-US" i="1"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Surface area:</a:t>
            </a:r>
          </a:p>
          <a:p>
            <a:pPr marL="457200" indent="-228600">
              <a:spcBef>
                <a:spcPts val="0"/>
              </a:spcBef>
              <a:spcAft>
                <a:spcPts val="0"/>
              </a:spcAft>
              <a:buFont typeface="Symbol"/>
              <a:buChar char="·"/>
            </a:pPr>
            <a:r>
              <a:rPr lang="en-US" dirty="0" smtClean="0">
                <a:latin typeface="Times New Roman"/>
              </a:rPr>
              <a:t>Length x width (feet x feet)</a:t>
            </a:r>
          </a:p>
          <a:p>
            <a:pPr marL="457200" indent="-228600">
              <a:spcBef>
                <a:spcPts val="0"/>
              </a:spcBef>
              <a:spcAft>
                <a:spcPts val="0"/>
              </a:spcAft>
              <a:buFont typeface="Symbol"/>
              <a:buChar char="·"/>
            </a:pPr>
            <a:r>
              <a:rPr lang="en-US" dirty="0" smtClean="0">
                <a:latin typeface="Times New Roman"/>
              </a:rPr>
              <a:t>Units are square feet (sq. ft., ft</a:t>
            </a:r>
            <a:r>
              <a:rPr lang="en-US" baseline="30000" dirty="0" smtClean="0">
                <a:latin typeface="Times New Roman"/>
              </a:rPr>
              <a:t>2</a:t>
            </a:r>
            <a:r>
              <a:rPr lang="en-US" dirty="0" smtClean="0">
                <a:latin typeface="Times New Roman"/>
              </a:rPr>
              <a:t>)</a:t>
            </a:r>
          </a:p>
          <a:p>
            <a:r>
              <a:rPr lang="en-US" dirty="0" smtClean="0">
                <a:latin typeface="Times New Roman"/>
              </a:rPr>
              <a:t>Volume:</a:t>
            </a:r>
          </a:p>
          <a:p>
            <a:pPr marL="457200" indent="-228600">
              <a:spcBef>
                <a:spcPts val="0"/>
              </a:spcBef>
              <a:spcAft>
                <a:spcPts val="0"/>
              </a:spcAft>
              <a:buFont typeface="Symbol"/>
              <a:buChar char="·"/>
            </a:pPr>
            <a:r>
              <a:rPr lang="en-US" dirty="0" smtClean="0">
                <a:latin typeface="Times New Roman"/>
              </a:rPr>
              <a:t>Length x width x height</a:t>
            </a:r>
          </a:p>
          <a:p>
            <a:pPr marL="457200" indent="-228600">
              <a:spcBef>
                <a:spcPts val="0"/>
              </a:spcBef>
              <a:spcAft>
                <a:spcPts val="0"/>
              </a:spcAft>
              <a:buFont typeface="Symbol"/>
              <a:buChar char="·"/>
            </a:pPr>
            <a:r>
              <a:rPr lang="en-US" dirty="0" smtClean="0">
                <a:latin typeface="Times New Roman"/>
              </a:rPr>
              <a:t>Units are cubic feet (cu. ft., ft</a:t>
            </a:r>
            <a:r>
              <a:rPr lang="en-US" baseline="30000" dirty="0" smtClean="0">
                <a:latin typeface="Times New Roman"/>
              </a:rPr>
              <a:t>3</a:t>
            </a:r>
            <a:r>
              <a:rPr lang="en-US" dirty="0" smtClean="0">
                <a:latin typeface="Times New Roman"/>
              </a:rPr>
              <a:t>)</a:t>
            </a:r>
          </a:p>
          <a:p>
            <a:r>
              <a:rPr lang="en-US" dirty="0" smtClean="0">
                <a:latin typeface="Times New Roman"/>
              </a:rPr>
              <a:t>Airflow:</a:t>
            </a:r>
          </a:p>
          <a:p>
            <a:pPr marL="460375" indent="-231775">
              <a:spcBef>
                <a:spcPts val="0"/>
              </a:spcBef>
              <a:spcAft>
                <a:spcPts val="0"/>
              </a:spcAft>
              <a:buFont typeface="Symbol"/>
              <a:buChar char="·"/>
            </a:pPr>
            <a:r>
              <a:rPr lang="en-US" dirty="0" smtClean="0">
                <a:latin typeface="Times New Roman"/>
              </a:rPr>
              <a:t>Volume per unit of time</a:t>
            </a:r>
          </a:p>
          <a:p>
            <a:pPr marL="460375" indent="-231775">
              <a:spcBef>
                <a:spcPts val="0"/>
              </a:spcBef>
              <a:spcAft>
                <a:spcPts val="0"/>
              </a:spcAft>
              <a:buFont typeface="Symbol"/>
              <a:buChar char="·"/>
            </a:pPr>
            <a:r>
              <a:rPr lang="en-US" dirty="0" smtClean="0">
                <a:latin typeface="Times New Roman"/>
              </a:rPr>
              <a:t>Units are cubic feet per minute (ft</a:t>
            </a:r>
            <a:r>
              <a:rPr lang="en-US" baseline="30000" dirty="0" smtClean="0">
                <a:latin typeface="Times New Roman"/>
              </a:rPr>
              <a:t>3 </a:t>
            </a:r>
            <a:r>
              <a:rPr lang="en-US" dirty="0" smtClean="0">
                <a:latin typeface="Times New Roman"/>
              </a:rPr>
              <a:t>/min, CFM)</a:t>
            </a:r>
          </a:p>
          <a:p>
            <a:pPr marL="460375" indent="-231775">
              <a:spcBef>
                <a:spcPts val="0"/>
              </a:spcBef>
              <a:spcAft>
                <a:spcPts val="0"/>
              </a:spcAft>
              <a:buFont typeface="Symbol"/>
              <a:buChar char="·"/>
            </a:pPr>
            <a:r>
              <a:rPr lang="en-US" dirty="0" smtClean="0">
                <a:latin typeface="Times New Roman"/>
              </a:rPr>
              <a:t>Air changes per hour </a:t>
            </a:r>
            <a:r>
              <a:rPr lang="en-US" dirty="0" smtClean="0">
                <a:latin typeface="Times New Roman"/>
                <a:sym typeface="Symbol"/>
              </a:rPr>
              <a:t> need to know house volume to calculate ACH</a:t>
            </a:r>
          </a:p>
          <a:p>
            <a:pPr marL="289984" indent="-241653"/>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Now we have the total wall area needing insulation. How many bags of insulation will be needed?</a:t>
            </a:r>
          </a:p>
          <a:p>
            <a:r>
              <a:rPr lang="en-US" i="1" dirty="0" smtClean="0">
                <a:solidFill>
                  <a:srgbClr val="808080"/>
                </a:solidFill>
                <a:latin typeface="Times New Roman"/>
              </a:rPr>
              <a:t>Click to reveal arrow on sample coverage chart pointing at square feet of coverage per bag.</a:t>
            </a:r>
          </a:p>
          <a:p>
            <a:r>
              <a:rPr lang="en-US" dirty="0" smtClean="0">
                <a:latin typeface="Times New Roman"/>
              </a:rPr>
              <a:t>Dividing the wall area by the estimated square feet of coverage per bag gives us the number of bags needed for the job.</a:t>
            </a:r>
          </a:p>
          <a:p>
            <a:r>
              <a:rPr lang="en-US" i="1" dirty="0" smtClean="0">
                <a:solidFill>
                  <a:srgbClr val="808080"/>
                </a:solidFill>
                <a:latin typeface="Times New Roman"/>
              </a:rPr>
              <a:t>Click to reveal calculation and answer.</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marL="457200" indent="-228600">
              <a:spcBef>
                <a:spcPts val="0"/>
              </a:spcBef>
              <a:spcAft>
                <a:spcPts val="0"/>
              </a:spcAft>
              <a:buFont typeface="Symbol"/>
              <a:buChar char="·"/>
            </a:pPr>
            <a:r>
              <a:rPr lang="en-US" dirty="0" smtClean="0">
                <a:latin typeface="Times New Roman"/>
              </a:rPr>
              <a:t>1 ft² NFA of vent needed for every 300 ft</a:t>
            </a:r>
            <a:r>
              <a:rPr lang="en-US" baseline="30000" dirty="0" smtClean="0">
                <a:latin typeface="Times New Roman"/>
              </a:rPr>
              <a:t>2</a:t>
            </a:r>
            <a:r>
              <a:rPr lang="en-US" dirty="0" smtClean="0">
                <a:latin typeface="Times New Roman"/>
              </a:rPr>
              <a:t> of attic*</a:t>
            </a:r>
          </a:p>
          <a:p>
            <a:pPr marL="457200" indent="-228600">
              <a:spcBef>
                <a:spcPts val="0"/>
              </a:spcBef>
              <a:spcAft>
                <a:spcPts val="0"/>
              </a:spcAft>
              <a:buFont typeface="Symbol"/>
              <a:buChar char="·"/>
            </a:pPr>
            <a:r>
              <a:rPr lang="en-US" dirty="0" smtClean="0">
                <a:latin typeface="Times New Roman"/>
              </a:rPr>
              <a:t>1,000 ft² attic with gable vents</a:t>
            </a:r>
          </a:p>
          <a:p>
            <a:pPr marL="457200" indent="-228600">
              <a:spcBef>
                <a:spcPts val="0"/>
              </a:spcBef>
              <a:spcAft>
                <a:spcPts val="0"/>
              </a:spcAft>
              <a:buFont typeface="Symbol"/>
              <a:buChar char="·"/>
            </a:pPr>
            <a:r>
              <a:rPr lang="en-US" dirty="0" smtClean="0">
                <a:latin typeface="Times New Roman"/>
              </a:rPr>
              <a:t>1,000 </a:t>
            </a:r>
            <a:r>
              <a:rPr lang="en-US" dirty="0">
                <a:latin typeface="Times New Roman"/>
              </a:rPr>
              <a:t>ft²/600 ft² </a:t>
            </a:r>
            <a:r>
              <a:rPr lang="en-US" dirty="0" smtClean="0">
                <a:latin typeface="Times New Roman"/>
              </a:rPr>
              <a:t>= 1.67 </a:t>
            </a:r>
            <a:r>
              <a:rPr lang="en-US" dirty="0">
                <a:latin typeface="Times New Roman"/>
              </a:rPr>
              <a:t>ft² </a:t>
            </a:r>
            <a:r>
              <a:rPr lang="en-US" dirty="0" smtClean="0">
                <a:latin typeface="Times New Roman"/>
              </a:rPr>
              <a:t>of vent needed</a:t>
            </a:r>
          </a:p>
          <a:p>
            <a:pPr marL="457200" indent="-228600">
              <a:spcBef>
                <a:spcPts val="0"/>
              </a:spcBef>
              <a:spcAft>
                <a:spcPts val="0"/>
              </a:spcAft>
              <a:buFont typeface="Symbol"/>
              <a:buChar char="·"/>
            </a:pPr>
            <a:r>
              <a:rPr lang="en-US" dirty="0" smtClean="0">
                <a:latin typeface="Times New Roman"/>
              </a:rPr>
              <a:t>Two existing gable vents each 12” x 10”</a:t>
            </a:r>
          </a:p>
          <a:p>
            <a:pPr marL="457200" indent="-228600">
              <a:spcBef>
                <a:spcPts val="0"/>
              </a:spcBef>
              <a:spcAft>
                <a:spcPts val="0"/>
              </a:spcAft>
              <a:buFont typeface="Symbol"/>
              <a:buChar char="·"/>
            </a:pPr>
            <a:r>
              <a:rPr lang="en-US" dirty="0" smtClean="0">
                <a:latin typeface="Times New Roman"/>
              </a:rPr>
              <a:t>2 x 12” x 10”/144=1.67 </a:t>
            </a:r>
            <a:r>
              <a:rPr lang="en-US" dirty="0">
                <a:latin typeface="Times New Roman"/>
              </a:rPr>
              <a:t>ft² </a:t>
            </a:r>
            <a:r>
              <a:rPr lang="en-US" dirty="0" smtClean="0">
                <a:latin typeface="Times New Roman"/>
              </a:rPr>
              <a:t>of existing vent</a:t>
            </a:r>
          </a:p>
          <a:p>
            <a:pPr marL="457200" indent="-228600">
              <a:spcBef>
                <a:spcPts val="0"/>
              </a:spcBef>
              <a:spcAft>
                <a:spcPts val="0"/>
              </a:spcAft>
              <a:buFont typeface="Symbol"/>
              <a:buChar char="·"/>
            </a:pPr>
            <a:r>
              <a:rPr lang="en-US" dirty="0" smtClean="0">
                <a:latin typeface="Times New Roman"/>
              </a:rPr>
              <a:t>Is existing venting adequate?</a:t>
            </a:r>
          </a:p>
          <a:p>
            <a:r>
              <a:rPr lang="en-US" dirty="0" smtClean="0">
                <a:latin typeface="Arial"/>
              </a:rPr>
              <a:t>*</a:t>
            </a:r>
            <a:r>
              <a:rPr lang="en-US" dirty="0" smtClean="0">
                <a:latin typeface="Times New Roman"/>
              </a:rPr>
              <a:t>Assumes a home in climate zone 6 – 8 with a vapor barrier (painted ceiling).</a:t>
            </a:r>
          </a:p>
          <a:p>
            <a:pPr marL="3175"/>
            <a:r>
              <a:rPr lang="en-US" i="1" dirty="0" smtClean="0">
                <a:solidFill>
                  <a:srgbClr val="808080"/>
                </a:solidFill>
                <a:latin typeface="Times New Roman"/>
              </a:rPr>
              <a:t>Click to reveal the answer.</a:t>
            </a:r>
          </a:p>
          <a:p>
            <a:pPr marL="3175"/>
            <a:r>
              <a:rPr lang="en-US" i="1" dirty="0" smtClean="0">
                <a:solidFill>
                  <a:srgbClr val="808080"/>
                </a:solidFill>
                <a:latin typeface="Times New Roman"/>
              </a:rPr>
              <a:t>A: No. Total vent area is not the same as NFA.</a:t>
            </a:r>
          </a:p>
          <a:p>
            <a:pPr marL="3175"/>
            <a:r>
              <a:rPr lang="en-US" i="1" dirty="0" smtClean="0">
                <a:solidFill>
                  <a:srgbClr val="808080"/>
                </a:solidFill>
                <a:latin typeface="Times New Roman"/>
              </a:rPr>
              <a:t>Refer to “Attic Ventilation” section of this curriculum for more details.</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The following guidelines are usually necessary if foundation venting is required. </a:t>
            </a:r>
          </a:p>
          <a:p>
            <a:pPr marL="457200" indent="-228600">
              <a:buFont typeface="Symbol"/>
              <a:buChar char="·"/>
            </a:pPr>
            <a:r>
              <a:rPr lang="en-US" dirty="0" smtClean="0">
                <a:latin typeface="Times New Roman"/>
              </a:rPr>
              <a:t>1 ft</a:t>
            </a:r>
            <a:r>
              <a:rPr lang="en-US" baseline="30000" dirty="0" smtClean="0">
                <a:latin typeface="Times New Roman"/>
              </a:rPr>
              <a:t>2</a:t>
            </a:r>
            <a:r>
              <a:rPr lang="en-US" dirty="0" smtClean="0">
                <a:latin typeface="Times New Roman"/>
              </a:rPr>
              <a:t> of vent NFA is needed for every 1,500 ft</a:t>
            </a:r>
            <a:r>
              <a:rPr lang="en-US" baseline="30000" dirty="0" smtClean="0">
                <a:latin typeface="Times New Roman"/>
              </a:rPr>
              <a:t>2</a:t>
            </a:r>
            <a:r>
              <a:rPr lang="en-US" dirty="0" smtClean="0">
                <a:latin typeface="Times New Roman"/>
              </a:rPr>
              <a:t> of crawl space with a ground vapor retarder.</a:t>
            </a:r>
          </a:p>
          <a:p>
            <a:r>
              <a:rPr lang="en-US" dirty="0" smtClean="0">
                <a:latin typeface="Times New Roman"/>
              </a:rPr>
              <a:t>Perform sample calculation based on a 1,000 ft</a:t>
            </a:r>
            <a:r>
              <a:rPr lang="en-US" baseline="30000" dirty="0" smtClean="0">
                <a:latin typeface="Times New Roman"/>
              </a:rPr>
              <a:t>2</a:t>
            </a:r>
            <a:r>
              <a:rPr lang="en-US" dirty="0" smtClean="0">
                <a:latin typeface="Times New Roman"/>
              </a:rPr>
              <a:t> crawl space.</a:t>
            </a:r>
          </a:p>
          <a:p>
            <a:pPr marL="3175"/>
            <a:r>
              <a:rPr lang="en-US" i="1" dirty="0" smtClean="0">
                <a:solidFill>
                  <a:srgbClr val="808080"/>
                </a:solidFill>
                <a:latin typeface="Times New Roman"/>
              </a:rPr>
              <a:t>Let students calculate, then click to reveal the answers.</a:t>
            </a:r>
          </a:p>
          <a:p>
            <a:pPr marL="457200" indent="-228600">
              <a:spcAft>
                <a:spcPts val="0"/>
              </a:spcAft>
              <a:buFont typeface="Symbol"/>
              <a:buChar char="·"/>
            </a:pPr>
            <a:r>
              <a:rPr lang="en-US" dirty="0" smtClean="0">
                <a:latin typeface="Times New Roman"/>
              </a:rPr>
              <a:t>1,000 ft</a:t>
            </a:r>
            <a:r>
              <a:rPr lang="en-US" baseline="30000" dirty="0" smtClean="0">
                <a:latin typeface="Times New Roman"/>
              </a:rPr>
              <a:t>2</a:t>
            </a:r>
            <a:r>
              <a:rPr lang="en-US" dirty="0" smtClean="0">
                <a:latin typeface="Times New Roman"/>
              </a:rPr>
              <a:t>/1,500 ft</a:t>
            </a:r>
            <a:r>
              <a:rPr lang="en-US" baseline="30000" dirty="0" smtClean="0">
                <a:latin typeface="Times New Roman"/>
              </a:rPr>
              <a:t>2</a:t>
            </a:r>
            <a:r>
              <a:rPr lang="en-US" dirty="0" smtClean="0">
                <a:latin typeface="Times New Roman"/>
              </a:rPr>
              <a:t> = 0.67 ft</a:t>
            </a:r>
            <a:r>
              <a:rPr lang="en-US" baseline="30000" dirty="0" smtClean="0">
                <a:latin typeface="Times New Roman"/>
              </a:rPr>
              <a:t>2</a:t>
            </a:r>
            <a:r>
              <a:rPr lang="en-US" dirty="0" smtClean="0">
                <a:latin typeface="Times New Roman"/>
              </a:rPr>
              <a:t> of vent needed</a:t>
            </a:r>
          </a:p>
          <a:p>
            <a:pPr marL="457200" indent="-228600">
              <a:spcBef>
                <a:spcPts val="0"/>
              </a:spcBef>
              <a:spcAft>
                <a:spcPts val="0"/>
              </a:spcAft>
              <a:buFont typeface="Symbol"/>
              <a:buChar char="·"/>
            </a:pPr>
            <a:r>
              <a:rPr lang="de-DE" dirty="0" smtClean="0">
                <a:latin typeface="Times New Roman"/>
              </a:rPr>
              <a:t>0.67 ft</a:t>
            </a:r>
            <a:r>
              <a:rPr lang="de-DE" baseline="30000" dirty="0" smtClean="0">
                <a:latin typeface="Times New Roman"/>
              </a:rPr>
              <a:t>2</a:t>
            </a:r>
            <a:r>
              <a:rPr lang="de-DE" dirty="0" smtClean="0">
                <a:latin typeface="Times New Roman"/>
              </a:rPr>
              <a:t> x 144 in</a:t>
            </a:r>
            <a:r>
              <a:rPr lang="de-DE" baseline="30000" dirty="0" smtClean="0">
                <a:latin typeface="Times New Roman"/>
              </a:rPr>
              <a:t>2</a:t>
            </a:r>
            <a:r>
              <a:rPr lang="de-DE" dirty="0" smtClean="0">
                <a:latin typeface="Times New Roman"/>
              </a:rPr>
              <a:t>/ft</a:t>
            </a:r>
            <a:r>
              <a:rPr lang="de-DE" baseline="30000" dirty="0" smtClean="0">
                <a:latin typeface="Times New Roman"/>
              </a:rPr>
              <a:t>2</a:t>
            </a:r>
            <a:r>
              <a:rPr lang="de-DE" dirty="0" smtClean="0">
                <a:latin typeface="Times New Roman"/>
              </a:rPr>
              <a:t> = 96 in</a:t>
            </a:r>
            <a:r>
              <a:rPr lang="de-DE" baseline="30000" dirty="0" smtClean="0">
                <a:latin typeface="Times New Roman"/>
              </a:rPr>
              <a:t>2 </a:t>
            </a:r>
            <a:r>
              <a:rPr lang="de-DE" dirty="0" smtClean="0">
                <a:latin typeface="Times New Roman"/>
              </a:rPr>
              <a:t>NFA</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latin typeface="Times New Roman"/>
              </a:rPr>
              <a:t>The metered usage of refrigerators is converted into kWh per year to determine if replacement is cost effective.</a:t>
            </a:r>
          </a:p>
          <a:p>
            <a:endParaRPr lang="en-US" dirty="0" smtClean="0">
              <a:latin typeface="Times New Roman"/>
            </a:endParaRPr>
          </a:p>
          <a:p>
            <a:pPr>
              <a:buFont typeface="Symbol"/>
              <a:buChar char="·"/>
            </a:pPr>
            <a:endParaRPr lang="en-US" dirty="0" smtClean="0">
              <a:latin typeface="Times New Roman"/>
            </a:endParaRPr>
          </a:p>
          <a:p>
            <a:pPr>
              <a:buFont typeface="Symbol"/>
              <a:buChar char="·"/>
            </a:pP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0.882 is a factor to adjust estimated energy usage since the crew asks the client not to open and close the refrigerator during metering.</a:t>
            </a:r>
            <a:r>
              <a:rPr lang="en-US" baseline="30000" dirty="0" smtClean="0">
                <a:latin typeface="Times New Roman"/>
              </a:rPr>
              <a:t>1</a:t>
            </a:r>
          </a:p>
          <a:p>
            <a:pPr marL="457200" indent="-228600">
              <a:spcBef>
                <a:spcPts val="0"/>
              </a:spcBef>
              <a:spcAft>
                <a:spcPts val="0"/>
              </a:spcAft>
              <a:buFont typeface="Symbol"/>
              <a:buChar char="·"/>
            </a:pPr>
            <a:r>
              <a:rPr lang="en-US" dirty="0" smtClean="0">
                <a:latin typeface="Times New Roman"/>
              </a:rPr>
              <a:t>This does not include 7% for the defrost cycle.</a:t>
            </a:r>
          </a:p>
          <a:p>
            <a:pPr marL="3175">
              <a:spcBef>
                <a:spcPts val="1200"/>
              </a:spcBef>
            </a:pPr>
            <a:r>
              <a:rPr lang="en-US" i="1" dirty="0" smtClean="0">
                <a:solidFill>
                  <a:srgbClr val="808080"/>
                </a:solidFill>
                <a:latin typeface="Times New Roman"/>
              </a:rPr>
              <a:t>For more details on refrigerator metering, usage, and replacement, refer to the “Baseload Measures” section of this curriculum.</a:t>
            </a:r>
          </a:p>
          <a:p>
            <a:endParaRPr lang="en-US" dirty="0" smtClean="0"/>
          </a:p>
          <a:p>
            <a:pPr marL="0" lvl="1"/>
            <a:r>
              <a:rPr lang="en-US" sz="1100" baseline="30000" dirty="0" smtClean="0"/>
              <a:t>1</a:t>
            </a:r>
            <a:r>
              <a:rPr lang="en-US" sz="1100" dirty="0" smtClean="0"/>
              <a:t>John Proctor et al. “Refrigerator Metering: Parts 1 and 2, a Customer Energy Efficiency Program and Measurement and Evaluation Program.” Prepared for Pacific Gas and Electric Company, September, 1994.</a:t>
            </a:r>
          </a:p>
          <a:p>
            <a:endParaRPr lang="en-US" dirty="0" smtClean="0"/>
          </a:p>
        </p:txBody>
      </p:sp>
      <p:pic>
        <p:nvPicPr>
          <p:cNvPr id="4" name="O 1"/>
          <p:cNvPicPr/>
          <p:nvPr/>
        </p:nvPicPr>
        <p:blipFill>
          <a:blip r:embed="rId3"/>
          <a:srcRect l="-526" t="-7555" r="-4556" b="-10793"/>
          <a:stretch>
            <a:fillRect/>
          </a:stretch>
        </p:blipFill>
        <p:spPr bwMode="auto">
          <a:xfrm>
            <a:off x="1608328" y="5196917"/>
            <a:ext cx="4098544" cy="74276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latin typeface="Times New Roman"/>
              </a:rPr>
              <a:t>By calculating the amount of watts saved when CFLs replace incandescent bulbs, we can estimate the energy savings of a CFL retrofit.</a:t>
            </a:r>
          </a:p>
          <a:p>
            <a:r>
              <a:rPr lang="en-US" dirty="0" smtClean="0">
                <a:latin typeface="Times New Roman"/>
              </a:rPr>
              <a:t>You need to know:</a:t>
            </a:r>
          </a:p>
          <a:p>
            <a:pPr marL="457200" indent="-228600">
              <a:spcBef>
                <a:spcPts val="0"/>
              </a:spcBef>
              <a:spcAft>
                <a:spcPts val="0"/>
              </a:spcAft>
              <a:buFont typeface="Symbol"/>
              <a:buChar char="·"/>
            </a:pPr>
            <a:r>
              <a:rPr lang="en-US" dirty="0" smtClean="0">
                <a:latin typeface="Times New Roman"/>
              </a:rPr>
              <a:t>Number of replacements.</a:t>
            </a:r>
          </a:p>
          <a:p>
            <a:pPr marL="457200" indent="-228600">
              <a:spcBef>
                <a:spcPts val="0"/>
              </a:spcBef>
              <a:spcAft>
                <a:spcPts val="0"/>
              </a:spcAft>
              <a:buFont typeface="Symbol"/>
              <a:buChar char="·"/>
            </a:pPr>
            <a:r>
              <a:rPr lang="en-US" dirty="0" smtClean="0">
                <a:latin typeface="Times New Roman"/>
              </a:rPr>
              <a:t>Wattage of existing bulbs.</a:t>
            </a:r>
          </a:p>
          <a:p>
            <a:pPr marL="457200" indent="-228600">
              <a:spcBef>
                <a:spcPts val="0"/>
              </a:spcBef>
              <a:spcAft>
                <a:spcPts val="0"/>
              </a:spcAft>
              <a:buFont typeface="Symbol"/>
              <a:buChar char="·"/>
            </a:pPr>
            <a:r>
              <a:rPr lang="en-US" dirty="0" smtClean="0">
                <a:latin typeface="Times New Roman"/>
              </a:rPr>
              <a:t>Wattage of replacement bulbs.</a:t>
            </a:r>
          </a:p>
          <a:p>
            <a:pPr marL="457200" indent="-228600">
              <a:spcBef>
                <a:spcPts val="0"/>
              </a:spcBef>
              <a:spcAft>
                <a:spcPts val="0"/>
              </a:spcAft>
              <a:buFont typeface="Symbol"/>
              <a:buChar char="·"/>
            </a:pPr>
            <a:r>
              <a:rPr lang="en-US" dirty="0" smtClean="0">
                <a:latin typeface="Times New Roman"/>
              </a:rPr>
              <a:t>Usage (hrs/day).</a:t>
            </a:r>
          </a:p>
          <a:p>
            <a:r>
              <a:rPr lang="en-US" dirty="0" smtClean="0">
                <a:latin typeface="Times New Roman"/>
              </a:rPr>
              <a:t>Calculation:</a:t>
            </a:r>
          </a:p>
          <a:p>
            <a:r>
              <a:rPr lang="en-US" dirty="0" smtClean="0">
                <a:latin typeface="Times New Roman"/>
              </a:rPr>
              <a:t>Replacing four 60W incandescent bulbs that are on about six hours per day with 13W CFLs results in annual savings of 412 kWh/yr!</a:t>
            </a:r>
          </a:p>
          <a:p>
            <a:r>
              <a:rPr lang="en-US" i="1" dirty="0" smtClean="0">
                <a:solidFill>
                  <a:srgbClr val="808080"/>
                </a:solidFill>
                <a:latin typeface="Times New Roman"/>
              </a:rPr>
              <a:t>How much money would that save? </a:t>
            </a:r>
          </a:p>
          <a:p>
            <a:r>
              <a:rPr lang="en-US" i="1" dirty="0" smtClean="0">
                <a:solidFill>
                  <a:srgbClr val="808080"/>
                </a:solidFill>
                <a:latin typeface="Times New Roman"/>
              </a:rPr>
              <a:t>Have students calculate based on local electricity rates. (Example: if local rates are $0.11/kWh, annual savings equal 412 x 0.11 = $45.32)</a:t>
            </a:r>
          </a:p>
          <a:p>
            <a:r>
              <a:rPr lang="en-US" i="1" dirty="0" smtClean="0">
                <a:solidFill>
                  <a:srgbClr val="808080"/>
                </a:solidFill>
                <a:latin typeface="Times New Roman"/>
              </a:rPr>
              <a:t>For more details on lighting retrofits, refer to the “Base Load Measures” section of this curriculum.</a:t>
            </a:r>
          </a:p>
          <a:p>
            <a:endParaRPr lang="en-US" b="1" u="sng" dirty="0" smtClean="0">
              <a:latin typeface="Arial"/>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marL="457200" indent="-228600">
              <a:spcBef>
                <a:spcPts val="0"/>
              </a:spcBef>
              <a:spcAft>
                <a:spcPts val="0"/>
              </a:spcAft>
              <a:buFont typeface="Symbol"/>
              <a:buChar char="·"/>
            </a:pPr>
            <a:r>
              <a:rPr lang="en-US" dirty="0" smtClean="0">
                <a:latin typeface="Times New Roman"/>
              </a:rPr>
              <a:t>Area (square feet) = length x width</a:t>
            </a:r>
          </a:p>
          <a:p>
            <a:pPr marL="457200" indent="-228600">
              <a:spcBef>
                <a:spcPts val="0"/>
              </a:spcBef>
              <a:spcAft>
                <a:spcPts val="0"/>
              </a:spcAft>
              <a:buFont typeface="Symbol"/>
              <a:buChar char="·"/>
            </a:pPr>
            <a:r>
              <a:rPr lang="en-US" dirty="0" smtClean="0">
                <a:latin typeface="Times New Roman"/>
              </a:rPr>
              <a:t>Volume (cubic feet) = length x width x height</a:t>
            </a:r>
          </a:p>
          <a:p>
            <a:pPr marL="457200" indent="-228600">
              <a:spcBef>
                <a:spcPts val="0"/>
              </a:spcBef>
              <a:spcAft>
                <a:spcPts val="0"/>
              </a:spcAft>
              <a:buFont typeface="Symbol"/>
              <a:buChar char="·"/>
            </a:pPr>
            <a:r>
              <a:rPr lang="en-US" dirty="0" smtClean="0">
                <a:latin typeface="Times New Roman"/>
              </a:rPr>
              <a:t>Label units to keep them straight.</a:t>
            </a:r>
          </a:p>
          <a:p>
            <a:pPr marL="457200" indent="-228600">
              <a:spcBef>
                <a:spcPts val="0"/>
              </a:spcBef>
              <a:spcAft>
                <a:spcPts val="0"/>
              </a:spcAft>
              <a:buFont typeface="Symbol"/>
              <a:buChar char="·"/>
            </a:pPr>
            <a:r>
              <a:rPr lang="en-US" dirty="0" smtClean="0">
                <a:latin typeface="Times New Roman"/>
              </a:rPr>
              <a:t>All area, volume, BTL, ACH, and estimating calculations rely on basic functions: addition, subtraction, multiplication, and division.</a:t>
            </a:r>
          </a:p>
          <a:p>
            <a:pPr marL="457200" indent="-228600">
              <a:spcBef>
                <a:spcPts val="0"/>
              </a:spcBef>
              <a:spcAft>
                <a:spcPts val="0"/>
              </a:spcAft>
              <a:buFont typeface="Symbol"/>
              <a:buChar char="·"/>
            </a:pPr>
            <a:r>
              <a:rPr lang="en-US" dirty="0" smtClean="0">
                <a:latin typeface="Times New Roman"/>
              </a:rPr>
              <a:t>Estimating bags of cellulose requires knowledge of framing type (for walls), and attic area and recommended R-values (for attics).</a:t>
            </a:r>
          </a:p>
          <a:p>
            <a:pPr marL="457200" indent="-228600">
              <a:spcBef>
                <a:spcPts val="0"/>
              </a:spcBef>
              <a:spcAft>
                <a:spcPts val="0"/>
              </a:spcAft>
              <a:buFont typeface="Symbol"/>
              <a:buChar char="·"/>
            </a:pPr>
            <a:r>
              <a:rPr lang="en-US" dirty="0" smtClean="0">
                <a:latin typeface="Times New Roman"/>
              </a:rPr>
              <a:t>Attic and foundation venting calculations need NFA of vents, not just vent dimensions.</a:t>
            </a:r>
          </a:p>
          <a:p>
            <a:pPr marL="457200" indent="-228600">
              <a:spcBef>
                <a:spcPts val="0"/>
              </a:spcBef>
              <a:spcAft>
                <a:spcPts val="0"/>
              </a:spcAft>
              <a:buFont typeface="Symbol"/>
              <a:buChar char="·"/>
            </a:pPr>
            <a:r>
              <a:rPr lang="en-US" dirty="0" smtClean="0">
                <a:latin typeface="Times New Roman"/>
              </a:rPr>
              <a:t>Refrigerator calculations in kWh/year determine cost-effectiveness of replacements.</a:t>
            </a:r>
          </a:p>
          <a:p>
            <a:pPr marL="457200" indent="-228600">
              <a:spcBef>
                <a:spcPts val="0"/>
              </a:spcBef>
              <a:spcAft>
                <a:spcPts val="0"/>
              </a:spcAft>
              <a:buFont typeface="Symbol"/>
              <a:buChar char="·"/>
            </a:pPr>
            <a:r>
              <a:rPr lang="en-US" dirty="0" smtClean="0">
                <a:latin typeface="Times New Roman"/>
              </a:rPr>
              <a:t>Lighting savings calculations are based on wattage differences.</a:t>
            </a:r>
            <a:br>
              <a:rPr lang="en-US" dirty="0" smtClean="0">
                <a:latin typeface="Times New Roman"/>
              </a:rPr>
            </a:br>
            <a:endParaRPr lang="en-US" dirty="0" smtClean="0">
              <a:latin typeface="Times New Roman"/>
            </a:endParaRPr>
          </a:p>
          <a:p>
            <a:r>
              <a:rPr lang="en-US" i="1" dirty="0">
                <a:solidFill>
                  <a:schemeClr val="tx1">
                    <a:lumMod val="50000"/>
                    <a:lumOff val="50000"/>
                  </a:schemeClr>
                </a:solidFill>
              </a:rPr>
              <a:t>Present this slide as an interactive discussion, soliciting personal examples from the trainees. Add your own personal examples and knowledge to supplement. </a:t>
            </a:r>
            <a:endParaRPr lang="en-US" dirty="0">
              <a:solidFill>
                <a:schemeClr val="tx1">
                  <a:lumMod val="50000"/>
                  <a:lumOff val="50000"/>
                </a:schemeClr>
              </a:solidFill>
            </a:endParaRPr>
          </a:p>
          <a:p>
            <a:endParaRPr lang="en-US" b="1" u="sng" dirty="0" smtClean="0">
              <a:latin typeface="Arial"/>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35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marL="457200" indent="-228600">
              <a:spcBef>
                <a:spcPts val="0"/>
              </a:spcBef>
              <a:spcAft>
                <a:spcPts val="0"/>
              </a:spcAft>
              <a:buFont typeface="Symbol"/>
              <a:buChar char="·"/>
            </a:pPr>
            <a:r>
              <a:rPr lang="en-US" dirty="0" smtClean="0">
                <a:latin typeface="Times New Roman"/>
              </a:rPr>
              <a:t>Use sketch of floor plan.</a:t>
            </a:r>
          </a:p>
          <a:p>
            <a:pPr marL="457200" indent="-228600">
              <a:spcBef>
                <a:spcPts val="0"/>
              </a:spcBef>
              <a:spcAft>
                <a:spcPts val="0"/>
              </a:spcAft>
              <a:buFont typeface="Symbol"/>
              <a:buChar char="·"/>
            </a:pPr>
            <a:r>
              <a:rPr lang="en-US" dirty="0" smtClean="0">
                <a:latin typeface="Times New Roman"/>
              </a:rPr>
              <a:t>Note unconditioned area.</a:t>
            </a:r>
          </a:p>
          <a:p>
            <a:pPr marL="457200" indent="-228600">
              <a:spcBef>
                <a:spcPts val="0"/>
              </a:spcBef>
              <a:spcAft>
                <a:spcPts val="0"/>
              </a:spcAft>
              <a:buFont typeface="Symbol"/>
              <a:buChar char="·"/>
            </a:pPr>
            <a:r>
              <a:rPr lang="en-US" dirty="0" smtClean="0">
                <a:latin typeface="Times New Roman"/>
              </a:rPr>
              <a:t>Calculate conditioned area.</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0"/>
              </a:spcBef>
              <a:spcAft>
                <a:spcPts val="0"/>
              </a:spcAft>
            </a:pPr>
            <a:r>
              <a:rPr lang="en-US" dirty="0" smtClean="0">
                <a:latin typeface="Times New Roman"/>
              </a:rPr>
              <a:t>When calculating conditioned area, remember:</a:t>
            </a:r>
          </a:p>
          <a:p>
            <a:pPr marL="457200" indent="-228600">
              <a:spcAft>
                <a:spcPts val="0"/>
              </a:spcAft>
              <a:buFont typeface="Symbol"/>
              <a:buChar char="·"/>
            </a:pPr>
            <a:r>
              <a:rPr lang="en-US" dirty="0" smtClean="0">
                <a:latin typeface="Times New Roman"/>
              </a:rPr>
              <a:t>Area = length x width.</a:t>
            </a:r>
          </a:p>
          <a:p>
            <a:pPr marL="457200" indent="-228600">
              <a:spcBef>
                <a:spcPts val="0"/>
              </a:spcBef>
              <a:spcAft>
                <a:spcPts val="0"/>
              </a:spcAft>
              <a:buFont typeface="Symbol"/>
              <a:buChar char="·"/>
            </a:pPr>
            <a:r>
              <a:rPr lang="en-US" dirty="0" smtClean="0">
                <a:latin typeface="Times New Roman"/>
              </a:rPr>
              <a:t>Final units = square feet.</a:t>
            </a:r>
          </a:p>
          <a:p>
            <a:pPr marL="457200" indent="-228600">
              <a:spcBef>
                <a:spcPts val="0"/>
              </a:spcBef>
              <a:spcAft>
                <a:spcPts val="0"/>
              </a:spcAft>
              <a:buFont typeface="Symbol"/>
              <a:buChar char="·"/>
            </a:pPr>
            <a:r>
              <a:rPr lang="en-US" dirty="0" smtClean="0">
                <a:latin typeface="Times New Roman"/>
              </a:rPr>
              <a:t>Tackle floor plans in pieces.</a:t>
            </a:r>
          </a:p>
          <a:p>
            <a:pPr marL="457200" indent="-228600">
              <a:spcBef>
                <a:spcPts val="0"/>
              </a:spcBef>
              <a:spcAft>
                <a:spcPts val="0"/>
              </a:spcAft>
              <a:buFont typeface="Symbol"/>
              <a:buChar char="·"/>
            </a:pPr>
            <a:r>
              <a:rPr lang="en-US" dirty="0" smtClean="0">
                <a:latin typeface="Times New Roman"/>
              </a:rPr>
              <a:t>Reduce complicated shapes into small, simple shapes.</a:t>
            </a:r>
          </a:p>
          <a:p>
            <a:r>
              <a:rPr lang="en-US" dirty="0" smtClean="0">
                <a:latin typeface="Times New Roman"/>
              </a:rPr>
              <a:t>Calculating area is useful for insulation estimating. </a:t>
            </a:r>
          </a:p>
          <a:p>
            <a:r>
              <a:rPr lang="en-US" dirty="0" smtClean="0">
                <a:latin typeface="Times New Roman"/>
              </a:rPr>
              <a:t>Floor area is used later to calculate the conditioned volume, which is used to determine ACH</a:t>
            </a:r>
            <a:r>
              <a:rPr lang="en-US" i="1" dirty="0" smtClean="0">
                <a:latin typeface="Times New Roman"/>
              </a:rPr>
              <a:t>,</a:t>
            </a:r>
            <a:r>
              <a:rPr lang="en-US" b="1" i="1" dirty="0" smtClean="0">
                <a:latin typeface="Times New Roman"/>
              </a:rPr>
              <a:t> </a:t>
            </a:r>
            <a:r>
              <a:rPr lang="en-US" dirty="0" smtClean="0">
                <a:latin typeface="Times New Roman"/>
              </a:rPr>
              <a:t>and cost effectiveness of certain heating and cooling measures.</a:t>
            </a:r>
            <a:endParaRPr lang="en-US" u="sng" dirty="0" smtClean="0">
              <a:latin typeface="Times New Roman"/>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3175"/>
            <a:r>
              <a:rPr lang="en-US" i="1" dirty="0" smtClean="0">
                <a:solidFill>
                  <a:srgbClr val="808080"/>
                </a:solidFill>
                <a:latin typeface="Times New Roman"/>
              </a:rPr>
              <a:t>Give students calculators, pencils, and scrap paper and the “Conditioned Area Worksheet,” and let them calculate the answers before moving forward with the presentation.</a:t>
            </a:r>
          </a:p>
          <a:p>
            <a:pPr marL="3175"/>
            <a:r>
              <a:rPr lang="en-US" i="1" dirty="0" smtClean="0">
                <a:solidFill>
                  <a:srgbClr val="808080"/>
                </a:solidFill>
                <a:latin typeface="Times New Roman"/>
              </a:rPr>
              <a:t>Click to reveal areas of various sections of the home and the total.</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Keep the units straight.</a:t>
            </a:r>
          </a:p>
          <a:p>
            <a:pPr marL="457200" indent="-228600">
              <a:spcBef>
                <a:spcPts val="0"/>
              </a:spcBef>
              <a:spcAft>
                <a:spcPts val="0"/>
              </a:spcAft>
              <a:buFont typeface="Symbol"/>
              <a:buChar char="·"/>
            </a:pPr>
            <a:r>
              <a:rPr lang="en-US" dirty="0" smtClean="0">
                <a:latin typeface="Times New Roman"/>
              </a:rPr>
              <a:t>Square feet x feet = cubic feet (ft</a:t>
            </a:r>
            <a:r>
              <a:rPr lang="en-US" baseline="30000" dirty="0" smtClean="0">
                <a:latin typeface="Times New Roman"/>
              </a:rPr>
              <a:t>3</a:t>
            </a:r>
            <a:r>
              <a:rPr lang="en-US" dirty="0" smtClean="0">
                <a:latin typeface="Times New Roman"/>
              </a:rPr>
              <a:t> x ft = ft</a:t>
            </a:r>
            <a:r>
              <a:rPr lang="en-US" baseline="30000" dirty="0" smtClean="0">
                <a:latin typeface="Times New Roman"/>
              </a:rPr>
              <a:t>3</a:t>
            </a:r>
            <a:r>
              <a:rPr lang="en-US" dirty="0" smtClean="0"/>
              <a:t>)</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Cubic feet ÷ feet = square feet (ft</a:t>
            </a:r>
            <a:r>
              <a:rPr lang="en-US" baseline="30000" dirty="0" smtClean="0">
                <a:latin typeface="Times New Roman"/>
              </a:rPr>
              <a:t>3 </a:t>
            </a:r>
            <a:r>
              <a:rPr lang="en-US" dirty="0" smtClean="0">
                <a:latin typeface="Times New Roman"/>
              </a:rPr>
              <a:t>/ft = ft</a:t>
            </a:r>
            <a:r>
              <a:rPr lang="en-US" baseline="30000" dirty="0" smtClean="0">
                <a:latin typeface="Times New Roman"/>
              </a:rPr>
              <a:t>2</a:t>
            </a:r>
            <a:r>
              <a:rPr lang="en-US" dirty="0"/>
              <a:t>)</a:t>
            </a:r>
          </a:p>
          <a:p>
            <a:pPr marL="289984" indent="-241653">
              <a:spcBef>
                <a:spcPts val="0"/>
              </a:spcBef>
              <a:spcAft>
                <a:spcPts val="0"/>
              </a:spcAft>
              <a:buFont typeface="Symbol"/>
              <a:buChar char="·"/>
            </a:pPr>
            <a:endParaRPr lang="en-US" dirty="0" smtClean="0">
              <a:latin typeface="Times New Roman"/>
            </a:endParaRPr>
          </a:p>
          <a:p>
            <a:pPr>
              <a:spcBef>
                <a:spcPts val="0"/>
              </a:spcBef>
              <a:spcAft>
                <a:spcPts val="0"/>
              </a:spcAft>
            </a:pPr>
            <a:r>
              <a:rPr lang="en-US" dirty="0"/>
              <a:t>Often when performing calculations in a hurry, it can be tempting to leave off </a:t>
            </a:r>
            <a:r>
              <a:rPr lang="en-US" dirty="0" smtClean="0"/>
              <a:t>units </a:t>
            </a:r>
            <a:r>
              <a:rPr lang="en-US" dirty="0"/>
              <a:t>and just jot down numbers. </a:t>
            </a:r>
            <a:r>
              <a:rPr lang="en-US" dirty="0" smtClean="0"/>
              <a:t>Until </a:t>
            </a:r>
            <a:r>
              <a:rPr lang="en-US" dirty="0"/>
              <a:t>you are experienced and have a set method for conducting the audit, avoid this temptation. Always note the units of what you are calculating. This can help avoid confusion later </a:t>
            </a:r>
            <a:r>
              <a:rPr lang="en-US" dirty="0" smtClean="0"/>
              <a:t>on </a:t>
            </a:r>
            <a:r>
              <a:rPr lang="en-US" dirty="0"/>
              <a:t>and can help you track errors if your numbers aren’t adding up.</a:t>
            </a:r>
            <a:endParaRPr lang="en-US" dirty="0" smtClean="0">
              <a:latin typeface="Times New Roman"/>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marL="289984" indent="-241653">
              <a:spcBef>
                <a:spcPts val="0"/>
              </a:spcBef>
              <a:spcAft>
                <a:spcPts val="0"/>
              </a:spcAft>
              <a:buFont typeface="Symbol"/>
              <a:buChar char="·"/>
            </a:pPr>
            <a:r>
              <a:rPr lang="en-US" dirty="0" smtClean="0">
                <a:latin typeface="Times New Roman"/>
              </a:rPr>
              <a:t>Areas listed as previously calculated.</a:t>
            </a:r>
          </a:p>
          <a:p>
            <a:pPr marL="289984" indent="-241653">
              <a:spcBef>
                <a:spcPts val="0"/>
              </a:spcBef>
              <a:spcAft>
                <a:spcPts val="0"/>
              </a:spcAft>
              <a:buFont typeface="Symbol"/>
              <a:buChar char="·"/>
            </a:pPr>
            <a:r>
              <a:rPr lang="en-US" dirty="0" smtClean="0">
                <a:latin typeface="Times New Roman"/>
              </a:rPr>
              <a:t>Ceiling heights noted from walk-through.</a:t>
            </a:r>
          </a:p>
          <a:p>
            <a:pPr marL="3175"/>
            <a:r>
              <a:rPr lang="en-US" i="1" dirty="0" smtClean="0">
                <a:solidFill>
                  <a:srgbClr val="808080"/>
                </a:solidFill>
                <a:latin typeface="Times New Roman"/>
              </a:rPr>
              <a:t>Let students jot down numbers or perform calculations while the slide is displayed. Answers will be revealed two slides later.</a:t>
            </a:r>
          </a:p>
          <a:p>
            <a:pPr marL="3175"/>
            <a:r>
              <a:rPr lang="en-US" i="1" dirty="0" smtClean="0">
                <a:solidFill>
                  <a:srgbClr val="808080"/>
                </a:solidFill>
                <a:latin typeface="Times New Roman"/>
              </a:rPr>
              <a:t>Q: Why don’t we include attic spaces in these volume calculations?</a:t>
            </a:r>
          </a:p>
          <a:p>
            <a:pPr marL="171450" indent="-168275"/>
            <a:r>
              <a:rPr lang="en-US" i="1" dirty="0" smtClean="0">
                <a:solidFill>
                  <a:srgbClr val="808080"/>
                </a:solidFill>
                <a:latin typeface="Times New Roman"/>
              </a:rPr>
              <a:t>A: Those spaces are unconditioned, so the volumes aren’t useful for calculating MVR or ACH. We only need to know the volume of air that is part of the living space and that the client pays to heat or cool.</a:t>
            </a: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Calculating feet and inches can get tricky. A foot is 12 inches long, so a square foot contains 12 x 12 square inches. </a:t>
            </a:r>
          </a:p>
          <a:p>
            <a:pPr marL="457200" indent="-228600">
              <a:spcBef>
                <a:spcPts val="0"/>
              </a:spcBef>
              <a:spcAft>
                <a:spcPts val="0"/>
              </a:spcAft>
              <a:buFont typeface="Symbol"/>
              <a:buChar char="·"/>
            </a:pPr>
            <a:r>
              <a:rPr lang="en-US" dirty="0" smtClean="0">
                <a:latin typeface="Times New Roman"/>
              </a:rPr>
              <a:t>1 ft x 1 ft = 1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12 in x 12 in = 144 in</a:t>
            </a:r>
            <a:r>
              <a:rPr lang="en-US" baseline="30000" dirty="0" smtClean="0">
                <a:latin typeface="Times New Roman"/>
              </a:rPr>
              <a:t>2 </a:t>
            </a:r>
            <a:r>
              <a:rPr lang="en-US" dirty="0" smtClean="0">
                <a:latin typeface="Times New Roman"/>
              </a:rPr>
              <a:t>= 1 ft</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300 in x 200 in = 60,000 in</a:t>
            </a:r>
            <a:r>
              <a:rPr lang="en-US" baseline="30000" dirty="0" smtClean="0">
                <a:latin typeface="Times New Roman"/>
              </a:rPr>
              <a:t>2</a:t>
            </a:r>
            <a:endParaRPr lang="en-US" dirty="0" smtClean="0">
              <a:latin typeface="Times New Roman"/>
            </a:endParaRPr>
          </a:p>
          <a:p>
            <a:pPr marL="457200" indent="-228600">
              <a:spcBef>
                <a:spcPts val="0"/>
              </a:spcBef>
              <a:spcAft>
                <a:spcPts val="0"/>
              </a:spcAft>
              <a:buFont typeface="Symbol"/>
              <a:buChar char="·"/>
            </a:pPr>
            <a:r>
              <a:rPr lang="en-US" dirty="0" smtClean="0">
                <a:latin typeface="Times New Roman"/>
              </a:rPr>
              <a:t>60,000 in</a:t>
            </a:r>
            <a:r>
              <a:rPr lang="en-US" baseline="30000" dirty="0" smtClean="0">
                <a:latin typeface="Times New Roman"/>
              </a:rPr>
              <a:t>2</a:t>
            </a:r>
            <a:r>
              <a:rPr lang="en-US" dirty="0" smtClean="0">
                <a:latin typeface="Times New Roman"/>
              </a:rPr>
              <a:t> </a:t>
            </a:r>
            <a:r>
              <a:rPr lang="en-US" dirty="0" smtClean="0">
                <a:latin typeface="Times New Roman"/>
                <a:sym typeface="Symbol"/>
              </a:rPr>
              <a:t> 144 in</a:t>
            </a:r>
            <a:r>
              <a:rPr lang="en-US" baseline="30000" dirty="0" smtClean="0">
                <a:latin typeface="Times New Roman"/>
              </a:rPr>
              <a:t>2</a:t>
            </a:r>
            <a:r>
              <a:rPr lang="en-US" dirty="0" smtClean="0">
                <a:latin typeface="Times New Roman"/>
                <a:sym typeface="Symbol"/>
              </a:rPr>
              <a:t>/1 </a:t>
            </a:r>
            <a:r>
              <a:rPr lang="en-US" dirty="0" smtClean="0">
                <a:latin typeface="Times New Roman"/>
              </a:rPr>
              <a:t>ft</a:t>
            </a:r>
            <a:r>
              <a:rPr lang="en-US" baseline="30000" dirty="0" smtClean="0">
                <a:latin typeface="Times New Roman"/>
              </a:rPr>
              <a:t>2</a:t>
            </a:r>
            <a:r>
              <a:rPr lang="en-US" dirty="0" smtClean="0">
                <a:latin typeface="Times New Roman"/>
                <a:sym typeface="Symbol"/>
              </a:rPr>
              <a:t> = 417 </a:t>
            </a:r>
            <a:r>
              <a:rPr lang="en-US" dirty="0" smtClean="0">
                <a:latin typeface="Times New Roman"/>
              </a:rPr>
              <a:t>ft</a:t>
            </a:r>
            <a:r>
              <a:rPr lang="en-US" baseline="30000" dirty="0" smtClean="0">
                <a:latin typeface="Times New Roman"/>
              </a:rPr>
              <a:t>2</a:t>
            </a:r>
            <a:endParaRPr lang="en-US" dirty="0" smtClean="0">
              <a:latin typeface="Times New Roman"/>
              <a:sym typeface="Symbol"/>
            </a:endParaRPr>
          </a:p>
          <a:p>
            <a:endParaRPr lang="en-US" dirty="0" smtClean="0"/>
          </a:p>
        </p:txBody>
      </p:sp>
      <p:sp>
        <p:nvSpPr>
          <p:cNvPr id="2" name="Footer Placeholder 1"/>
          <p:cNvSpPr>
            <a:spLocks noGrp="1"/>
          </p:cNvSpPr>
          <p:nvPr>
            <p:ph type="ftr" sz="quarter" idx="10"/>
          </p:nvPr>
        </p:nvSpPr>
        <p:spPr/>
        <p:txBody>
          <a:bodyPr/>
          <a:lstStyle/>
          <a:p>
            <a:r>
              <a:rPr lang="en-US" smtClean="0"/>
              <a:t>December 2012</a:t>
            </a:r>
            <a:endParaRPr lang="en-US" dirty="0"/>
          </a:p>
        </p:txBody>
      </p:sp>
      <p:sp>
        <p:nvSpPr>
          <p:cNvPr id="3" name="Slide Number Placeholder 2"/>
          <p:cNvSpPr>
            <a:spLocks noGrp="1"/>
          </p:cNvSpPr>
          <p:nvPr>
            <p:ph type="sldNum" sz="quarter" idx="11"/>
          </p:nvPr>
        </p:nvSpPr>
        <p:spPr/>
        <p:txBody>
          <a:bodyPr/>
          <a:lstStyle/>
          <a:p>
            <a:fld id="{7FF0126E-F5C3-42A1-8E99-A66A5EEF883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9" name="Picture 28" descr="MobileHomes_shutterstock_1438967.jpg"/>
          <p:cNvPicPr>
            <a:picLocks noChangeAspect="1"/>
          </p:cNvPicPr>
          <p:nvPr userDrawn="1"/>
        </p:nvPicPr>
        <p:blipFill>
          <a:blip r:embed="rId2" cstate="print"/>
          <a:stretch>
            <a:fillRect/>
          </a:stretch>
        </p:blipFill>
        <p:spPr>
          <a:xfrm>
            <a:off x="0" y="0"/>
            <a:ext cx="9144000" cy="6096000"/>
          </a:xfrm>
          <a:prstGeom prst="rect">
            <a:avLst/>
          </a:prstGeom>
        </p:spPr>
      </p:pic>
      <p:sp>
        <p:nvSpPr>
          <p:cNvPr id="21" name="Rectangle 20"/>
          <p:cNvSpPr/>
          <p:nvPr userDrawn="1"/>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455664"/>
            <a:ext cx="9144000" cy="40233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flipH="1">
            <a:off x="0" y="5093208"/>
            <a:ext cx="4572000" cy="136245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flipH="1">
            <a:off x="4572000" y="5093208"/>
            <a:ext cx="1261872" cy="136245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flipH="1">
            <a:off x="5833872" y="5093208"/>
            <a:ext cx="3310128" cy="136245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userDrawn="1">
            <p:ph type="ctrTitle" hasCustomPrompt="1"/>
          </p:nvPr>
        </p:nvSpPr>
        <p:spPr>
          <a:xfrm>
            <a:off x="202680" y="147797"/>
            <a:ext cx="5626620" cy="603505"/>
          </a:xfrm>
          <a:prstGeom prst="rect">
            <a:avLst/>
          </a:prstGeom>
          <a:ln>
            <a:noFill/>
          </a:ln>
        </p:spPr>
        <p:txBody>
          <a:bodyPr lIns="0" rIns="0" anchor="ctr" anchorCtr="0">
            <a:normAutofit/>
          </a:bodyPr>
          <a:lstStyle>
            <a:lvl1pPr algn="l">
              <a:defRPr sz="1600">
                <a:ln>
                  <a:noFill/>
                </a:ln>
                <a:solidFill>
                  <a:schemeClr val="bg1"/>
                </a:solidFill>
                <a:latin typeface="Arial Narrow"/>
                <a:cs typeface="Arial Narrow"/>
              </a:defRPr>
            </a:lvl1pPr>
          </a:lstStyle>
          <a:p>
            <a:r>
              <a:rPr lang="en-US" dirty="0" smtClean="0"/>
              <a:t>WEATHERIZATION ASSISTANCE PROGRAM</a:t>
            </a:r>
            <a:endParaRPr lang="en-US" dirty="0"/>
          </a:p>
        </p:txBody>
      </p:sp>
      <p:sp>
        <p:nvSpPr>
          <p:cNvPr id="3" name="Subtitle 2"/>
          <p:cNvSpPr>
            <a:spLocks noGrp="1"/>
          </p:cNvSpPr>
          <p:nvPr userDrawn="1">
            <p:ph type="subTitle" idx="1" hasCustomPrompt="1"/>
          </p:nvPr>
        </p:nvSpPr>
        <p:spPr>
          <a:xfrm>
            <a:off x="163046" y="5253120"/>
            <a:ext cx="4382300" cy="1175040"/>
          </a:xfrm>
          <a:prstGeom prst="rect">
            <a:avLst/>
          </a:prstGeom>
        </p:spPr>
        <p:txBody>
          <a:bodyPr>
            <a:normAutofit/>
          </a:bodyPr>
          <a:lstStyle>
            <a:lvl1pPr marL="0" indent="0" algn="l">
              <a:buNone/>
              <a:defRPr sz="2400" b="1" i="0" baseline="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Mobile Homes Training</a:t>
            </a:r>
            <a:endParaRPr lang="en-US" dirty="0"/>
          </a:p>
        </p:txBody>
      </p:sp>
      <p:sp>
        <p:nvSpPr>
          <p:cNvPr id="18" name="Text Placeholder 17"/>
          <p:cNvSpPr>
            <a:spLocks noGrp="1"/>
          </p:cNvSpPr>
          <p:nvPr>
            <p:ph type="body" sz="quarter" idx="10" hasCustomPrompt="1"/>
          </p:nvPr>
        </p:nvSpPr>
        <p:spPr>
          <a:xfrm>
            <a:off x="6054500" y="5206075"/>
            <a:ext cx="3082300" cy="33112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600" b="1" i="0" u="none" strike="noStrike" kern="1200" cap="none" spc="0" normalizeH="0" baseline="0" noProof="0">
                <a:ln>
                  <a:noFill/>
                </a:ln>
                <a:solidFill>
                  <a:schemeClr val="bg1"/>
                </a:solidFill>
                <a:effectLst/>
                <a:uLnTx/>
                <a:uFillTx/>
              </a:defRPr>
            </a:lvl1p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dirty="0" smtClean="0">
                <a:ln>
                  <a:noFill/>
                </a:ln>
                <a:solidFill>
                  <a:srgbClr val="FFFFFF"/>
                </a:solidFill>
                <a:effectLst/>
                <a:uLnTx/>
                <a:uFillTx/>
                <a:latin typeface="Arial Narrow"/>
                <a:ea typeface="+mj-ea"/>
                <a:cs typeface="Arial Narrow"/>
              </a:rPr>
              <a:t>Presenter Name(s)</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24" name="Text Placeholder 22"/>
          <p:cNvSpPr>
            <a:spLocks noGrp="1"/>
          </p:cNvSpPr>
          <p:nvPr userDrawn="1">
            <p:ph type="body" sz="quarter" idx="12" hasCustomPrompt="1"/>
          </p:nvPr>
        </p:nvSpPr>
        <p:spPr>
          <a:xfrm>
            <a:off x="6054450" y="5543500"/>
            <a:ext cx="3089550" cy="7349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200" b="0" i="0" u="none" strike="noStrike" kern="1200" cap="none" spc="0" normalizeH="0" baseline="0" noProof="0">
                <a:ln>
                  <a:noFill/>
                </a:ln>
                <a:solidFill>
                  <a:schemeClr val="bg1"/>
                </a:solidFill>
                <a:effectLst/>
                <a:uLnTx/>
                <a:uFillTx/>
                <a:latin typeface="Arial Narrow"/>
                <a:cs typeface="Arial Narrow"/>
              </a:defRPr>
            </a:lvl1p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t>Department of Energy</a:t>
            </a:r>
            <a:b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br>
            <a: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t>Energy Efficiency &amp; Renewable Energy</a:t>
            </a:r>
            <a:b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br>
            <a: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t>email.address@somewhere.gov</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9" name="Text Placeholder 18"/>
          <p:cNvSpPr>
            <a:spLocks noGrp="1"/>
          </p:cNvSpPr>
          <p:nvPr userDrawn="1">
            <p:ph type="body" sz="quarter" idx="13" hasCustomPrompt="1"/>
          </p:nvPr>
        </p:nvSpPr>
        <p:spPr>
          <a:xfrm>
            <a:off x="168100" y="5672913"/>
            <a:ext cx="1390650" cy="288687"/>
          </a:xfrm>
        </p:spPr>
        <p:txBody>
          <a:bodyPr>
            <a:normAutofit/>
          </a:bodyPr>
          <a:lstStyle>
            <a:lvl1pPr>
              <a:buNone/>
              <a:defRPr sz="1200">
                <a:solidFill>
                  <a:schemeClr val="bg1"/>
                </a:solidFill>
                <a:latin typeface="Arial Narrow" pitchFamily="34" charset="0"/>
              </a:defRPr>
            </a:lvl1pPr>
            <a:lvl5pPr>
              <a:defRPr/>
            </a:lvl5pPr>
          </a:lstStyle>
          <a:p>
            <a:pPr lvl="0"/>
            <a:r>
              <a:rPr lang="en-US" dirty="0" smtClean="0"/>
              <a:t>August 2010</a:t>
            </a:r>
            <a:endParaRPr lang="en-US" dirty="0"/>
          </a:p>
        </p:txBody>
      </p:sp>
      <p:grpSp>
        <p:nvGrpSpPr>
          <p:cNvPr id="4" name="Group 21"/>
          <p:cNvGrpSpPr/>
          <p:nvPr userDrawn="1"/>
        </p:nvGrpSpPr>
        <p:grpSpPr>
          <a:xfrm flipH="1" flipV="1">
            <a:off x="0" y="921004"/>
            <a:ext cx="9144000" cy="54864"/>
            <a:chOff x="0" y="832104"/>
            <a:chExt cx="9144000" cy="54864"/>
          </a:xfrm>
        </p:grpSpPr>
        <p:sp>
          <p:nvSpPr>
            <p:cNvPr id="23" name="Rectangle 22"/>
            <p:cNvSpPr/>
            <p:nvPr userDrawn="1"/>
          </p:nvSpPr>
          <p:spPr>
            <a:xfrm>
              <a:off x="4572000" y="832104"/>
              <a:ext cx="4572000"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3310128" y="832104"/>
              <a:ext cx="1261872" cy="548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832104"/>
              <a:ext cx="3310128" cy="5486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7" name="Picture 26" descr="doe_logo_ppt.png"/>
          <p:cNvPicPr>
            <a:picLocks noChangeAspect="1"/>
          </p:cNvPicPr>
          <p:nvPr userDrawn="1"/>
        </p:nvPicPr>
        <p:blipFill>
          <a:blip r:embed="rId3" cstate="print"/>
          <a:stretch>
            <a:fillRect/>
          </a:stretch>
        </p:blipFill>
        <p:spPr>
          <a:xfrm>
            <a:off x="6121400" y="276225"/>
            <a:ext cx="2743200" cy="412750"/>
          </a:xfrm>
          <a:prstGeom prst="rect">
            <a:avLst/>
          </a:prstGeom>
        </p:spPr>
      </p:pic>
      <p:sp>
        <p:nvSpPr>
          <p:cNvPr id="20" name="Rectangle 19"/>
          <p:cNvSpPr/>
          <p:nvPr userDrawn="1"/>
        </p:nvSpPr>
        <p:spPr>
          <a:xfrm>
            <a:off x="4461933" y="4900769"/>
            <a:ext cx="4572000" cy="184666"/>
          </a:xfrm>
          <a:prstGeom prst="rect">
            <a:avLst/>
          </a:prstGeom>
        </p:spPr>
        <p:txBody>
          <a:bodyPr>
            <a:spAutoFit/>
          </a:bodyPr>
          <a:lstStyle/>
          <a:p>
            <a:pPr marL="0" marR="0" indent="0" algn="r" defTabSz="457200" rtl="0" eaLnBrk="1" fontAlgn="auto" latinLnBrk="0" hangingPunct="1">
              <a:lnSpc>
                <a:spcPct val="100000"/>
              </a:lnSpc>
              <a:spcBef>
                <a:spcPct val="20000"/>
              </a:spcBef>
              <a:spcAft>
                <a:spcPts val="0"/>
              </a:spcAft>
              <a:buClrTx/>
              <a:buSzTx/>
              <a:buFont typeface="Arial"/>
              <a:buNone/>
              <a:tabLst/>
            </a:pPr>
            <a:r>
              <a:rPr kumimoji="0" lang="en-US" sz="600" b="0" i="0" u="none" strike="noStrike" kern="1200" cap="none" spc="0" normalizeH="0" baseline="0" noProof="0" dirty="0" smtClean="0">
                <a:ln>
                  <a:noFill/>
                </a:ln>
                <a:solidFill>
                  <a:srgbClr val="FFFFFF"/>
                </a:solidFill>
                <a:effectLst/>
                <a:uLnTx/>
                <a:uFillTx/>
                <a:latin typeface="+mn-lt"/>
                <a:ea typeface="+mn-ea"/>
                <a:cs typeface="Arial Narrow"/>
              </a:rPr>
              <a:t>Mobile Home Park, Shutterfly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90675"/>
            <a:ext cx="8229600" cy="4876800"/>
          </a:xfrm>
          <a:prstGeom prst="rect">
            <a:avLst/>
          </a:prstGeom>
        </p:spPr>
        <p:txBody>
          <a:bodyPr/>
          <a:lstStyle>
            <a:lvl1pPr>
              <a:defRPr sz="24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90675"/>
            <a:ext cx="4038600" cy="48768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90675"/>
            <a:ext cx="4038600" cy="48768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17097"/>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85975"/>
            <a:ext cx="4040188" cy="43815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17097"/>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85975"/>
            <a:ext cx="4041775" cy="43815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38250"/>
            <a:ext cx="5111750" cy="5286375"/>
          </a:xfrm>
          <a:prstGeom prst="rect">
            <a:avLst/>
          </a:prstGeom>
        </p:spPr>
        <p:txBody>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08000"/>
            <a:ext cx="3008313" cy="456202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0" y="6455664"/>
            <a:ext cx="9144000" cy="40233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flipH="1">
            <a:off x="0" y="5093208"/>
            <a:ext cx="4572000" cy="136245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userDrawn="1"/>
        </p:nvSpPr>
        <p:spPr>
          <a:xfrm flipH="1">
            <a:off x="4572000" y="5093208"/>
            <a:ext cx="1261872" cy="136245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flipH="1">
            <a:off x="5833872" y="5093208"/>
            <a:ext cx="3310128" cy="136245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itle 1"/>
          <p:cNvSpPr>
            <a:spLocks noGrp="1"/>
          </p:cNvSpPr>
          <p:nvPr>
            <p:ph type="ctrTitle"/>
          </p:nvPr>
        </p:nvSpPr>
        <p:spPr>
          <a:xfrm>
            <a:off x="685800" y="3081845"/>
            <a:ext cx="7772400" cy="1020763"/>
          </a:xfrm>
        </p:spPr>
        <p:txBody>
          <a:bodyPr/>
          <a:lstStyle>
            <a:lvl1pPr>
              <a:defRPr>
                <a:solidFill>
                  <a:schemeClr val="tx1"/>
                </a:solidFill>
              </a:defRPr>
            </a:lvl1pPr>
          </a:lstStyle>
          <a:p>
            <a:r>
              <a:rPr lang="en-US" smtClean="0"/>
              <a:t>Click to edit Master title style</a:t>
            </a:r>
            <a:endParaRPr lang="en-US"/>
          </a:p>
        </p:txBody>
      </p:sp>
      <p:sp>
        <p:nvSpPr>
          <p:cNvPr id="8" name="Subtitle 2"/>
          <p:cNvSpPr>
            <a:spLocks noGrp="1"/>
          </p:cNvSpPr>
          <p:nvPr>
            <p:ph type="subTitle" idx="1"/>
          </p:nvPr>
        </p:nvSpPr>
        <p:spPr>
          <a:xfrm>
            <a:off x="685800" y="4102608"/>
            <a:ext cx="6400800" cy="990600"/>
          </a:xfrm>
        </p:spPr>
        <p:txBody>
          <a:bodyPr>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54102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62439E4F-D267-46FA-A8A8-76C59202F91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0" y="6611112"/>
            <a:ext cx="9144000" cy="2468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Placeholder 13"/>
          <p:cNvSpPr>
            <a:spLocks noGrp="1"/>
          </p:cNvSpPr>
          <p:nvPr>
            <p:ph type="title"/>
          </p:nvPr>
        </p:nvSpPr>
        <p:spPr>
          <a:xfrm>
            <a:off x="472966" y="0"/>
            <a:ext cx="5369034" cy="9017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5" name="Text Placeholder 14"/>
          <p:cNvSpPr>
            <a:spLocks noGrp="1"/>
          </p:cNvSpPr>
          <p:nvPr>
            <p:ph type="body" idx="1"/>
          </p:nvPr>
        </p:nvSpPr>
        <p:spPr>
          <a:xfrm>
            <a:off x="457200" y="1590675"/>
            <a:ext cx="8229600" cy="48029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2" name="Group 20"/>
          <p:cNvGrpSpPr/>
          <p:nvPr/>
        </p:nvGrpSpPr>
        <p:grpSpPr>
          <a:xfrm flipH="1" flipV="1">
            <a:off x="0" y="921004"/>
            <a:ext cx="9144000" cy="182880"/>
            <a:chOff x="0" y="704088"/>
            <a:chExt cx="9144000" cy="182880"/>
          </a:xfrm>
        </p:grpSpPr>
        <p:sp>
          <p:nvSpPr>
            <p:cNvPr id="23" name="Rectangle 22"/>
            <p:cNvSpPr/>
            <p:nvPr userDrawn="1"/>
          </p:nvSpPr>
          <p:spPr>
            <a:xfrm>
              <a:off x="4572000" y="704089"/>
              <a:ext cx="4572000" cy="18287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3310128" y="704088"/>
              <a:ext cx="1261872" cy="1828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0" y="704088"/>
              <a:ext cx="3310128" cy="18288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9" name="Picture 18" descr="doe_logo_ppt.png"/>
          <p:cNvPicPr>
            <a:picLocks noChangeAspect="1"/>
          </p:cNvPicPr>
          <p:nvPr/>
        </p:nvPicPr>
        <p:blipFill>
          <a:blip r:embed="rId11" cstate="print"/>
          <a:stretch>
            <a:fillRect/>
          </a:stretch>
        </p:blipFill>
        <p:spPr>
          <a:xfrm>
            <a:off x="6121400" y="276225"/>
            <a:ext cx="2743200" cy="412750"/>
          </a:xfrm>
          <a:prstGeom prst="rect">
            <a:avLst/>
          </a:prstGeom>
        </p:spPr>
      </p:pic>
      <p:sp>
        <p:nvSpPr>
          <p:cNvPr id="18" name="Text Placeholder 9"/>
          <p:cNvSpPr txBox="1">
            <a:spLocks/>
          </p:cNvSpPr>
          <p:nvPr userDrawn="1"/>
        </p:nvSpPr>
        <p:spPr>
          <a:xfrm>
            <a:off x="130175" y="6616700"/>
            <a:ext cx="7286625" cy="241300"/>
          </a:xfrm>
          <a:prstGeom prst="rect">
            <a:avLst/>
          </a:prstGeom>
        </p:spPr>
        <p:txBody>
          <a:bodyPr>
            <a:normAutofit/>
          </a:bodyPr>
          <a:lstStyle/>
          <a:p>
            <a:pPr marL="342900" indent="-342900">
              <a:lnSpc>
                <a:spcPct val="90000"/>
              </a:lnSpc>
              <a:spcBef>
                <a:spcPct val="20000"/>
              </a:spcBef>
              <a:buFont typeface="Arial" charset="0"/>
              <a:buNone/>
              <a:defRPr/>
            </a:pPr>
            <a:fld id="{21ED3566-9B5E-4950-9FE9-36D69B3CDCE7}" type="slidenum">
              <a:rPr lang="en-US" sz="1000">
                <a:solidFill>
                  <a:schemeClr val="bg1"/>
                </a:solidFill>
                <a:cs typeface="Arial" charset="0"/>
              </a:rPr>
              <a:pPr marL="342900" indent="-342900">
                <a:lnSpc>
                  <a:spcPct val="90000"/>
                </a:lnSpc>
                <a:spcBef>
                  <a:spcPct val="20000"/>
                </a:spcBef>
                <a:buFont typeface="Arial" charset="0"/>
                <a:buNone/>
                <a:defRPr/>
              </a:pPr>
              <a:t>‹#›</a:t>
            </a:fld>
            <a:r>
              <a:rPr lang="en-US" sz="1000" dirty="0">
                <a:solidFill>
                  <a:schemeClr val="bg1"/>
                </a:solidFill>
                <a:cs typeface="Arial" charset="0"/>
              </a:rPr>
              <a:t> | WEATHERIZATION ASSISTANCE PROGRAM STANDARDIZED CURRICULUM – </a:t>
            </a:r>
            <a:r>
              <a:rPr lang="en-US" sz="1000" dirty="0" smtClean="0">
                <a:solidFill>
                  <a:schemeClr val="bg1"/>
                </a:solidFill>
                <a:cs typeface="Arial" charset="0"/>
              </a:rPr>
              <a:t>December 2012</a:t>
            </a:r>
            <a:endParaRPr lang="en-US" sz="1000" dirty="0">
              <a:solidFill>
                <a:schemeClr val="bg1"/>
              </a:solidFill>
              <a:cs typeface="Arial" charset="0"/>
            </a:endParaRPr>
          </a:p>
        </p:txBody>
      </p:sp>
      <p:sp>
        <p:nvSpPr>
          <p:cNvPr id="22" name="Text Placeholder 9"/>
          <p:cNvSpPr txBox="1">
            <a:spLocks/>
          </p:cNvSpPr>
          <p:nvPr userDrawn="1"/>
        </p:nvSpPr>
        <p:spPr>
          <a:xfrm>
            <a:off x="5476875" y="6616700"/>
            <a:ext cx="3667125" cy="241300"/>
          </a:xfrm>
          <a:prstGeom prst="rect">
            <a:avLst/>
          </a:prstGeom>
        </p:spPr>
        <p:txBody>
          <a:bodyPr>
            <a:normAutofit/>
          </a:bodyPr>
          <a:lstStyle/>
          <a:p>
            <a:pPr marL="342900" indent="-342900" algn="r">
              <a:lnSpc>
                <a:spcPct val="90000"/>
              </a:lnSpc>
              <a:spcBef>
                <a:spcPct val="20000"/>
              </a:spcBef>
              <a:buFont typeface="Arial" charset="0"/>
              <a:buNone/>
              <a:defRPr/>
            </a:pPr>
            <a:r>
              <a:rPr lang="en-US" sz="1000" dirty="0">
                <a:solidFill>
                  <a:schemeClr val="bg1"/>
                </a:solidFill>
                <a:cs typeface="Arial" charset="0"/>
              </a:rPr>
              <a:t>eere.energy.gov</a:t>
            </a:r>
          </a:p>
        </p:txBody>
      </p:sp>
    </p:spTree>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Lst>
  <p:txStyles>
    <p:titleStyle>
      <a:lvl1pPr algn="l" defTabSz="457200" rtl="0" eaLnBrk="1" latinLnBrk="0" hangingPunct="1">
        <a:lnSpc>
          <a:spcPts val="2800"/>
        </a:lnSpc>
        <a:spcBef>
          <a:spcPct val="0"/>
        </a:spcBef>
        <a:buNone/>
        <a:defRPr sz="2600" kern="1200" spc="100">
          <a:solidFill>
            <a:srgbClr val="FFFFFF"/>
          </a:solidFill>
          <a:latin typeface="+mj-lt"/>
          <a:ea typeface="+mj-ea"/>
          <a:cs typeface="+mj-cs"/>
        </a:defRPr>
      </a:lvl1pPr>
    </p:titleStyle>
    <p:bodyStyle>
      <a:lvl1pPr marL="274320" indent="-228600" algn="l" defTabSz="457200" rtl="0" eaLnBrk="1" latinLnBrk="0" hangingPunct="1">
        <a:spcBef>
          <a:spcPts val="600"/>
        </a:spcBef>
        <a:spcAft>
          <a:spcPts val="600"/>
        </a:spcAft>
        <a:buFont typeface="Arial"/>
        <a:buChar char="•"/>
        <a:defRPr sz="2400" kern="1200">
          <a:solidFill>
            <a:schemeClr val="tx1"/>
          </a:solidFill>
          <a:latin typeface="+mn-lt"/>
          <a:ea typeface="+mn-ea"/>
          <a:cs typeface="+mn-cs"/>
        </a:defRPr>
      </a:lvl1pPr>
      <a:lvl2pPr marL="548640" indent="-228600" algn="l" defTabSz="457200" rtl="0" eaLnBrk="1" latinLnBrk="0" hangingPunct="1">
        <a:spcBef>
          <a:spcPts val="600"/>
        </a:spcBef>
        <a:spcAft>
          <a:spcPts val="600"/>
        </a:spcAft>
        <a:buFont typeface="Arial"/>
        <a:buChar char="–"/>
        <a:defRPr sz="2000" kern="1200">
          <a:solidFill>
            <a:schemeClr val="tx1"/>
          </a:solidFill>
          <a:latin typeface="+mn-lt"/>
          <a:ea typeface="+mn-ea"/>
          <a:cs typeface="+mn-cs"/>
        </a:defRPr>
      </a:lvl2pPr>
      <a:lvl3pPr marL="1143000" indent="-228600" algn="l" defTabSz="457200" rtl="0" eaLnBrk="1" latinLnBrk="0" hangingPunct="1">
        <a:spcBef>
          <a:spcPts val="600"/>
        </a:spcBef>
        <a:spcAft>
          <a:spcPts val="600"/>
        </a:spcAft>
        <a:buFont typeface="Arial"/>
        <a:buChar char="•"/>
        <a:defRPr sz="1800" kern="1200">
          <a:solidFill>
            <a:schemeClr val="tx1"/>
          </a:solidFill>
          <a:latin typeface="+mn-lt"/>
          <a:ea typeface="+mn-ea"/>
          <a:cs typeface="+mn-cs"/>
        </a:defRPr>
      </a:lvl3pPr>
      <a:lvl4pPr marL="1600200" indent="-228600" algn="l" defTabSz="457200" rtl="0" eaLnBrk="1" latinLnBrk="0" hangingPunct="1">
        <a:spcBef>
          <a:spcPts val="600"/>
        </a:spcBef>
        <a:spcAft>
          <a:spcPts val="600"/>
        </a:spcAft>
        <a:buFont typeface="Arial"/>
        <a:buChar char="–"/>
        <a:defRPr sz="1800" kern="1200">
          <a:solidFill>
            <a:schemeClr val="tx1"/>
          </a:solidFill>
          <a:latin typeface="+mn-lt"/>
          <a:ea typeface="+mn-ea"/>
          <a:cs typeface="+mn-cs"/>
        </a:defRPr>
      </a:lvl4pPr>
      <a:lvl5pPr marL="2057400" indent="-228600" algn="l" defTabSz="457200" rtl="0" eaLnBrk="1" latinLnBrk="0" hangingPunct="1">
        <a:spcBef>
          <a:spcPts val="600"/>
        </a:spcBef>
        <a:spcAft>
          <a:spcPts val="600"/>
        </a:spcAft>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2286000" y="2951015"/>
            <a:ext cx="4918364" cy="1295400"/>
          </a:xfrm>
        </p:spPr>
        <p:txBody>
          <a:bodyPr>
            <a:normAutofit/>
          </a:bodyPr>
          <a:lstStyle/>
          <a:p>
            <a:pPr eaLnBrk="1" hangingPunct="1">
              <a:defRPr/>
            </a:pPr>
            <a:r>
              <a:rPr lang="en-US" sz="4000" dirty="0" smtClean="0">
                <a:solidFill>
                  <a:srgbClr val="11007C"/>
                </a:solidFill>
              </a:rPr>
              <a:t>Intermediate Math</a:t>
            </a:r>
          </a:p>
        </p:txBody>
      </p:sp>
      <p:sp>
        <p:nvSpPr>
          <p:cNvPr id="4099" name="Rectangle 3"/>
          <p:cNvSpPr>
            <a:spLocks noGrp="1" noChangeArrowheads="1"/>
          </p:cNvSpPr>
          <p:nvPr>
            <p:ph type="subTitle" idx="1"/>
          </p:nvPr>
        </p:nvSpPr>
        <p:spPr>
          <a:xfrm>
            <a:off x="2286000" y="2743200"/>
            <a:ext cx="6400800" cy="457200"/>
          </a:xfrm>
        </p:spPr>
        <p:txBody>
          <a:bodyPr/>
          <a:lstStyle/>
          <a:p>
            <a:r>
              <a:rPr lang="en-US" dirty="0" smtClean="0">
                <a:solidFill>
                  <a:schemeClr val="folHlink"/>
                </a:solidFill>
                <a:ea typeface="ＭＳ Ｐゴシック" charset="-128"/>
              </a:rPr>
              <a:t>WEATHERIZATION ENERGY AUDITOR SINGLE FAMILY</a:t>
            </a:r>
          </a:p>
          <a:p>
            <a:pPr eaLnBrk="1" hangingPunct="1"/>
            <a:endParaRPr lang="en-US" dirty="0" smtClean="0">
              <a:solidFill>
                <a:srgbClr val="97999C"/>
              </a:solidFill>
            </a:endParaRPr>
          </a:p>
        </p:txBody>
      </p:sp>
      <p:cxnSp>
        <p:nvCxnSpPr>
          <p:cNvPr id="4100" name="Straight Connector 6"/>
          <p:cNvCxnSpPr>
            <a:cxnSpLocks noChangeShapeType="1"/>
          </p:cNvCxnSpPr>
          <p:nvPr/>
        </p:nvCxnSpPr>
        <p:spPr bwMode="auto">
          <a:xfrm>
            <a:off x="2362200" y="3124200"/>
            <a:ext cx="6324600" cy="1588"/>
          </a:xfrm>
          <a:prstGeom prst="line">
            <a:avLst/>
          </a:prstGeom>
          <a:noFill/>
          <a:ln w="3175">
            <a:solidFill>
              <a:srgbClr val="528FBA"/>
            </a:solidFill>
            <a:round/>
            <a:headEnd/>
            <a:tailEnd/>
          </a:ln>
        </p:spPr>
      </p:cxnSp>
      <p:sp>
        <p:nvSpPr>
          <p:cNvPr id="4101" name="TextBox 8"/>
          <p:cNvSpPr txBox="1">
            <a:spLocks noChangeArrowheads="1"/>
          </p:cNvSpPr>
          <p:nvPr/>
        </p:nvSpPr>
        <p:spPr bwMode="auto">
          <a:xfrm>
            <a:off x="457200" y="6553200"/>
            <a:ext cx="5486400" cy="230188"/>
          </a:xfrm>
          <a:prstGeom prst="rect">
            <a:avLst/>
          </a:prstGeom>
          <a:noFill/>
          <a:ln w="9525">
            <a:noFill/>
            <a:miter lim="800000"/>
            <a:headEnd/>
            <a:tailEnd/>
          </a:ln>
        </p:spPr>
        <p:txBody>
          <a:bodyPr>
            <a:spAutoFit/>
          </a:bodyPr>
          <a:lstStyle/>
          <a:p>
            <a:r>
              <a:rPr lang="en-US" sz="900" dirty="0">
                <a:solidFill>
                  <a:schemeClr val="bg1"/>
                </a:solidFill>
              </a:rPr>
              <a:t>WEATHERIZATION ASSISTANCE PROGRAM STANDARDIZED CURRICULUM – </a:t>
            </a:r>
            <a:r>
              <a:rPr lang="en-US" sz="900" dirty="0" smtClean="0">
                <a:solidFill>
                  <a:schemeClr val="bg1"/>
                </a:solidFill>
              </a:rPr>
              <a:t>December 2012</a:t>
            </a:r>
            <a:endParaRPr lang="en-US" sz="900" dirty="0">
              <a:solidFill>
                <a:schemeClr val="bg1"/>
              </a:solidFill>
            </a:endParaRPr>
          </a:p>
        </p:txBody>
      </p:sp>
      <p:pic>
        <p:nvPicPr>
          <p:cNvPr id="4102" name="Picture 8" descr="Weatherization Works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2057400"/>
            <a:ext cx="1565275" cy="205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dirty="0" smtClean="0">
                <a:ea typeface="ＭＳ Ｐゴシック" pitchFamily="-109" charset="-128"/>
              </a:rPr>
              <a:t>Calculate Conditioned Volume</a:t>
            </a:r>
          </a:p>
        </p:txBody>
      </p:sp>
      <p:pic>
        <p:nvPicPr>
          <p:cNvPr id="10" name="Picture 9" descr="Illustration showing exploded 3-D diagram of full House and calculating conditioned volume."/>
          <p:cNvPicPr>
            <a:picLocks noChangeAspect="1"/>
          </p:cNvPicPr>
          <p:nvPr/>
        </p:nvPicPr>
        <p:blipFill>
          <a:blip r:embed="rId3" cstate="email"/>
          <a:srcRect/>
          <a:stretch>
            <a:fillRect/>
          </a:stretch>
        </p:blipFill>
        <p:spPr>
          <a:xfrm>
            <a:off x="457200" y="1521299"/>
            <a:ext cx="8382000" cy="45103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Rectangular Callout 5"/>
          <p:cNvSpPr>
            <a:spLocks noChangeArrowheads="1"/>
          </p:cNvSpPr>
          <p:nvPr/>
        </p:nvSpPr>
        <p:spPr bwMode="auto">
          <a:xfrm>
            <a:off x="5791200" y="2044700"/>
            <a:ext cx="2832100" cy="444500"/>
          </a:xfrm>
          <a:prstGeom prst="wedgeRectCallout">
            <a:avLst>
              <a:gd name="adj1" fmla="val 245"/>
              <a:gd name="adj2" fmla="val 229069"/>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a:lnSpc>
                <a:spcPct val="90000"/>
              </a:lnSpc>
              <a:defRPr/>
            </a:pPr>
            <a:r>
              <a:rPr lang="en-US" sz="1600" b="1" dirty="0">
                <a:solidFill>
                  <a:schemeClr val="tx2">
                    <a:lumMod val="75000"/>
                  </a:schemeClr>
                </a:solidFill>
              </a:rPr>
              <a:t>Ell </a:t>
            </a:r>
            <a:r>
              <a:rPr lang="en-US" sz="1600" dirty="0">
                <a:solidFill>
                  <a:schemeClr val="tx2">
                    <a:lumMod val="75000"/>
                  </a:schemeClr>
                </a:solidFill>
              </a:rPr>
              <a:t>= 180 ft</a:t>
            </a:r>
            <a:r>
              <a:rPr lang="en-US" sz="1600" baseline="30000" dirty="0">
                <a:solidFill>
                  <a:schemeClr val="tx2">
                    <a:lumMod val="75000"/>
                  </a:schemeClr>
                </a:solidFill>
              </a:rPr>
              <a:t>2</a:t>
            </a:r>
            <a:r>
              <a:rPr lang="en-US" sz="1600" dirty="0">
                <a:solidFill>
                  <a:schemeClr val="tx2">
                    <a:lumMod val="75000"/>
                  </a:schemeClr>
                </a:solidFill>
              </a:rPr>
              <a:t> x 7’6” = </a:t>
            </a:r>
            <a:r>
              <a:rPr lang="en-US" sz="1600" b="1" dirty="0">
                <a:solidFill>
                  <a:schemeClr val="tx2">
                    <a:lumMod val="75000"/>
                  </a:schemeClr>
                </a:solidFill>
              </a:rPr>
              <a:t>1,350 ft</a:t>
            </a:r>
            <a:r>
              <a:rPr lang="en-US" sz="1600" b="1" baseline="30000" dirty="0">
                <a:solidFill>
                  <a:schemeClr val="tx2">
                    <a:lumMod val="75000"/>
                  </a:schemeClr>
                </a:solidFill>
              </a:rPr>
              <a:t>3</a:t>
            </a:r>
          </a:p>
        </p:txBody>
      </p:sp>
      <p:sp>
        <p:nvSpPr>
          <p:cNvPr id="8" name="Rectangular Callout 7"/>
          <p:cNvSpPr>
            <a:spLocks noChangeArrowheads="1"/>
          </p:cNvSpPr>
          <p:nvPr/>
        </p:nvSpPr>
        <p:spPr bwMode="auto">
          <a:xfrm>
            <a:off x="4660900" y="5384800"/>
            <a:ext cx="3962400" cy="430213"/>
          </a:xfrm>
          <a:prstGeom prst="wedgeRectCallout">
            <a:avLst>
              <a:gd name="adj1" fmla="val 1079"/>
              <a:gd name="adj2" fmla="val -179065"/>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a:lnSpc>
                <a:spcPct val="90000"/>
              </a:lnSpc>
              <a:defRPr/>
            </a:pPr>
            <a:r>
              <a:rPr lang="en-US" sz="1600" b="1" dirty="0">
                <a:solidFill>
                  <a:schemeClr val="tx2">
                    <a:lumMod val="75000"/>
                  </a:schemeClr>
                </a:solidFill>
              </a:rPr>
              <a:t>Rear Addition </a:t>
            </a:r>
            <a:r>
              <a:rPr lang="en-US" sz="1600" dirty="0">
                <a:solidFill>
                  <a:schemeClr val="tx2">
                    <a:lumMod val="75000"/>
                  </a:schemeClr>
                </a:solidFill>
              </a:rPr>
              <a:t>= 128 ft</a:t>
            </a:r>
            <a:r>
              <a:rPr lang="en-US" sz="1600" baseline="30000" dirty="0">
                <a:solidFill>
                  <a:schemeClr val="tx2">
                    <a:lumMod val="75000"/>
                  </a:schemeClr>
                </a:solidFill>
              </a:rPr>
              <a:t>2</a:t>
            </a:r>
            <a:r>
              <a:rPr lang="en-US" sz="1600" dirty="0">
                <a:solidFill>
                  <a:schemeClr val="tx2">
                    <a:lumMod val="75000"/>
                  </a:schemeClr>
                </a:solidFill>
              </a:rPr>
              <a:t> x 7’ 5” = </a:t>
            </a:r>
            <a:r>
              <a:rPr lang="en-US" sz="1600" b="1" dirty="0">
                <a:solidFill>
                  <a:schemeClr val="tx2">
                    <a:lumMod val="75000"/>
                  </a:schemeClr>
                </a:solidFill>
              </a:rPr>
              <a:t>950 ft</a:t>
            </a:r>
            <a:r>
              <a:rPr lang="en-US" sz="1600" b="1" baseline="30000" dirty="0">
                <a:solidFill>
                  <a:schemeClr val="tx2">
                    <a:lumMod val="75000"/>
                  </a:schemeClr>
                </a:solidFill>
              </a:rPr>
              <a:t>3</a:t>
            </a:r>
            <a:endParaRPr lang="en-US" sz="1600" dirty="0">
              <a:solidFill>
                <a:schemeClr val="tx2">
                  <a:lumMod val="75000"/>
                </a:schemeClr>
              </a:solidFill>
            </a:endParaRPr>
          </a:p>
        </p:txBody>
      </p:sp>
      <p:sp>
        <p:nvSpPr>
          <p:cNvPr id="9" name="Rectangular Callout 8"/>
          <p:cNvSpPr>
            <a:spLocks noChangeArrowheads="1"/>
          </p:cNvSpPr>
          <p:nvPr/>
        </p:nvSpPr>
        <p:spPr bwMode="auto">
          <a:xfrm>
            <a:off x="622300" y="4395788"/>
            <a:ext cx="2273300" cy="709612"/>
          </a:xfrm>
          <a:prstGeom prst="wedgeRectCallout">
            <a:avLst>
              <a:gd name="adj1" fmla="val 69079"/>
              <a:gd name="adj2" fmla="val -9884"/>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fontAlgn="auto">
              <a:lnSpc>
                <a:spcPct val="90000"/>
              </a:lnSpc>
              <a:spcBef>
                <a:spcPts val="0"/>
              </a:spcBef>
              <a:spcAft>
                <a:spcPts val="0"/>
              </a:spcAft>
              <a:defRPr/>
            </a:pPr>
            <a:r>
              <a:rPr lang="en-US" sz="1600" b="1" dirty="0">
                <a:solidFill>
                  <a:schemeClr val="tx2">
                    <a:lumMod val="75000"/>
                  </a:schemeClr>
                </a:solidFill>
                <a:latin typeface="Arial" pitchFamily="-107" charset="0"/>
                <a:ea typeface="+mn-ea"/>
              </a:rPr>
              <a:t>Main House, 1</a:t>
            </a:r>
            <a:r>
              <a:rPr lang="en-US" sz="1600" b="1" baseline="30000" dirty="0">
                <a:solidFill>
                  <a:schemeClr val="tx2">
                    <a:lumMod val="75000"/>
                  </a:schemeClr>
                </a:solidFill>
                <a:latin typeface="Arial" pitchFamily="-107" charset="0"/>
                <a:ea typeface="+mn-ea"/>
              </a:rPr>
              <a:t>st</a:t>
            </a:r>
            <a:r>
              <a:rPr lang="en-US" sz="1600" b="1" dirty="0">
                <a:solidFill>
                  <a:schemeClr val="tx2">
                    <a:lumMod val="75000"/>
                  </a:schemeClr>
                </a:solidFill>
                <a:latin typeface="Arial" pitchFamily="-107" charset="0"/>
                <a:ea typeface="+mn-ea"/>
              </a:rPr>
              <a:t> Fl</a:t>
            </a:r>
            <a:r>
              <a:rPr lang="en-US" sz="1600" dirty="0">
                <a:solidFill>
                  <a:schemeClr val="tx2">
                    <a:lumMod val="75000"/>
                  </a:schemeClr>
                </a:solidFill>
                <a:latin typeface="Arial" pitchFamily="-107" charset="0"/>
                <a:ea typeface="+mn-ea"/>
              </a:rPr>
              <a:t> = 416 ft</a:t>
            </a:r>
            <a:r>
              <a:rPr lang="en-US" sz="1600" baseline="30000" dirty="0">
                <a:solidFill>
                  <a:schemeClr val="tx2">
                    <a:lumMod val="75000"/>
                  </a:schemeClr>
                </a:solidFill>
                <a:latin typeface="Arial" pitchFamily="-107" charset="0"/>
                <a:ea typeface="+mn-ea"/>
              </a:rPr>
              <a:t>2</a:t>
            </a:r>
            <a:r>
              <a:rPr lang="en-US" sz="1600" dirty="0">
                <a:solidFill>
                  <a:schemeClr val="tx2">
                    <a:lumMod val="75000"/>
                  </a:schemeClr>
                </a:solidFill>
                <a:latin typeface="Arial" pitchFamily="-107" charset="0"/>
                <a:ea typeface="+mn-ea"/>
              </a:rPr>
              <a:t> x 8 = </a:t>
            </a:r>
            <a:r>
              <a:rPr lang="en-US" sz="1600" b="1" dirty="0">
                <a:solidFill>
                  <a:schemeClr val="tx2">
                    <a:lumMod val="75000"/>
                  </a:schemeClr>
                </a:solidFill>
                <a:latin typeface="Arial" pitchFamily="-107" charset="0"/>
                <a:ea typeface="+mn-ea"/>
              </a:rPr>
              <a:t>3,328 ft</a:t>
            </a:r>
            <a:r>
              <a:rPr lang="en-US" sz="1600" b="1" baseline="30000" dirty="0">
                <a:solidFill>
                  <a:schemeClr val="tx2">
                    <a:lumMod val="75000"/>
                  </a:schemeClr>
                </a:solidFill>
                <a:latin typeface="Arial" pitchFamily="-107" charset="0"/>
                <a:ea typeface="+mn-ea"/>
              </a:rPr>
              <a:t>3</a:t>
            </a:r>
          </a:p>
        </p:txBody>
      </p:sp>
      <p:sp>
        <p:nvSpPr>
          <p:cNvPr id="11" name="Rectangular Callout 10"/>
          <p:cNvSpPr>
            <a:spLocks noChangeArrowheads="1"/>
          </p:cNvSpPr>
          <p:nvPr/>
        </p:nvSpPr>
        <p:spPr bwMode="auto">
          <a:xfrm>
            <a:off x="2895600" y="1701800"/>
            <a:ext cx="2273300" cy="1384300"/>
          </a:xfrm>
          <a:prstGeom prst="wedgeRectCallout">
            <a:avLst>
              <a:gd name="adj1" fmla="val -87227"/>
              <a:gd name="adj2" fmla="val 22708"/>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a:lnSpc>
                <a:spcPct val="120000"/>
              </a:lnSpc>
              <a:defRPr/>
            </a:pPr>
            <a:r>
              <a:rPr lang="en-US" sz="1600" b="1" dirty="0">
                <a:solidFill>
                  <a:schemeClr val="tx2">
                    <a:lumMod val="75000"/>
                  </a:schemeClr>
                </a:solidFill>
              </a:rPr>
              <a:t>Main House, 2</a:t>
            </a:r>
            <a:r>
              <a:rPr lang="en-US" sz="1600" b="1" baseline="30000" dirty="0">
                <a:solidFill>
                  <a:schemeClr val="tx2">
                    <a:lumMod val="75000"/>
                  </a:schemeClr>
                </a:solidFill>
              </a:rPr>
              <a:t>nd</a:t>
            </a:r>
            <a:r>
              <a:rPr lang="en-US" sz="1600" b="1" dirty="0">
                <a:solidFill>
                  <a:schemeClr val="tx2">
                    <a:lumMod val="75000"/>
                  </a:schemeClr>
                </a:solidFill>
              </a:rPr>
              <a:t> Fl</a:t>
            </a:r>
            <a:r>
              <a:rPr lang="en-US" sz="1600" dirty="0">
                <a:solidFill>
                  <a:schemeClr val="tx2">
                    <a:lumMod val="75000"/>
                  </a:schemeClr>
                </a:solidFill>
              </a:rPr>
              <a:t> = Attic Flat = 8’</a:t>
            </a:r>
          </a:p>
          <a:p>
            <a:pPr algn="ctr">
              <a:lnSpc>
                <a:spcPct val="120000"/>
              </a:lnSpc>
              <a:defRPr/>
            </a:pPr>
            <a:r>
              <a:rPr lang="en-US" sz="1600" dirty="0">
                <a:solidFill>
                  <a:schemeClr val="tx2">
                    <a:lumMod val="75000"/>
                  </a:schemeClr>
                </a:solidFill>
              </a:rPr>
              <a:t>Eaves Wall = 3’</a:t>
            </a:r>
          </a:p>
          <a:p>
            <a:pPr algn="ctr">
              <a:lnSpc>
                <a:spcPct val="120000"/>
              </a:lnSpc>
              <a:defRPr/>
            </a:pPr>
            <a:r>
              <a:rPr lang="en-US" sz="1600" dirty="0">
                <a:solidFill>
                  <a:schemeClr val="tx2">
                    <a:lumMod val="75000"/>
                  </a:schemeClr>
                </a:solidFill>
              </a:rPr>
              <a:t>Ceiling Height = 7’</a:t>
            </a:r>
          </a:p>
        </p:txBody>
      </p:sp>
      <p:sp>
        <p:nvSpPr>
          <p:cNvPr id="12"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13" name="TextBox 12"/>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ＭＳ Ｐゴシック" pitchFamily="-109" charset="-128"/>
              </a:rPr>
              <a:t>Odd Shapes</a:t>
            </a:r>
          </a:p>
        </p:txBody>
      </p:sp>
      <p:pic>
        <p:nvPicPr>
          <p:cNvPr id="5" name="Picture 4" descr="2-D illustration of odd shapes down into simple components, circles, triangles, and rectangles."/>
          <p:cNvPicPr>
            <a:picLocks noChangeAspect="1"/>
          </p:cNvPicPr>
          <p:nvPr/>
        </p:nvPicPr>
        <p:blipFill>
          <a:blip r:embed="rId3" cstate="email"/>
          <a:srcRect/>
          <a:stretch>
            <a:fillRect/>
          </a:stretch>
        </p:blipFill>
        <p:spPr>
          <a:xfrm>
            <a:off x="457200" y="1466545"/>
            <a:ext cx="2654300" cy="24178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3-D illustration of odd shapes down into simple components, circles, triangles, and rectangles."/>
          <p:cNvPicPr>
            <a:picLocks noChangeAspect="1"/>
          </p:cNvPicPr>
          <p:nvPr/>
        </p:nvPicPr>
        <p:blipFill>
          <a:blip r:embed="rId4" cstate="email"/>
          <a:srcRect t="-1738"/>
          <a:stretch>
            <a:fillRect/>
          </a:stretch>
        </p:blipFill>
        <p:spPr>
          <a:xfrm>
            <a:off x="481160" y="4140200"/>
            <a:ext cx="2635344" cy="19682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2534" name="TextBox 9"/>
          <p:cNvSpPr txBox="1">
            <a:spLocks noChangeArrowheads="1"/>
          </p:cNvSpPr>
          <p:nvPr/>
        </p:nvSpPr>
        <p:spPr bwMode="auto">
          <a:xfrm>
            <a:off x="3413125" y="1644650"/>
            <a:ext cx="3419475" cy="892552"/>
          </a:xfrm>
          <a:prstGeom prst="rect">
            <a:avLst/>
          </a:prstGeom>
          <a:noFill/>
          <a:ln w="9525">
            <a:noFill/>
            <a:miter lim="800000"/>
            <a:headEnd/>
            <a:tailEnd/>
          </a:ln>
        </p:spPr>
        <p:txBody>
          <a:bodyPr>
            <a:spAutoFit/>
          </a:bodyPr>
          <a:lstStyle/>
          <a:p>
            <a:r>
              <a:rPr lang="en-US" sz="2600" dirty="0">
                <a:solidFill>
                  <a:srgbClr val="000066"/>
                </a:solidFill>
              </a:rPr>
              <a:t>Area:</a:t>
            </a:r>
            <a:endParaRPr lang="en-US" sz="2600" baseline="30000" dirty="0">
              <a:solidFill>
                <a:srgbClr val="404040"/>
              </a:solidFill>
            </a:endParaRPr>
          </a:p>
          <a:p>
            <a:endParaRPr lang="en-US" sz="2600" dirty="0"/>
          </a:p>
        </p:txBody>
      </p:sp>
      <p:sp>
        <p:nvSpPr>
          <p:cNvPr id="11" name="Rounded Rectangle 10"/>
          <p:cNvSpPr>
            <a:spLocks noChangeArrowheads="1"/>
          </p:cNvSpPr>
          <p:nvPr/>
        </p:nvSpPr>
        <p:spPr bwMode="auto">
          <a:xfrm>
            <a:off x="3413125" y="2293938"/>
            <a:ext cx="4694238" cy="1185862"/>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91440"/>
          <a:lstStyle/>
          <a:p>
            <a:pPr>
              <a:spcAft>
                <a:spcPts val="1200"/>
              </a:spcAft>
              <a:buFont typeface="Wingdings" charset="2"/>
              <a:buNone/>
              <a:defRPr/>
            </a:pPr>
            <a:r>
              <a:rPr lang="en-US" sz="2400" b="1" dirty="0">
                <a:solidFill>
                  <a:schemeClr val="tx2">
                    <a:lumMod val="75000"/>
                  </a:schemeClr>
                </a:solidFill>
              </a:rPr>
              <a:t>Triangle</a:t>
            </a:r>
            <a:r>
              <a:rPr lang="en-US" sz="2400" dirty="0">
                <a:solidFill>
                  <a:schemeClr val="tx2">
                    <a:lumMod val="75000"/>
                  </a:schemeClr>
                </a:solidFill>
              </a:rPr>
              <a:t> = ½ Base x Height</a:t>
            </a:r>
          </a:p>
          <a:p>
            <a:pPr>
              <a:spcAft>
                <a:spcPts val="1200"/>
              </a:spcAft>
              <a:buFont typeface="Wingdings" charset="2"/>
              <a:buNone/>
              <a:defRPr/>
            </a:pPr>
            <a:r>
              <a:rPr lang="en-US" sz="2400" b="1" dirty="0">
                <a:solidFill>
                  <a:schemeClr val="tx2">
                    <a:lumMod val="75000"/>
                  </a:schemeClr>
                </a:solidFill>
              </a:rPr>
              <a:t>Circle</a:t>
            </a:r>
            <a:r>
              <a:rPr lang="en-US" sz="2400" dirty="0">
                <a:solidFill>
                  <a:schemeClr val="tx2">
                    <a:lumMod val="75000"/>
                  </a:schemeClr>
                </a:solidFill>
              </a:rPr>
              <a:t> = </a:t>
            </a:r>
            <a:r>
              <a:rPr lang="en-US" sz="2400" dirty="0">
                <a:solidFill>
                  <a:schemeClr val="tx2">
                    <a:lumMod val="75000"/>
                  </a:schemeClr>
                </a:solidFill>
                <a:latin typeface="Times New Roman" pitchFamily="18" charset="0"/>
                <a:cs typeface="Times New Roman" pitchFamily="18" charset="0"/>
              </a:rPr>
              <a:t>π</a:t>
            </a:r>
            <a:r>
              <a:rPr lang="en-US" sz="2400" dirty="0">
                <a:solidFill>
                  <a:schemeClr val="tx2">
                    <a:lumMod val="75000"/>
                  </a:schemeClr>
                </a:solidFill>
              </a:rPr>
              <a:t>r</a:t>
            </a:r>
            <a:r>
              <a:rPr lang="en-US" sz="2400" baseline="30000" dirty="0">
                <a:solidFill>
                  <a:schemeClr val="tx2">
                    <a:lumMod val="75000"/>
                  </a:schemeClr>
                </a:solidFill>
              </a:rPr>
              <a:t>2</a:t>
            </a:r>
            <a:r>
              <a:rPr lang="en-US" sz="2400" dirty="0">
                <a:solidFill>
                  <a:schemeClr val="tx2">
                    <a:lumMod val="75000"/>
                  </a:schemeClr>
                </a:solidFill>
              </a:rPr>
              <a:t> ; </a:t>
            </a:r>
            <a:r>
              <a:rPr lang="en-US" sz="2400" dirty="0">
                <a:solidFill>
                  <a:schemeClr val="tx2">
                    <a:lumMod val="75000"/>
                  </a:schemeClr>
                </a:solidFill>
                <a:latin typeface="Times New Roman" pitchFamily="18" charset="0"/>
                <a:cs typeface="Times New Roman" pitchFamily="18" charset="0"/>
              </a:rPr>
              <a:t>π</a:t>
            </a:r>
            <a:r>
              <a:rPr lang="en-US" sz="2400" dirty="0">
                <a:solidFill>
                  <a:schemeClr val="tx2">
                    <a:lumMod val="75000"/>
                  </a:schemeClr>
                </a:solidFill>
              </a:rPr>
              <a:t> ≈ 3.14</a:t>
            </a:r>
          </a:p>
        </p:txBody>
      </p:sp>
      <p:sp>
        <p:nvSpPr>
          <p:cNvPr id="22536" name="TextBox 11"/>
          <p:cNvSpPr txBox="1">
            <a:spLocks noChangeArrowheads="1"/>
          </p:cNvSpPr>
          <p:nvPr/>
        </p:nvSpPr>
        <p:spPr bwMode="auto">
          <a:xfrm>
            <a:off x="3413124" y="4102100"/>
            <a:ext cx="5375275" cy="892552"/>
          </a:xfrm>
          <a:prstGeom prst="rect">
            <a:avLst/>
          </a:prstGeom>
          <a:noFill/>
          <a:ln w="9525">
            <a:noFill/>
            <a:miter lim="800000"/>
            <a:headEnd/>
            <a:tailEnd/>
          </a:ln>
        </p:spPr>
        <p:txBody>
          <a:bodyPr wrap="square">
            <a:spAutoFit/>
          </a:bodyPr>
          <a:lstStyle/>
          <a:p>
            <a:r>
              <a:rPr lang="en-US" sz="2600" dirty="0">
                <a:solidFill>
                  <a:srgbClr val="000066"/>
                </a:solidFill>
              </a:rPr>
              <a:t>Volume: (Area x 3</a:t>
            </a:r>
            <a:r>
              <a:rPr lang="en-US" sz="2600" baseline="30000" dirty="0">
                <a:solidFill>
                  <a:srgbClr val="000066"/>
                </a:solidFill>
              </a:rPr>
              <a:t>rd</a:t>
            </a:r>
            <a:r>
              <a:rPr lang="en-US" sz="2600" dirty="0">
                <a:solidFill>
                  <a:srgbClr val="000066"/>
                </a:solidFill>
              </a:rPr>
              <a:t> Dimension)</a:t>
            </a:r>
            <a:endParaRPr lang="en-US" sz="2600" baseline="30000" dirty="0">
              <a:solidFill>
                <a:srgbClr val="404040"/>
              </a:solidFill>
            </a:endParaRPr>
          </a:p>
          <a:p>
            <a:endParaRPr lang="en-US" sz="2600" dirty="0"/>
          </a:p>
        </p:txBody>
      </p:sp>
      <p:sp>
        <p:nvSpPr>
          <p:cNvPr id="13" name="Rounded Rectangle 12"/>
          <p:cNvSpPr>
            <a:spLocks noChangeArrowheads="1"/>
          </p:cNvSpPr>
          <p:nvPr/>
        </p:nvSpPr>
        <p:spPr bwMode="auto">
          <a:xfrm>
            <a:off x="3413125" y="4872038"/>
            <a:ext cx="5375275" cy="1185862"/>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91440"/>
          <a:lstStyle/>
          <a:p>
            <a:pPr>
              <a:spcAft>
                <a:spcPts val="1200"/>
              </a:spcAft>
              <a:buFont typeface="Wingdings" charset="2"/>
              <a:buNone/>
              <a:defRPr/>
            </a:pPr>
            <a:r>
              <a:rPr lang="en-US" sz="2400" b="1" dirty="0">
                <a:solidFill>
                  <a:schemeClr val="tx2">
                    <a:lumMod val="75000"/>
                  </a:schemeClr>
                </a:solidFill>
              </a:rPr>
              <a:t>Triangle</a:t>
            </a:r>
            <a:r>
              <a:rPr lang="en-US" sz="2400" dirty="0">
                <a:solidFill>
                  <a:schemeClr val="tx2">
                    <a:lumMod val="75000"/>
                  </a:schemeClr>
                </a:solidFill>
              </a:rPr>
              <a:t> = ½ Base x Height x Length</a:t>
            </a:r>
          </a:p>
          <a:p>
            <a:pPr>
              <a:spcAft>
                <a:spcPts val="1200"/>
              </a:spcAft>
              <a:buFont typeface="Wingdings" charset="2"/>
              <a:buNone/>
              <a:defRPr/>
            </a:pPr>
            <a:r>
              <a:rPr lang="en-US" sz="2400" b="1" dirty="0">
                <a:solidFill>
                  <a:schemeClr val="tx2">
                    <a:lumMod val="75000"/>
                  </a:schemeClr>
                </a:solidFill>
              </a:rPr>
              <a:t>Cylinder</a:t>
            </a:r>
            <a:r>
              <a:rPr lang="en-US" sz="2400" dirty="0">
                <a:solidFill>
                  <a:schemeClr val="tx2">
                    <a:lumMod val="75000"/>
                  </a:schemeClr>
                </a:solidFill>
              </a:rPr>
              <a:t> = </a:t>
            </a:r>
            <a:r>
              <a:rPr lang="en-US" sz="2400" dirty="0">
                <a:solidFill>
                  <a:schemeClr val="tx2">
                    <a:lumMod val="75000"/>
                  </a:schemeClr>
                </a:solidFill>
                <a:latin typeface="Times New Roman" pitchFamily="18" charset="0"/>
                <a:cs typeface="Times New Roman" pitchFamily="18" charset="0"/>
              </a:rPr>
              <a:t>π</a:t>
            </a:r>
            <a:r>
              <a:rPr lang="en-US" sz="2400" dirty="0">
                <a:solidFill>
                  <a:schemeClr val="tx2">
                    <a:lumMod val="75000"/>
                  </a:schemeClr>
                </a:solidFill>
              </a:rPr>
              <a:t>r</a:t>
            </a:r>
            <a:r>
              <a:rPr lang="en-US" sz="2400" baseline="30000" dirty="0">
                <a:solidFill>
                  <a:schemeClr val="tx2">
                    <a:lumMod val="75000"/>
                  </a:schemeClr>
                </a:solidFill>
              </a:rPr>
              <a:t>2</a:t>
            </a:r>
            <a:r>
              <a:rPr lang="en-US" sz="2400" dirty="0">
                <a:solidFill>
                  <a:schemeClr val="tx2">
                    <a:lumMod val="75000"/>
                  </a:schemeClr>
                </a:solidFill>
              </a:rPr>
              <a:t> x Height</a:t>
            </a:r>
          </a:p>
        </p:txBody>
      </p:sp>
      <p:sp>
        <p:nvSpPr>
          <p:cNvPr id="9"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Images developed for US DOE WAP National Standardized Curricula </a:t>
            </a:r>
            <a:endParaRPr lang="en-US" sz="900" i="1" dirty="0">
              <a:solidFill>
                <a:schemeClr val="tx2"/>
              </a:solidFill>
            </a:endParaRPr>
          </a:p>
        </p:txBody>
      </p:sp>
      <p:sp>
        <p:nvSpPr>
          <p:cNvPr id="10" name="TextBox 9"/>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ＭＳ Ｐゴシック" pitchFamily="-109" charset="-128"/>
              </a:rPr>
              <a:t>Conditioned Volume: 2</a:t>
            </a:r>
            <a:r>
              <a:rPr lang="en-US" baseline="30000" dirty="0" smtClean="0">
                <a:ea typeface="ＭＳ Ｐゴシック" pitchFamily="-109" charset="-128"/>
              </a:rPr>
              <a:t>nd</a:t>
            </a:r>
            <a:r>
              <a:rPr lang="en-US" dirty="0" smtClean="0">
                <a:ea typeface="ＭＳ Ｐゴシック" pitchFamily="-109" charset="-128"/>
              </a:rPr>
              <a:t> Floor</a:t>
            </a:r>
          </a:p>
        </p:txBody>
      </p:sp>
      <p:sp>
        <p:nvSpPr>
          <p:cNvPr id="23555" name="Content Placeholder 2"/>
          <p:cNvSpPr txBox="1">
            <a:spLocks/>
          </p:cNvSpPr>
          <p:nvPr/>
        </p:nvSpPr>
        <p:spPr bwMode="auto">
          <a:xfrm>
            <a:off x="584200" y="1489075"/>
            <a:ext cx="5410200" cy="1127125"/>
          </a:xfrm>
          <a:prstGeom prst="rect">
            <a:avLst/>
          </a:prstGeom>
          <a:noFill/>
          <a:ln w="9525">
            <a:noFill/>
            <a:miter lim="800000"/>
            <a:headEnd/>
            <a:tailEnd/>
          </a:ln>
        </p:spPr>
        <p:txBody>
          <a:bodyPr lIns="0" tIns="0" rIns="0" bIns="0"/>
          <a:lstStyle/>
          <a:p>
            <a:pPr marL="342900" indent="-342900" defTabSz="914400">
              <a:spcBef>
                <a:spcPts val="1200"/>
              </a:spcBef>
              <a:buFontTx/>
              <a:buChar char="•"/>
            </a:pPr>
            <a:r>
              <a:rPr lang="en-US" sz="2400" dirty="0"/>
              <a:t>Tackle </a:t>
            </a:r>
            <a:r>
              <a:rPr lang="en-US" sz="2400" dirty="0" smtClean="0"/>
              <a:t>complex shapes.</a:t>
            </a:r>
          </a:p>
          <a:p>
            <a:pPr marL="342900" indent="-342900" defTabSz="914400">
              <a:spcBef>
                <a:spcPts val="1200"/>
              </a:spcBef>
              <a:buFontTx/>
              <a:buChar char="•"/>
            </a:pPr>
            <a:r>
              <a:rPr lang="en-US" sz="2400" dirty="0"/>
              <a:t>Break down into simple </a:t>
            </a:r>
            <a:r>
              <a:rPr lang="en-US" sz="2400" dirty="0" smtClean="0"/>
              <a:t>shapes.</a:t>
            </a:r>
            <a:endParaRPr lang="en-US" sz="2400" dirty="0"/>
          </a:p>
        </p:txBody>
      </p:sp>
      <p:pic>
        <p:nvPicPr>
          <p:cNvPr id="13" name="Content Placeholder 3" descr="Illustration showing exploded 3-D diagram of second story of home and calculating conditioned volume."/>
          <p:cNvPicPr>
            <a:picLocks noChangeAspect="1"/>
          </p:cNvPicPr>
          <p:nvPr/>
        </p:nvPicPr>
        <p:blipFill>
          <a:blip r:embed="rId3" cstate="email"/>
          <a:srcRect/>
          <a:stretch>
            <a:fillRect/>
          </a:stretch>
        </p:blipFill>
        <p:spPr bwMode="auto">
          <a:xfrm>
            <a:off x="788364" y="2744434"/>
            <a:ext cx="6552236" cy="34029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558" name="TextBox 9"/>
          <p:cNvSpPr txBox="1">
            <a:spLocks noChangeArrowheads="1"/>
          </p:cNvSpPr>
          <p:nvPr/>
        </p:nvSpPr>
        <p:spPr bwMode="auto">
          <a:xfrm>
            <a:off x="2354263" y="4443413"/>
            <a:ext cx="1570037" cy="369887"/>
          </a:xfrm>
          <a:prstGeom prst="rect">
            <a:avLst/>
          </a:prstGeom>
          <a:noFill/>
          <a:ln w="9525">
            <a:noFill/>
            <a:miter lim="800000"/>
            <a:headEnd/>
            <a:tailEnd/>
          </a:ln>
        </p:spPr>
        <p:txBody>
          <a:bodyPr wrap="none">
            <a:spAutoFit/>
          </a:bodyPr>
          <a:lstStyle/>
          <a:p>
            <a:r>
              <a:rPr lang="en-US" dirty="0">
                <a:solidFill>
                  <a:schemeClr val="bg2">
                    <a:lumMod val="50000"/>
                  </a:schemeClr>
                </a:solidFill>
              </a:rPr>
              <a:t>Second Story</a:t>
            </a:r>
          </a:p>
        </p:txBody>
      </p:sp>
      <p:sp>
        <p:nvSpPr>
          <p:cNvPr id="12" name="Rectangular Callout 11"/>
          <p:cNvSpPr>
            <a:spLocks noChangeArrowheads="1"/>
          </p:cNvSpPr>
          <p:nvPr/>
        </p:nvSpPr>
        <p:spPr bwMode="auto">
          <a:xfrm>
            <a:off x="6388100" y="3021013"/>
            <a:ext cx="2273300" cy="1384300"/>
          </a:xfrm>
          <a:prstGeom prst="wedgeRectCallout">
            <a:avLst>
              <a:gd name="adj1" fmla="val -87227"/>
              <a:gd name="adj2" fmla="val 22708"/>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a:lnSpc>
                <a:spcPct val="120000"/>
              </a:lnSpc>
              <a:defRPr/>
            </a:pPr>
            <a:r>
              <a:rPr lang="en-US" sz="1600" b="1" dirty="0">
                <a:solidFill>
                  <a:schemeClr val="tx2">
                    <a:lumMod val="75000"/>
                  </a:schemeClr>
                </a:solidFill>
              </a:rPr>
              <a:t>Main House, 2</a:t>
            </a:r>
            <a:r>
              <a:rPr lang="en-US" sz="1600" b="1" baseline="30000" dirty="0">
                <a:solidFill>
                  <a:schemeClr val="tx2">
                    <a:lumMod val="75000"/>
                  </a:schemeClr>
                </a:solidFill>
              </a:rPr>
              <a:t>nd</a:t>
            </a:r>
            <a:r>
              <a:rPr lang="en-US" sz="1600" b="1" dirty="0">
                <a:solidFill>
                  <a:schemeClr val="tx2">
                    <a:lumMod val="75000"/>
                  </a:schemeClr>
                </a:solidFill>
              </a:rPr>
              <a:t> Fl</a:t>
            </a:r>
            <a:r>
              <a:rPr lang="en-US" sz="1600" dirty="0">
                <a:solidFill>
                  <a:schemeClr val="tx2">
                    <a:lumMod val="75000"/>
                  </a:schemeClr>
                </a:solidFill>
              </a:rPr>
              <a:t> = Attic Flat = 8’</a:t>
            </a:r>
          </a:p>
          <a:p>
            <a:pPr algn="ctr">
              <a:lnSpc>
                <a:spcPct val="120000"/>
              </a:lnSpc>
              <a:defRPr/>
            </a:pPr>
            <a:r>
              <a:rPr lang="en-US" sz="1600" dirty="0">
                <a:solidFill>
                  <a:schemeClr val="tx2">
                    <a:lumMod val="75000"/>
                  </a:schemeClr>
                </a:solidFill>
              </a:rPr>
              <a:t>Eaves Wall = 3’</a:t>
            </a:r>
          </a:p>
          <a:p>
            <a:pPr algn="ctr">
              <a:lnSpc>
                <a:spcPct val="120000"/>
              </a:lnSpc>
              <a:defRPr/>
            </a:pPr>
            <a:r>
              <a:rPr lang="en-US" sz="1600" dirty="0">
                <a:solidFill>
                  <a:schemeClr val="tx2">
                    <a:lumMod val="75000"/>
                  </a:schemeClr>
                </a:solidFill>
              </a:rPr>
              <a:t>Ceiling Height = 7’</a:t>
            </a:r>
          </a:p>
        </p:txBody>
      </p:sp>
      <p:sp>
        <p:nvSpPr>
          <p:cNvPr id="7"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8" name="TextBox 7"/>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llustration showing exploded 3-D diagram of second story of home and calculating conditioned volume by section."/>
          <p:cNvPicPr>
            <a:picLocks noChangeAspect="1"/>
          </p:cNvPicPr>
          <p:nvPr/>
        </p:nvPicPr>
        <p:blipFill>
          <a:blip r:embed="rId3" cstate="email"/>
          <a:srcRect/>
          <a:stretch>
            <a:fillRect/>
          </a:stretch>
        </p:blipFill>
        <p:spPr>
          <a:xfrm>
            <a:off x="482600" y="2103255"/>
            <a:ext cx="6550718" cy="32529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457200" y="27710"/>
            <a:ext cx="6550025" cy="838200"/>
          </a:xfrm>
        </p:spPr>
        <p:txBody>
          <a:bodyPr/>
          <a:lstStyle/>
          <a:p>
            <a:pPr eaLnBrk="1" hangingPunct="1">
              <a:defRPr/>
            </a:pPr>
            <a:r>
              <a:rPr lang="en-US" dirty="0" smtClean="0">
                <a:ea typeface="ＭＳ Ｐゴシック" pitchFamily="-109" charset="-128"/>
              </a:rPr>
              <a:t>Calculating Volume: 2</a:t>
            </a:r>
            <a:r>
              <a:rPr lang="en-US" baseline="30000" dirty="0" smtClean="0">
                <a:ea typeface="ＭＳ Ｐゴシック" pitchFamily="-109" charset="-128"/>
              </a:rPr>
              <a:t>nd</a:t>
            </a:r>
            <a:r>
              <a:rPr lang="en-US" dirty="0" smtClean="0">
                <a:ea typeface="ＭＳ Ｐゴシック" pitchFamily="-109" charset="-128"/>
              </a:rPr>
              <a:t> Floor</a:t>
            </a:r>
          </a:p>
        </p:txBody>
      </p:sp>
      <p:grpSp>
        <p:nvGrpSpPr>
          <p:cNvPr id="3" name="Group 31"/>
          <p:cNvGrpSpPr>
            <a:grpSpLocks/>
          </p:cNvGrpSpPr>
          <p:nvPr/>
        </p:nvGrpSpPr>
        <p:grpSpPr bwMode="auto">
          <a:xfrm>
            <a:off x="7435850" y="3406775"/>
            <a:ext cx="1390650" cy="2481263"/>
            <a:chOff x="7436053" y="3406725"/>
            <a:chExt cx="1390447" cy="2481412"/>
          </a:xfrm>
        </p:grpSpPr>
        <p:sp>
          <p:nvSpPr>
            <p:cNvPr id="24595" name="TextBox 13"/>
            <p:cNvSpPr txBox="1">
              <a:spLocks noChangeArrowheads="1"/>
            </p:cNvSpPr>
            <p:nvPr/>
          </p:nvSpPr>
          <p:spPr bwMode="auto">
            <a:xfrm>
              <a:off x="7436053" y="4210755"/>
              <a:ext cx="1390447" cy="1677382"/>
            </a:xfrm>
            <a:prstGeom prst="rect">
              <a:avLst/>
            </a:prstGeom>
            <a:noFill/>
            <a:ln w="9525">
              <a:noFill/>
              <a:miter lim="800000"/>
              <a:headEnd/>
              <a:tailEnd/>
            </a:ln>
          </p:spPr>
          <p:txBody>
            <a:bodyPr>
              <a:spAutoFit/>
            </a:bodyPr>
            <a:lstStyle/>
            <a:p>
              <a:pPr>
                <a:spcAft>
                  <a:spcPts val="600"/>
                </a:spcAft>
              </a:pPr>
              <a:r>
                <a:rPr lang="en-US" sz="2200" dirty="0">
                  <a:solidFill>
                    <a:srgbClr val="404040"/>
                  </a:solidFill>
                </a:rPr>
                <a:t>    832 ft</a:t>
              </a:r>
              <a:r>
                <a:rPr lang="en-US" sz="2200" baseline="30000" dirty="0">
                  <a:solidFill>
                    <a:srgbClr val="404040"/>
                  </a:solidFill>
                </a:rPr>
                <a:t>3</a:t>
              </a:r>
            </a:p>
            <a:p>
              <a:pPr>
                <a:spcAft>
                  <a:spcPts val="600"/>
                </a:spcAft>
              </a:pPr>
              <a:r>
                <a:rPr lang="en-US" sz="2200" dirty="0">
                  <a:solidFill>
                    <a:srgbClr val="404040"/>
                  </a:solidFill>
                </a:rPr>
                <a:t> 1,248 ft</a:t>
              </a:r>
              <a:r>
                <a:rPr lang="en-US" sz="2200" baseline="30000" dirty="0">
                  <a:solidFill>
                    <a:srgbClr val="404040"/>
                  </a:solidFill>
                </a:rPr>
                <a:t>3</a:t>
              </a:r>
            </a:p>
            <a:p>
              <a:pPr>
                <a:spcAft>
                  <a:spcPts val="600"/>
                </a:spcAft>
              </a:pPr>
              <a:r>
                <a:rPr lang="en-US" sz="2200" u="sng" dirty="0">
                  <a:solidFill>
                    <a:srgbClr val="404040"/>
                  </a:solidFill>
                </a:rPr>
                <a:t>+  416 ft</a:t>
              </a:r>
              <a:r>
                <a:rPr lang="en-US" sz="2200" u="sng" baseline="30000" dirty="0">
                  <a:solidFill>
                    <a:srgbClr val="404040"/>
                  </a:solidFill>
                </a:rPr>
                <a:t>3</a:t>
              </a:r>
            </a:p>
            <a:p>
              <a:pPr>
                <a:spcAft>
                  <a:spcPts val="600"/>
                </a:spcAft>
              </a:pPr>
              <a:r>
                <a:rPr lang="en-US" sz="2200" b="1" dirty="0">
                  <a:solidFill>
                    <a:schemeClr val="tx2">
                      <a:lumMod val="75000"/>
                    </a:schemeClr>
                  </a:solidFill>
                </a:rPr>
                <a:t>2,496 ft</a:t>
              </a:r>
              <a:r>
                <a:rPr lang="en-US" sz="2200" b="1" baseline="30000" dirty="0">
                  <a:solidFill>
                    <a:schemeClr val="tx2">
                      <a:lumMod val="75000"/>
                    </a:schemeClr>
                  </a:solidFill>
                </a:rPr>
                <a:t>3</a:t>
              </a:r>
            </a:p>
          </p:txBody>
        </p:sp>
        <p:sp>
          <p:nvSpPr>
            <p:cNvPr id="24596" name="TextBox 14"/>
            <p:cNvSpPr txBox="1">
              <a:spLocks noChangeArrowheads="1"/>
            </p:cNvSpPr>
            <p:nvPr/>
          </p:nvSpPr>
          <p:spPr bwMode="auto">
            <a:xfrm>
              <a:off x="7514828" y="3406725"/>
              <a:ext cx="1249060" cy="707886"/>
            </a:xfrm>
            <a:prstGeom prst="rect">
              <a:avLst/>
            </a:prstGeom>
            <a:noFill/>
            <a:ln w="9525">
              <a:noFill/>
              <a:miter lim="800000"/>
              <a:headEnd/>
              <a:tailEnd/>
            </a:ln>
          </p:spPr>
          <p:txBody>
            <a:bodyPr wrap="none">
              <a:spAutoFit/>
            </a:bodyPr>
            <a:lstStyle/>
            <a:p>
              <a:pPr algn="ctr"/>
              <a:r>
                <a:rPr lang="en-US" sz="2000" b="1" dirty="0">
                  <a:solidFill>
                    <a:srgbClr val="000066"/>
                  </a:solidFill>
                </a:rPr>
                <a:t>2</a:t>
              </a:r>
              <a:r>
                <a:rPr lang="en-US" sz="2000" b="1" baseline="30000" dirty="0">
                  <a:solidFill>
                    <a:srgbClr val="000066"/>
                  </a:solidFill>
                </a:rPr>
                <a:t>nd</a:t>
              </a:r>
              <a:r>
                <a:rPr lang="en-US" sz="2000" b="1" dirty="0">
                  <a:solidFill>
                    <a:srgbClr val="000066"/>
                  </a:solidFill>
                </a:rPr>
                <a:t> Floor </a:t>
              </a:r>
              <a:br>
                <a:rPr lang="en-US" sz="2000" b="1" dirty="0">
                  <a:solidFill>
                    <a:srgbClr val="000066"/>
                  </a:solidFill>
                </a:rPr>
              </a:br>
              <a:r>
                <a:rPr lang="en-US" sz="2000" b="1" dirty="0">
                  <a:solidFill>
                    <a:srgbClr val="000066"/>
                  </a:solidFill>
                </a:rPr>
                <a:t>Volume:</a:t>
              </a:r>
            </a:p>
          </p:txBody>
        </p:sp>
      </p:grpSp>
      <p:grpSp>
        <p:nvGrpSpPr>
          <p:cNvPr id="4" name="Group 27"/>
          <p:cNvGrpSpPr>
            <a:grpSpLocks/>
          </p:cNvGrpSpPr>
          <p:nvPr/>
        </p:nvGrpSpPr>
        <p:grpSpPr bwMode="auto">
          <a:xfrm>
            <a:off x="457200" y="1417638"/>
            <a:ext cx="4127500" cy="2462212"/>
            <a:chOff x="457200" y="1417685"/>
            <a:chExt cx="4127500" cy="2461975"/>
          </a:xfrm>
        </p:grpSpPr>
        <p:sp>
          <p:nvSpPr>
            <p:cNvPr id="24593" name="Freeform 22"/>
            <p:cNvSpPr>
              <a:spLocks noChangeArrowheads="1"/>
            </p:cNvSpPr>
            <p:nvPr/>
          </p:nvSpPr>
          <p:spPr bwMode="auto">
            <a:xfrm>
              <a:off x="1951615" y="2573869"/>
              <a:ext cx="2274253" cy="1305791"/>
            </a:xfrm>
            <a:custGeom>
              <a:avLst/>
              <a:gdLst>
                <a:gd name="T0" fmla="*/ 0 w 2654300"/>
                <a:gd name="T1" fmla="*/ 11068 h 1524000"/>
                <a:gd name="T2" fmla="*/ 0 w 2654300"/>
                <a:gd name="T3" fmla="*/ 416862 h 1524000"/>
                <a:gd name="T4" fmla="*/ 767321 w 2654300"/>
                <a:gd name="T5" fmla="*/ 442685 h 1524000"/>
                <a:gd name="T6" fmla="*/ 771011 w 2654300"/>
                <a:gd name="T7" fmla="*/ 0 h 1524000"/>
                <a:gd name="T8" fmla="*/ 0 w 2654300"/>
                <a:gd name="T9" fmla="*/ 11068 h 1524000"/>
                <a:gd name="T10" fmla="*/ 0 60000 65536"/>
                <a:gd name="T11" fmla="*/ 0 60000 65536"/>
                <a:gd name="T12" fmla="*/ 0 60000 65536"/>
                <a:gd name="T13" fmla="*/ 0 60000 65536"/>
                <a:gd name="T14" fmla="*/ 0 60000 65536"/>
                <a:gd name="T15" fmla="*/ 0 w 2654300"/>
                <a:gd name="T16" fmla="*/ 0 h 1524000"/>
                <a:gd name="T17" fmla="*/ 2654300 w 2654300"/>
                <a:gd name="T18" fmla="*/ 1524000 h 1524000"/>
              </a:gdLst>
              <a:ahLst/>
              <a:cxnLst>
                <a:cxn ang="T10">
                  <a:pos x="T0" y="T1"/>
                </a:cxn>
                <a:cxn ang="T11">
                  <a:pos x="T2" y="T3"/>
                </a:cxn>
                <a:cxn ang="T12">
                  <a:pos x="T4" y="T5"/>
                </a:cxn>
                <a:cxn ang="T13">
                  <a:pos x="T6" y="T7"/>
                </a:cxn>
                <a:cxn ang="T14">
                  <a:pos x="T8" y="T9"/>
                </a:cxn>
              </a:cxnLst>
              <a:rect l="T15" t="T16" r="T17" b="T18"/>
              <a:pathLst>
                <a:path w="2654300" h="1524000">
                  <a:moveTo>
                    <a:pt x="0" y="38100"/>
                  </a:moveTo>
                  <a:lnTo>
                    <a:pt x="0" y="1435100"/>
                  </a:lnTo>
                  <a:lnTo>
                    <a:pt x="2641600" y="1524000"/>
                  </a:lnTo>
                  <a:lnTo>
                    <a:pt x="2654300" y="0"/>
                  </a:lnTo>
                  <a:lnTo>
                    <a:pt x="0" y="38100"/>
                  </a:lnTo>
                  <a:close/>
                </a:path>
              </a:pathLst>
            </a:custGeom>
            <a:solidFill>
              <a:srgbClr val="FFFF00">
                <a:alpha val="25098"/>
              </a:srgbClr>
            </a:solidFill>
            <a:ln w="9525">
              <a:noFill/>
              <a:round/>
              <a:headEnd/>
              <a:tailEnd/>
            </a:ln>
          </p:spPr>
          <p:txBody>
            <a:bodyPr/>
            <a:lstStyle/>
            <a:p>
              <a:endParaRPr lang="en-US" dirty="0">
                <a:solidFill>
                  <a:schemeClr val="tx2">
                    <a:lumMod val="75000"/>
                  </a:schemeClr>
                </a:solidFill>
              </a:endParaRPr>
            </a:p>
          </p:txBody>
        </p:sp>
        <p:sp>
          <p:nvSpPr>
            <p:cNvPr id="18" name="Rectangular Callout 17"/>
            <p:cNvSpPr>
              <a:spLocks noChangeArrowheads="1"/>
            </p:cNvSpPr>
            <p:nvPr/>
          </p:nvSpPr>
          <p:spPr bwMode="auto">
            <a:xfrm>
              <a:off x="457200" y="1417685"/>
              <a:ext cx="4127500" cy="444457"/>
            </a:xfrm>
            <a:prstGeom prst="wedgeRectCallout">
              <a:avLst>
                <a:gd name="adj1" fmla="val -986"/>
                <a:gd name="adj2" fmla="val 289069"/>
              </a:avLst>
            </a:prstGeom>
            <a:gradFill rotWithShape="1">
              <a:gsLst>
                <a:gs pos="0">
                  <a:srgbClr val="FFFFFF"/>
                </a:gs>
                <a:gs pos="64000">
                  <a:srgbClr val="FFFFFF"/>
                </a:gs>
                <a:gs pos="100000">
                  <a:srgbClr val="FFFFFF"/>
                </a:gs>
              </a:gsLst>
              <a:lin ang="5400000" scaled="1"/>
            </a:gradFill>
            <a:ln w="9525">
              <a:solidFill>
                <a:srgbClr val="BFBFBF"/>
              </a:solidFill>
              <a:miter lim="800000"/>
              <a:headEnd/>
              <a:tailEnd/>
            </a:ln>
            <a:effectLst>
              <a:outerShdw dist="45339" dir="5400000" rotWithShape="0">
                <a:srgbClr val="808080">
                  <a:alpha val="50000"/>
                </a:srgbClr>
              </a:outerShdw>
            </a:effectLst>
          </p:spPr>
          <p:txBody>
            <a:bodyPr anchor="ctr"/>
            <a:lstStyle/>
            <a:p>
              <a:pPr algn="ctr" fontAlgn="auto">
                <a:lnSpc>
                  <a:spcPct val="90000"/>
                </a:lnSpc>
                <a:spcBef>
                  <a:spcPts val="0"/>
                </a:spcBef>
                <a:spcAft>
                  <a:spcPts val="0"/>
                </a:spcAft>
                <a:defRPr/>
              </a:pPr>
              <a:r>
                <a:rPr lang="en-US" sz="1600" b="1" dirty="0">
                  <a:solidFill>
                    <a:schemeClr val="tx2">
                      <a:lumMod val="75000"/>
                    </a:schemeClr>
                  </a:solidFill>
                  <a:latin typeface="Arial" pitchFamily="-107" charset="0"/>
                  <a:ea typeface="+mn-ea"/>
                </a:rPr>
                <a:t>Top Rectangle </a:t>
              </a:r>
              <a:r>
                <a:rPr lang="en-US" sz="1600" dirty="0">
                  <a:solidFill>
                    <a:schemeClr val="tx2">
                      <a:lumMod val="75000"/>
                    </a:schemeClr>
                  </a:solidFill>
                  <a:latin typeface="Arial" pitchFamily="-107" charset="0"/>
                  <a:ea typeface="+mn-ea"/>
                </a:rPr>
                <a:t>= 8 ft x 4 ft x 26 ft = </a:t>
              </a:r>
              <a:r>
                <a:rPr lang="en-US" sz="1600" b="1" dirty="0">
                  <a:solidFill>
                    <a:schemeClr val="tx2">
                      <a:lumMod val="75000"/>
                    </a:schemeClr>
                  </a:solidFill>
                  <a:latin typeface="Arial" pitchFamily="-107" charset="0"/>
                  <a:ea typeface="+mn-ea"/>
                </a:rPr>
                <a:t>832 ft</a:t>
              </a:r>
              <a:r>
                <a:rPr lang="en-US" sz="1600" b="1" baseline="30000" dirty="0">
                  <a:solidFill>
                    <a:schemeClr val="tx2">
                      <a:lumMod val="75000"/>
                    </a:schemeClr>
                  </a:solidFill>
                  <a:latin typeface="Arial" pitchFamily="-107" charset="0"/>
                  <a:ea typeface="+mn-ea"/>
                </a:rPr>
                <a:t>3</a:t>
              </a:r>
            </a:p>
          </p:txBody>
        </p:sp>
      </p:grpSp>
      <p:grpSp>
        <p:nvGrpSpPr>
          <p:cNvPr id="5" name="Group 30"/>
          <p:cNvGrpSpPr>
            <a:grpSpLocks/>
          </p:cNvGrpSpPr>
          <p:nvPr/>
        </p:nvGrpSpPr>
        <p:grpSpPr bwMode="auto">
          <a:xfrm>
            <a:off x="971550" y="1560513"/>
            <a:ext cx="7905750" cy="2373312"/>
            <a:chOff x="972272" y="1560946"/>
            <a:chExt cx="7905028" cy="2373122"/>
          </a:xfrm>
        </p:grpSpPr>
        <p:sp>
          <p:nvSpPr>
            <p:cNvPr id="24587" name="TextBox 9"/>
            <p:cNvSpPr txBox="1">
              <a:spLocks noChangeArrowheads="1"/>
            </p:cNvSpPr>
            <p:nvPr/>
          </p:nvSpPr>
          <p:spPr bwMode="auto">
            <a:xfrm>
              <a:off x="5251757" y="1560946"/>
              <a:ext cx="3625543" cy="492443"/>
            </a:xfrm>
            <a:prstGeom prst="rect">
              <a:avLst/>
            </a:prstGeom>
            <a:noFill/>
            <a:ln w="9525">
              <a:noFill/>
              <a:miter lim="800000"/>
              <a:headEnd/>
              <a:tailEnd/>
            </a:ln>
          </p:spPr>
          <p:txBody>
            <a:bodyPr>
              <a:spAutoFit/>
            </a:bodyPr>
            <a:lstStyle/>
            <a:p>
              <a:r>
                <a:rPr lang="en-US" sz="1200" i="1" dirty="0">
                  <a:solidFill>
                    <a:schemeClr val="tx2">
                      <a:lumMod val="75000"/>
                    </a:schemeClr>
                  </a:solidFill>
                </a:rPr>
                <a:t>*</a:t>
              </a:r>
              <a:r>
                <a:rPr lang="en-US" sz="1200" i="1" baseline="30000" dirty="0">
                  <a:solidFill>
                    <a:schemeClr val="tx2">
                      <a:lumMod val="75000"/>
                    </a:schemeClr>
                  </a:solidFill>
                </a:rPr>
                <a:t> </a:t>
              </a:r>
              <a:r>
                <a:rPr lang="en-US" sz="1200" i="1" dirty="0">
                  <a:solidFill>
                    <a:schemeClr val="tx2">
                      <a:lumMod val="75000"/>
                    </a:schemeClr>
                  </a:solidFill>
                </a:rPr>
                <a:t>Volume of a triangle = ½ Base x Height x Length</a:t>
              </a:r>
            </a:p>
            <a:p>
              <a:endParaRPr lang="en-US" sz="1400" dirty="0">
                <a:solidFill>
                  <a:schemeClr val="tx2">
                    <a:lumMod val="75000"/>
                  </a:schemeClr>
                </a:solidFill>
              </a:endParaRPr>
            </a:p>
          </p:txBody>
        </p:sp>
        <p:grpSp>
          <p:nvGrpSpPr>
            <p:cNvPr id="24588" name="Group 29"/>
            <p:cNvGrpSpPr>
              <a:grpSpLocks/>
            </p:cNvGrpSpPr>
            <p:nvPr/>
          </p:nvGrpSpPr>
          <p:grpSpPr bwMode="auto">
            <a:xfrm>
              <a:off x="972272" y="1989889"/>
              <a:ext cx="7808852" cy="1944179"/>
              <a:chOff x="972272" y="1989889"/>
              <a:chExt cx="7808852" cy="1944179"/>
            </a:xfrm>
          </p:grpSpPr>
          <p:grpSp>
            <p:nvGrpSpPr>
              <p:cNvPr id="24589" name="Group 26"/>
              <p:cNvGrpSpPr>
                <a:grpSpLocks/>
              </p:cNvGrpSpPr>
              <p:nvPr/>
            </p:nvGrpSpPr>
            <p:grpSpPr bwMode="auto">
              <a:xfrm>
                <a:off x="972272" y="2628277"/>
                <a:ext cx="4559387" cy="1305791"/>
                <a:chOff x="972272" y="2628277"/>
                <a:chExt cx="4559387" cy="1305791"/>
              </a:xfrm>
            </p:grpSpPr>
            <p:sp>
              <p:nvSpPr>
                <p:cNvPr id="24591" name="Freeform 23"/>
                <p:cNvSpPr>
                  <a:spLocks noChangeArrowheads="1"/>
                </p:cNvSpPr>
                <p:nvPr/>
              </p:nvSpPr>
              <p:spPr bwMode="auto">
                <a:xfrm>
                  <a:off x="4269394" y="2628277"/>
                  <a:ext cx="1262265" cy="1305791"/>
                </a:xfrm>
                <a:custGeom>
                  <a:avLst/>
                  <a:gdLst>
                    <a:gd name="T0" fmla="*/ 0 w 1473200"/>
                    <a:gd name="T1" fmla="*/ 0 h 1524000"/>
                    <a:gd name="T2" fmla="*/ 3689 w 1473200"/>
                    <a:gd name="T3" fmla="*/ 427928 h 1524000"/>
                    <a:gd name="T4" fmla="*/ 427929 w 1473200"/>
                    <a:gd name="T5" fmla="*/ 442685 h 1524000"/>
                    <a:gd name="T6" fmla="*/ 0 w 1473200"/>
                    <a:gd name="T7" fmla="*/ 0 h 1524000"/>
                    <a:gd name="T8" fmla="*/ 0 60000 65536"/>
                    <a:gd name="T9" fmla="*/ 0 60000 65536"/>
                    <a:gd name="T10" fmla="*/ 0 60000 65536"/>
                    <a:gd name="T11" fmla="*/ 0 60000 65536"/>
                    <a:gd name="T12" fmla="*/ 0 w 1473200"/>
                    <a:gd name="T13" fmla="*/ 0 h 1524000"/>
                    <a:gd name="T14" fmla="*/ 1473200 w 1473200"/>
                    <a:gd name="T15" fmla="*/ 1524000 h 1524000"/>
                  </a:gdLst>
                  <a:ahLst/>
                  <a:cxnLst>
                    <a:cxn ang="T8">
                      <a:pos x="T0" y="T1"/>
                    </a:cxn>
                    <a:cxn ang="T9">
                      <a:pos x="T2" y="T3"/>
                    </a:cxn>
                    <a:cxn ang="T10">
                      <a:pos x="T4" y="T5"/>
                    </a:cxn>
                    <a:cxn ang="T11">
                      <a:pos x="T6" y="T7"/>
                    </a:cxn>
                  </a:cxnLst>
                  <a:rect l="T12" t="T13" r="T14" b="T15"/>
                  <a:pathLst>
                    <a:path w="1473200" h="1524000">
                      <a:moveTo>
                        <a:pt x="0" y="0"/>
                      </a:moveTo>
                      <a:lnTo>
                        <a:pt x="12700" y="1473200"/>
                      </a:lnTo>
                      <a:lnTo>
                        <a:pt x="1473200" y="1524000"/>
                      </a:lnTo>
                      <a:lnTo>
                        <a:pt x="0" y="0"/>
                      </a:lnTo>
                      <a:close/>
                    </a:path>
                  </a:pathLst>
                </a:custGeom>
                <a:solidFill>
                  <a:srgbClr val="8FD744">
                    <a:alpha val="25098"/>
                  </a:srgbClr>
                </a:solidFill>
                <a:ln w="9525">
                  <a:noFill/>
                  <a:round/>
                  <a:headEnd/>
                  <a:tailEnd/>
                </a:ln>
              </p:spPr>
              <p:txBody>
                <a:bodyPr/>
                <a:lstStyle/>
                <a:p>
                  <a:endParaRPr lang="en-US" dirty="0">
                    <a:solidFill>
                      <a:schemeClr val="tx2">
                        <a:lumMod val="75000"/>
                      </a:schemeClr>
                    </a:solidFill>
                  </a:endParaRPr>
                </a:p>
              </p:txBody>
            </p:sp>
            <p:sp>
              <p:nvSpPr>
                <p:cNvPr id="24592" name="Freeform 24"/>
                <p:cNvSpPr>
                  <a:spLocks noChangeArrowheads="1"/>
                </p:cNvSpPr>
                <p:nvPr/>
              </p:nvSpPr>
              <p:spPr bwMode="auto">
                <a:xfrm>
                  <a:off x="972272" y="2671804"/>
                  <a:ext cx="924935" cy="1131686"/>
                </a:xfrm>
                <a:custGeom>
                  <a:avLst/>
                  <a:gdLst>
                    <a:gd name="T0" fmla="*/ 313567 w 1079500"/>
                    <a:gd name="T1" fmla="*/ 0 h 1320800"/>
                    <a:gd name="T2" fmla="*/ 313567 w 1079500"/>
                    <a:gd name="T3" fmla="*/ 383661 h 1320800"/>
                    <a:gd name="T4" fmla="*/ 0 w 1079500"/>
                    <a:gd name="T5" fmla="*/ 376283 h 1320800"/>
                    <a:gd name="T6" fmla="*/ 313567 w 1079500"/>
                    <a:gd name="T7" fmla="*/ 0 h 1320800"/>
                    <a:gd name="T8" fmla="*/ 0 60000 65536"/>
                    <a:gd name="T9" fmla="*/ 0 60000 65536"/>
                    <a:gd name="T10" fmla="*/ 0 60000 65536"/>
                    <a:gd name="T11" fmla="*/ 0 60000 65536"/>
                    <a:gd name="T12" fmla="*/ 0 w 1079500"/>
                    <a:gd name="T13" fmla="*/ 0 h 1320800"/>
                    <a:gd name="T14" fmla="*/ 1079500 w 1079500"/>
                    <a:gd name="T15" fmla="*/ 1320800 h 1320800"/>
                  </a:gdLst>
                  <a:ahLst/>
                  <a:cxnLst>
                    <a:cxn ang="T8">
                      <a:pos x="T0" y="T1"/>
                    </a:cxn>
                    <a:cxn ang="T9">
                      <a:pos x="T2" y="T3"/>
                    </a:cxn>
                    <a:cxn ang="T10">
                      <a:pos x="T4" y="T5"/>
                    </a:cxn>
                    <a:cxn ang="T11">
                      <a:pos x="T6" y="T7"/>
                    </a:cxn>
                  </a:cxnLst>
                  <a:rect l="T12" t="T13" r="T14" b="T15"/>
                  <a:pathLst>
                    <a:path w="1079500" h="1320800">
                      <a:moveTo>
                        <a:pt x="1079500" y="0"/>
                      </a:moveTo>
                      <a:lnTo>
                        <a:pt x="1079500" y="1320800"/>
                      </a:lnTo>
                      <a:lnTo>
                        <a:pt x="0" y="1295400"/>
                      </a:lnTo>
                      <a:lnTo>
                        <a:pt x="1079500" y="0"/>
                      </a:lnTo>
                      <a:close/>
                    </a:path>
                  </a:pathLst>
                </a:custGeom>
                <a:solidFill>
                  <a:srgbClr val="8FD744">
                    <a:alpha val="25098"/>
                  </a:srgbClr>
                </a:solidFill>
                <a:ln w="9525">
                  <a:noFill/>
                  <a:round/>
                  <a:headEnd/>
                  <a:tailEnd/>
                </a:ln>
              </p:spPr>
              <p:txBody>
                <a:bodyPr/>
                <a:lstStyle/>
                <a:p>
                  <a:endParaRPr lang="en-US" dirty="0">
                    <a:solidFill>
                      <a:schemeClr val="tx2">
                        <a:lumMod val="75000"/>
                      </a:schemeClr>
                    </a:solidFill>
                  </a:endParaRPr>
                </a:p>
              </p:txBody>
            </p:sp>
          </p:grpSp>
          <p:sp>
            <p:nvSpPr>
              <p:cNvPr id="20" name="Rectangular Callout 19"/>
              <p:cNvSpPr>
                <a:spLocks noChangeArrowheads="1"/>
              </p:cNvSpPr>
              <p:nvPr/>
            </p:nvSpPr>
            <p:spPr bwMode="auto">
              <a:xfrm>
                <a:off x="5285116" y="1989537"/>
                <a:ext cx="3495356" cy="638124"/>
              </a:xfrm>
              <a:prstGeom prst="wedgeRectCallout">
                <a:avLst>
                  <a:gd name="adj1" fmla="val -60884"/>
                  <a:gd name="adj2" fmla="val 187634"/>
                </a:avLst>
              </a:prstGeom>
              <a:gradFill rotWithShape="1">
                <a:gsLst>
                  <a:gs pos="0">
                    <a:srgbClr val="FFFFFF"/>
                  </a:gs>
                  <a:gs pos="64000">
                    <a:srgbClr val="FFFFFF"/>
                  </a:gs>
                  <a:gs pos="100000">
                    <a:srgbClr val="FFFFFF"/>
                  </a:gs>
                </a:gsLst>
                <a:lin ang="5400000" scaled="1"/>
              </a:gradFill>
              <a:ln w="9525">
                <a:solidFill>
                  <a:srgbClr val="BFBFBF"/>
                </a:solidFill>
                <a:miter lim="800000"/>
                <a:headEnd/>
                <a:tailEnd/>
              </a:ln>
              <a:effectLst>
                <a:outerShdw dist="45339" dir="5400000" rotWithShape="0">
                  <a:srgbClr val="808080">
                    <a:alpha val="50000"/>
                  </a:srgbClr>
                </a:outerShdw>
              </a:effectLst>
            </p:spPr>
            <p:txBody>
              <a:bodyPr anchor="ctr"/>
              <a:lstStyle/>
              <a:p>
                <a:pPr algn="ctr">
                  <a:lnSpc>
                    <a:spcPct val="90000"/>
                  </a:lnSpc>
                  <a:defRPr/>
                </a:pPr>
                <a:r>
                  <a:rPr lang="en-US" sz="1600" b="1" dirty="0">
                    <a:solidFill>
                      <a:schemeClr val="tx2">
                        <a:lumMod val="75000"/>
                      </a:schemeClr>
                    </a:solidFill>
                  </a:rPr>
                  <a:t>2 Triangles* </a:t>
                </a:r>
                <a:r>
                  <a:rPr lang="en-US" sz="1600" dirty="0">
                    <a:solidFill>
                      <a:schemeClr val="tx2">
                        <a:lumMod val="75000"/>
                      </a:schemeClr>
                    </a:solidFill>
                  </a:rPr>
                  <a:t>= </a:t>
                </a:r>
                <a:br>
                  <a:rPr lang="en-US" sz="1600" dirty="0">
                    <a:solidFill>
                      <a:schemeClr val="tx2">
                        <a:lumMod val="75000"/>
                      </a:schemeClr>
                    </a:solidFill>
                  </a:rPr>
                </a:br>
                <a:r>
                  <a:rPr lang="en-US" sz="1600" dirty="0">
                    <a:solidFill>
                      <a:schemeClr val="tx2">
                        <a:lumMod val="75000"/>
                      </a:schemeClr>
                    </a:solidFill>
                  </a:rPr>
                  <a:t>2 x (½ (4 ft x 4 ft) x 26 ft) = </a:t>
                </a:r>
                <a:r>
                  <a:rPr lang="en-US" sz="1600" b="1" dirty="0">
                    <a:solidFill>
                      <a:schemeClr val="tx2">
                        <a:lumMod val="75000"/>
                      </a:schemeClr>
                    </a:solidFill>
                  </a:rPr>
                  <a:t>416 ft</a:t>
                </a:r>
                <a:r>
                  <a:rPr lang="en-US" sz="1600" b="1" baseline="30000" dirty="0">
                    <a:solidFill>
                      <a:schemeClr val="tx2">
                        <a:lumMod val="75000"/>
                      </a:schemeClr>
                    </a:solidFill>
                  </a:rPr>
                  <a:t>3</a:t>
                </a:r>
              </a:p>
            </p:txBody>
          </p:sp>
        </p:grpSp>
      </p:grpSp>
      <p:grpSp>
        <p:nvGrpSpPr>
          <p:cNvPr id="9" name="Group 28"/>
          <p:cNvGrpSpPr>
            <a:grpSpLocks/>
          </p:cNvGrpSpPr>
          <p:nvPr/>
        </p:nvGrpSpPr>
        <p:grpSpPr bwMode="auto">
          <a:xfrm>
            <a:off x="457200" y="3835400"/>
            <a:ext cx="5135563" cy="2232025"/>
            <a:chOff x="457200" y="3836134"/>
            <a:chExt cx="5136266" cy="2230517"/>
          </a:xfrm>
        </p:grpSpPr>
        <p:sp>
          <p:nvSpPr>
            <p:cNvPr id="24585" name="Freeform 21"/>
            <p:cNvSpPr>
              <a:spLocks noChangeArrowheads="1"/>
            </p:cNvSpPr>
            <p:nvPr/>
          </p:nvSpPr>
          <p:spPr bwMode="auto">
            <a:xfrm>
              <a:off x="939626" y="3836134"/>
              <a:ext cx="4653840" cy="1175212"/>
            </a:xfrm>
            <a:custGeom>
              <a:avLst/>
              <a:gdLst>
                <a:gd name="T0" fmla="*/ 0 w 5372100"/>
                <a:gd name="T1" fmla="*/ 0 h 1371600"/>
                <a:gd name="T2" fmla="*/ 1704051 w 5372100"/>
                <a:gd name="T3" fmla="*/ 51646 h 1371600"/>
                <a:gd name="T4" fmla="*/ 1704051 w 5372100"/>
                <a:gd name="T5" fmla="*/ 398416 h 1371600"/>
                <a:gd name="T6" fmla="*/ 4028 w 5372100"/>
                <a:gd name="T7" fmla="*/ 280367 h 1371600"/>
                <a:gd name="T8" fmla="*/ 0 w 5372100"/>
                <a:gd name="T9" fmla="*/ 0 h 1371600"/>
                <a:gd name="T10" fmla="*/ 0 60000 65536"/>
                <a:gd name="T11" fmla="*/ 0 60000 65536"/>
                <a:gd name="T12" fmla="*/ 0 60000 65536"/>
                <a:gd name="T13" fmla="*/ 0 60000 65536"/>
                <a:gd name="T14" fmla="*/ 0 60000 65536"/>
                <a:gd name="T15" fmla="*/ 0 w 5372100"/>
                <a:gd name="T16" fmla="*/ 0 h 1371600"/>
                <a:gd name="T17" fmla="*/ 5372100 w 5372100"/>
                <a:gd name="T18" fmla="*/ 1371600 h 1371600"/>
              </a:gdLst>
              <a:ahLst/>
              <a:cxnLst>
                <a:cxn ang="T10">
                  <a:pos x="T0" y="T1"/>
                </a:cxn>
                <a:cxn ang="T11">
                  <a:pos x="T2" y="T3"/>
                </a:cxn>
                <a:cxn ang="T12">
                  <a:pos x="T4" y="T5"/>
                </a:cxn>
                <a:cxn ang="T13">
                  <a:pos x="T6" y="T7"/>
                </a:cxn>
                <a:cxn ang="T14">
                  <a:pos x="T8" y="T9"/>
                </a:cxn>
              </a:cxnLst>
              <a:rect l="T15" t="T16" r="T17" b="T18"/>
              <a:pathLst>
                <a:path w="5372100" h="1371600">
                  <a:moveTo>
                    <a:pt x="0" y="0"/>
                  </a:moveTo>
                  <a:lnTo>
                    <a:pt x="5372100" y="177800"/>
                  </a:lnTo>
                  <a:lnTo>
                    <a:pt x="5372100" y="1371600"/>
                  </a:lnTo>
                  <a:lnTo>
                    <a:pt x="12700" y="965200"/>
                  </a:lnTo>
                  <a:lnTo>
                    <a:pt x="0" y="0"/>
                  </a:lnTo>
                  <a:close/>
                </a:path>
              </a:pathLst>
            </a:custGeom>
            <a:solidFill>
              <a:srgbClr val="528FBA">
                <a:alpha val="25098"/>
              </a:srgbClr>
            </a:solidFill>
            <a:ln w="9525">
              <a:noFill/>
              <a:round/>
              <a:headEnd/>
              <a:tailEnd/>
            </a:ln>
          </p:spPr>
          <p:txBody>
            <a:bodyPr/>
            <a:lstStyle/>
            <a:p>
              <a:endParaRPr lang="en-US" dirty="0">
                <a:solidFill>
                  <a:schemeClr val="tx2">
                    <a:lumMod val="75000"/>
                  </a:schemeClr>
                </a:solidFill>
              </a:endParaRPr>
            </a:p>
          </p:txBody>
        </p:sp>
        <p:sp>
          <p:nvSpPr>
            <p:cNvPr id="19" name="Rectangular Callout 18"/>
            <p:cNvSpPr>
              <a:spLocks noChangeArrowheads="1"/>
            </p:cNvSpPr>
            <p:nvPr/>
          </p:nvSpPr>
          <p:spPr bwMode="auto">
            <a:xfrm>
              <a:off x="457200" y="5622451"/>
              <a:ext cx="5001310" cy="444200"/>
            </a:xfrm>
            <a:prstGeom prst="wedgeRectCallout">
              <a:avLst>
                <a:gd name="adj1" fmla="val 3292"/>
                <a:gd name="adj2" fmla="val -316648"/>
              </a:avLst>
            </a:prstGeom>
            <a:gradFill rotWithShape="1">
              <a:gsLst>
                <a:gs pos="0">
                  <a:srgbClr val="FFFFFF"/>
                </a:gs>
                <a:gs pos="64000">
                  <a:srgbClr val="FFFFFF"/>
                </a:gs>
                <a:gs pos="100000">
                  <a:srgbClr val="FFFFFF"/>
                </a:gs>
              </a:gsLst>
              <a:lin ang="5400000" scaled="1"/>
            </a:gradFill>
            <a:ln w="9525">
              <a:solidFill>
                <a:srgbClr val="BFBFBF"/>
              </a:solidFill>
              <a:miter lim="800000"/>
              <a:headEnd/>
              <a:tailEnd/>
            </a:ln>
            <a:effectLst>
              <a:outerShdw dist="45339" dir="5400000" rotWithShape="0">
                <a:srgbClr val="808080">
                  <a:alpha val="50000"/>
                </a:srgbClr>
              </a:outerShdw>
            </a:effectLst>
          </p:spPr>
          <p:txBody>
            <a:bodyPr anchor="ctr"/>
            <a:lstStyle/>
            <a:p>
              <a:pPr algn="ctr" fontAlgn="auto">
                <a:lnSpc>
                  <a:spcPct val="90000"/>
                </a:lnSpc>
                <a:spcBef>
                  <a:spcPts val="0"/>
                </a:spcBef>
                <a:spcAft>
                  <a:spcPts val="0"/>
                </a:spcAft>
                <a:defRPr/>
              </a:pPr>
              <a:r>
                <a:rPr lang="en-US" sz="1600" b="1" dirty="0">
                  <a:solidFill>
                    <a:schemeClr val="tx2">
                      <a:lumMod val="75000"/>
                    </a:schemeClr>
                  </a:solidFill>
                  <a:latin typeface="Arial" pitchFamily="-107" charset="0"/>
                  <a:ea typeface="+mn-ea"/>
                </a:rPr>
                <a:t>Bottom Rectangle </a:t>
              </a:r>
              <a:r>
                <a:rPr lang="en-US" sz="1600" dirty="0">
                  <a:solidFill>
                    <a:schemeClr val="tx2">
                      <a:lumMod val="75000"/>
                    </a:schemeClr>
                  </a:solidFill>
                  <a:latin typeface="Arial" pitchFamily="-107" charset="0"/>
                  <a:ea typeface="+mn-ea"/>
                </a:rPr>
                <a:t>= 16 ft x 3 ft x 26 ft = </a:t>
              </a:r>
              <a:r>
                <a:rPr lang="en-US" sz="1600" b="1" dirty="0">
                  <a:solidFill>
                    <a:schemeClr val="tx2">
                      <a:lumMod val="75000"/>
                    </a:schemeClr>
                  </a:solidFill>
                  <a:latin typeface="Arial" pitchFamily="-107" charset="0"/>
                  <a:ea typeface="+mn-ea"/>
                </a:rPr>
                <a:t>1,248 ft</a:t>
              </a:r>
              <a:r>
                <a:rPr lang="en-US" sz="1600" b="1" baseline="30000" dirty="0">
                  <a:solidFill>
                    <a:schemeClr val="tx2">
                      <a:lumMod val="75000"/>
                    </a:schemeClr>
                  </a:solidFill>
                  <a:latin typeface="Arial" pitchFamily="-107" charset="0"/>
                  <a:ea typeface="+mn-ea"/>
                </a:rPr>
                <a:t>3</a:t>
              </a:r>
            </a:p>
          </p:txBody>
        </p:sp>
      </p:grpSp>
      <p:sp>
        <p:nvSpPr>
          <p:cNvPr id="21"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22" name="TextBox 21"/>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Content Placeholder 2"/>
          <p:cNvSpPr>
            <a:spLocks noGrp="1"/>
          </p:cNvSpPr>
          <p:nvPr>
            <p:ph idx="1"/>
          </p:nvPr>
        </p:nvSpPr>
        <p:spPr>
          <a:xfrm>
            <a:off x="481013" y="3767138"/>
            <a:ext cx="5621337" cy="2163762"/>
          </a:xfrm>
        </p:spPr>
        <p:txBody>
          <a:bodyPr/>
          <a:lstStyle/>
          <a:p>
            <a:pPr eaLnBrk="1" hangingPunct="1"/>
            <a:r>
              <a:rPr lang="en-US" sz="2400" dirty="0" smtClean="0">
                <a:solidFill>
                  <a:schemeClr val="tx2">
                    <a:lumMod val="75000"/>
                  </a:schemeClr>
                </a:solidFill>
                <a:ea typeface="ＭＳ Ｐゴシック" charset="-128"/>
              </a:rPr>
              <a:t>Ell = 1,350 ft</a:t>
            </a:r>
            <a:r>
              <a:rPr lang="en-US" sz="2400" baseline="30000" dirty="0" smtClean="0">
                <a:solidFill>
                  <a:schemeClr val="tx2">
                    <a:lumMod val="75000"/>
                  </a:schemeClr>
                </a:solidFill>
                <a:ea typeface="ＭＳ Ｐゴシック" charset="-128"/>
              </a:rPr>
              <a:t>3</a:t>
            </a:r>
          </a:p>
          <a:p>
            <a:pPr eaLnBrk="1" hangingPunct="1"/>
            <a:r>
              <a:rPr lang="en-US" sz="2400" dirty="0" smtClean="0">
                <a:solidFill>
                  <a:schemeClr val="tx2">
                    <a:lumMod val="75000"/>
                  </a:schemeClr>
                </a:solidFill>
                <a:ea typeface="ＭＳ Ｐゴシック" charset="-128"/>
              </a:rPr>
              <a:t>Rear Addition = 950 ft</a:t>
            </a:r>
            <a:r>
              <a:rPr lang="en-US" sz="2400" baseline="30000" dirty="0" smtClean="0">
                <a:solidFill>
                  <a:schemeClr val="tx2">
                    <a:lumMod val="75000"/>
                  </a:schemeClr>
                </a:solidFill>
                <a:ea typeface="ＭＳ Ｐゴシック" charset="-128"/>
              </a:rPr>
              <a:t>3</a:t>
            </a:r>
          </a:p>
          <a:p>
            <a:pPr eaLnBrk="1" hangingPunct="1"/>
            <a:r>
              <a:rPr lang="en-US" sz="2400" dirty="0" smtClean="0">
                <a:solidFill>
                  <a:schemeClr val="tx2">
                    <a:lumMod val="75000"/>
                  </a:schemeClr>
                </a:solidFill>
                <a:ea typeface="ＭＳ Ｐゴシック" charset="-128"/>
              </a:rPr>
              <a:t>Main House, First floor = 3,328 ft</a:t>
            </a:r>
            <a:r>
              <a:rPr lang="en-US" sz="2400" baseline="30000" dirty="0" smtClean="0">
                <a:solidFill>
                  <a:schemeClr val="tx2">
                    <a:lumMod val="75000"/>
                  </a:schemeClr>
                </a:solidFill>
                <a:ea typeface="ＭＳ Ｐゴシック" charset="-128"/>
              </a:rPr>
              <a:t>3</a:t>
            </a:r>
            <a:endParaRPr lang="en-US" sz="2400" dirty="0" smtClean="0">
              <a:solidFill>
                <a:schemeClr val="tx2">
                  <a:lumMod val="75000"/>
                </a:schemeClr>
              </a:solidFill>
              <a:ea typeface="ＭＳ Ｐゴシック" charset="-128"/>
            </a:endParaRPr>
          </a:p>
          <a:p>
            <a:pPr eaLnBrk="1" hangingPunct="1"/>
            <a:r>
              <a:rPr lang="en-US" sz="2400" dirty="0" smtClean="0">
                <a:solidFill>
                  <a:schemeClr val="tx2">
                    <a:lumMod val="75000"/>
                  </a:schemeClr>
                </a:solidFill>
                <a:ea typeface="ＭＳ Ｐゴシック" charset="-128"/>
              </a:rPr>
              <a:t>Main House, Second floor = 2,496 ft</a:t>
            </a:r>
            <a:r>
              <a:rPr lang="en-US" sz="2400" baseline="30000" dirty="0" smtClean="0">
                <a:solidFill>
                  <a:schemeClr val="tx2">
                    <a:lumMod val="75000"/>
                  </a:schemeClr>
                </a:solidFill>
                <a:ea typeface="ＭＳ Ｐゴシック" charset="-128"/>
              </a:rPr>
              <a:t>3</a:t>
            </a:r>
          </a:p>
        </p:txBody>
      </p:sp>
      <p:sp>
        <p:nvSpPr>
          <p:cNvPr id="115714" name="Rectangle 2"/>
          <p:cNvSpPr>
            <a:spLocks noGrp="1" noChangeArrowheads="1"/>
          </p:cNvSpPr>
          <p:nvPr>
            <p:ph type="title"/>
          </p:nvPr>
        </p:nvSpPr>
        <p:spPr/>
        <p:txBody>
          <a:bodyPr/>
          <a:lstStyle/>
          <a:p>
            <a:pPr eaLnBrk="1" hangingPunct="1">
              <a:defRPr/>
            </a:pPr>
            <a:r>
              <a:rPr lang="en-US" dirty="0" smtClean="0">
                <a:ea typeface="ＭＳ Ｐゴシック" pitchFamily="-109" charset="-128"/>
              </a:rPr>
              <a:t>Calculate Conditioned Volume</a:t>
            </a:r>
          </a:p>
        </p:txBody>
      </p:sp>
      <p:pic>
        <p:nvPicPr>
          <p:cNvPr id="10" name="Picture 9" descr="Illustration showing exploded 3-D diagram of full House and calculating conditioned volume."/>
          <p:cNvPicPr>
            <a:picLocks noChangeAspect="1"/>
          </p:cNvPicPr>
          <p:nvPr/>
        </p:nvPicPr>
        <p:blipFill>
          <a:blip r:embed="rId3" cstate="email"/>
          <a:srcRect/>
          <a:stretch>
            <a:fillRect/>
          </a:stretch>
        </p:blipFill>
        <p:spPr>
          <a:xfrm>
            <a:off x="457200" y="1411488"/>
            <a:ext cx="4127500" cy="21338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768350" y="5826125"/>
            <a:ext cx="2722563" cy="461963"/>
          </a:xfrm>
          <a:prstGeom prst="rect">
            <a:avLst/>
          </a:prstGeom>
          <a:noFill/>
        </p:spPr>
        <p:txBody>
          <a:bodyPr>
            <a:spAutoFit/>
          </a:bodyPr>
          <a:lstStyle/>
          <a:p>
            <a:pPr fontAlgn="auto">
              <a:spcBef>
                <a:spcPts val="0"/>
              </a:spcBef>
              <a:spcAft>
                <a:spcPts val="0"/>
              </a:spcAft>
              <a:defRPr/>
            </a:pPr>
            <a:r>
              <a:rPr lang="en-US" sz="2400" b="1" dirty="0">
                <a:solidFill>
                  <a:schemeClr val="tx2">
                    <a:lumMod val="75000"/>
                  </a:schemeClr>
                </a:solidFill>
                <a:latin typeface="+mn-lt"/>
                <a:ea typeface="+mn-ea"/>
              </a:rPr>
              <a:t>TOTAL = 8,124 ft</a:t>
            </a:r>
            <a:r>
              <a:rPr lang="en-US" sz="2400" b="1" baseline="30000" dirty="0">
                <a:solidFill>
                  <a:schemeClr val="tx2">
                    <a:lumMod val="75000"/>
                  </a:schemeClr>
                </a:solidFill>
                <a:latin typeface="+mn-lt"/>
                <a:ea typeface="+mn-ea"/>
              </a:rPr>
              <a:t>3</a:t>
            </a:r>
          </a:p>
        </p:txBody>
      </p:sp>
      <p:cxnSp>
        <p:nvCxnSpPr>
          <p:cNvPr id="25607" name="Straight Connector 8"/>
          <p:cNvCxnSpPr>
            <a:cxnSpLocks noChangeShapeType="1"/>
          </p:cNvCxnSpPr>
          <p:nvPr/>
        </p:nvCxnSpPr>
        <p:spPr bwMode="auto">
          <a:xfrm>
            <a:off x="481013" y="5789613"/>
            <a:ext cx="5403850" cy="1587"/>
          </a:xfrm>
          <a:prstGeom prst="line">
            <a:avLst/>
          </a:prstGeom>
          <a:noFill/>
          <a:ln w="9525">
            <a:solidFill>
              <a:schemeClr val="bg2"/>
            </a:solidFill>
            <a:round/>
            <a:headEnd/>
            <a:tailEnd/>
          </a:ln>
        </p:spPr>
      </p:cxnSp>
      <p:grpSp>
        <p:nvGrpSpPr>
          <p:cNvPr id="2" name="Group 15"/>
          <p:cNvGrpSpPr>
            <a:grpSpLocks/>
          </p:cNvGrpSpPr>
          <p:nvPr/>
        </p:nvGrpSpPr>
        <p:grpSpPr bwMode="auto">
          <a:xfrm>
            <a:off x="4924425" y="1560513"/>
            <a:ext cx="3889375" cy="1689100"/>
            <a:chOff x="4950307" y="1547321"/>
            <a:chExt cx="3888893" cy="1689561"/>
          </a:xfrm>
        </p:grpSpPr>
        <p:sp>
          <p:nvSpPr>
            <p:cNvPr id="25609" name="TextBox 13"/>
            <p:cNvSpPr txBox="1">
              <a:spLocks noChangeArrowheads="1"/>
            </p:cNvSpPr>
            <p:nvPr/>
          </p:nvSpPr>
          <p:spPr bwMode="auto">
            <a:xfrm>
              <a:off x="4950308" y="1547321"/>
              <a:ext cx="3888892" cy="1169870"/>
            </a:xfrm>
            <a:prstGeom prst="rect">
              <a:avLst/>
            </a:prstGeom>
            <a:noFill/>
            <a:ln w="9525">
              <a:noFill/>
              <a:miter lim="800000"/>
              <a:headEnd/>
              <a:tailEnd/>
            </a:ln>
          </p:spPr>
          <p:txBody>
            <a:bodyPr>
              <a:spAutoFit/>
            </a:bodyPr>
            <a:lstStyle/>
            <a:p>
              <a:r>
                <a:rPr lang="en-US" sz="2600" dirty="0" smtClean="0">
                  <a:solidFill>
                    <a:schemeClr val="tx2">
                      <a:lumMod val="75000"/>
                    </a:schemeClr>
                  </a:solidFill>
                </a:rPr>
                <a:t>Total </a:t>
              </a:r>
              <a:r>
                <a:rPr lang="en-US" sz="2600" dirty="0">
                  <a:solidFill>
                    <a:schemeClr val="tx2">
                      <a:lumMod val="75000"/>
                    </a:schemeClr>
                  </a:solidFill>
                </a:rPr>
                <a:t>floor area x </a:t>
              </a:r>
              <a:r>
                <a:rPr lang="en-US" sz="2600" dirty="0" smtClean="0">
                  <a:solidFill>
                    <a:schemeClr val="tx2">
                      <a:lumMod val="75000"/>
                    </a:schemeClr>
                  </a:solidFill>
                </a:rPr>
                <a:t>8 can </a:t>
              </a:r>
              <a:r>
                <a:rPr lang="en-US" sz="2600" dirty="0">
                  <a:solidFill>
                    <a:schemeClr val="tx2">
                      <a:lumMod val="75000"/>
                    </a:schemeClr>
                  </a:solidFill>
                </a:rPr>
                <a:t>get you close:</a:t>
              </a:r>
              <a:endParaRPr lang="en-US" sz="2600" baseline="30000" dirty="0">
                <a:solidFill>
                  <a:schemeClr val="tx2">
                    <a:lumMod val="75000"/>
                  </a:schemeClr>
                </a:solidFill>
              </a:endParaRPr>
            </a:p>
            <a:p>
              <a:endParaRPr lang="en-US" dirty="0">
                <a:solidFill>
                  <a:schemeClr val="tx2">
                    <a:lumMod val="75000"/>
                  </a:schemeClr>
                </a:solidFill>
              </a:endParaRPr>
            </a:p>
          </p:txBody>
        </p:sp>
        <p:sp>
          <p:nvSpPr>
            <p:cNvPr id="15" name="Rounded Rectangle 14"/>
            <p:cNvSpPr>
              <a:spLocks noChangeArrowheads="1"/>
            </p:cNvSpPr>
            <p:nvPr/>
          </p:nvSpPr>
          <p:spPr bwMode="auto">
            <a:xfrm>
              <a:off x="4950307" y="2492141"/>
              <a:ext cx="3888893" cy="744741"/>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137160"/>
            <a:lstStyle/>
            <a:p>
              <a:pPr>
                <a:spcAft>
                  <a:spcPts val="1200"/>
                </a:spcAft>
                <a:buFont typeface="Wingdings" charset="2"/>
                <a:buNone/>
                <a:defRPr/>
              </a:pPr>
              <a:r>
                <a:rPr lang="en-US" sz="2400" dirty="0">
                  <a:solidFill>
                    <a:schemeClr val="tx2">
                      <a:lumMod val="75000"/>
                    </a:schemeClr>
                  </a:solidFill>
                </a:rPr>
                <a:t>1,140 ft</a:t>
              </a:r>
              <a:r>
                <a:rPr lang="en-US" sz="2400" baseline="30000" dirty="0">
                  <a:solidFill>
                    <a:schemeClr val="tx2">
                      <a:lumMod val="75000"/>
                    </a:schemeClr>
                  </a:solidFill>
                </a:rPr>
                <a:t>2  </a:t>
              </a:r>
              <a:r>
                <a:rPr lang="en-US" sz="2400" dirty="0">
                  <a:solidFill>
                    <a:schemeClr val="tx2">
                      <a:lumMod val="75000"/>
                    </a:schemeClr>
                  </a:solidFill>
                </a:rPr>
                <a:t>x 8 ft = </a:t>
              </a:r>
              <a:r>
                <a:rPr lang="en-US" sz="2400" b="1" dirty="0">
                  <a:solidFill>
                    <a:schemeClr val="tx2">
                      <a:lumMod val="75000"/>
                    </a:schemeClr>
                  </a:solidFill>
                </a:rPr>
                <a:t>9,120 ft</a:t>
              </a:r>
              <a:r>
                <a:rPr lang="en-US" sz="2400" b="1" baseline="30000" dirty="0">
                  <a:solidFill>
                    <a:schemeClr val="tx2">
                      <a:lumMod val="75000"/>
                    </a:schemeClr>
                  </a:solidFill>
                </a:rPr>
                <a:t>3</a:t>
              </a:r>
            </a:p>
          </p:txBody>
        </p:sp>
      </p:grpSp>
      <p:sp>
        <p:nvSpPr>
          <p:cNvPr id="11"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12" name="TextBox 11"/>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506538"/>
            <a:ext cx="4305300" cy="2868612"/>
          </a:xfrm>
        </p:spPr>
        <p:txBody>
          <a:bodyPr>
            <a:normAutofit/>
          </a:bodyPr>
          <a:lstStyle/>
          <a:p>
            <a:pPr eaLnBrk="1" hangingPunct="1">
              <a:lnSpc>
                <a:spcPct val="90000"/>
              </a:lnSpc>
              <a:buFontTx/>
              <a:buNone/>
            </a:pPr>
            <a:r>
              <a:rPr lang="en-US" sz="2600" dirty="0" smtClean="0">
                <a:solidFill>
                  <a:srgbClr val="000066"/>
                </a:solidFill>
                <a:ea typeface="ＭＳ Ｐゴシック" charset="-128"/>
              </a:rPr>
              <a:t>At Risk Calc:</a:t>
            </a:r>
          </a:p>
          <a:p>
            <a:pPr eaLnBrk="1" hangingPunct="1">
              <a:lnSpc>
                <a:spcPct val="90000"/>
              </a:lnSpc>
              <a:buFontTx/>
              <a:buNone/>
            </a:pPr>
            <a:endParaRPr lang="en-US" sz="2600" dirty="0" smtClean="0">
              <a:solidFill>
                <a:srgbClr val="000066"/>
              </a:solidFill>
              <a:ea typeface="ＭＳ Ｐゴシック" charset="-128"/>
            </a:endParaRPr>
          </a:p>
          <a:p>
            <a:pPr eaLnBrk="1" hangingPunct="1">
              <a:lnSpc>
                <a:spcPct val="90000"/>
              </a:lnSpc>
              <a:buFontTx/>
              <a:buNone/>
            </a:pPr>
            <a:endParaRPr lang="en-US" sz="2600" dirty="0" smtClean="0">
              <a:solidFill>
                <a:srgbClr val="000066"/>
              </a:solidFill>
              <a:ea typeface="ＭＳ Ｐゴシック" charset="-128"/>
            </a:endParaRPr>
          </a:p>
          <a:p>
            <a:pPr eaLnBrk="1" hangingPunct="1">
              <a:lnSpc>
                <a:spcPct val="90000"/>
              </a:lnSpc>
              <a:buFontTx/>
              <a:buNone/>
            </a:pPr>
            <a:endParaRPr lang="en-US" sz="2600" dirty="0" smtClean="0">
              <a:ea typeface="ＭＳ Ｐゴシック" charset="-128"/>
            </a:endParaRPr>
          </a:p>
          <a:p>
            <a:pPr eaLnBrk="1" hangingPunct="1">
              <a:lnSpc>
                <a:spcPct val="90000"/>
              </a:lnSpc>
              <a:spcBef>
                <a:spcPts val="3000"/>
              </a:spcBef>
              <a:buFontTx/>
              <a:buNone/>
            </a:pPr>
            <a:r>
              <a:rPr lang="en-US" sz="2600" dirty="0" smtClean="0">
                <a:solidFill>
                  <a:srgbClr val="000066"/>
                </a:solidFill>
                <a:ea typeface="ＭＳ Ｐゴシック" charset="-128"/>
              </a:rPr>
              <a:t>For Example:</a:t>
            </a:r>
          </a:p>
        </p:txBody>
      </p:sp>
      <p:sp>
        <p:nvSpPr>
          <p:cNvPr id="117762" name="Rectangle 2"/>
          <p:cNvSpPr>
            <a:spLocks noGrp="1" noChangeArrowheads="1"/>
          </p:cNvSpPr>
          <p:nvPr>
            <p:ph type="title"/>
          </p:nvPr>
        </p:nvSpPr>
        <p:spPr>
          <a:xfrm>
            <a:off x="472966" y="0"/>
            <a:ext cx="5678452" cy="901700"/>
          </a:xfrm>
        </p:spPr>
        <p:txBody>
          <a:bodyPr/>
          <a:lstStyle/>
          <a:p>
            <a:pPr eaLnBrk="1" hangingPunct="1">
              <a:defRPr/>
            </a:pPr>
            <a:r>
              <a:rPr lang="en-US" dirty="0" smtClean="0">
                <a:ea typeface="ＭＳ Ｐゴシック" charset="-128"/>
              </a:rPr>
              <a:t>Indoor Air Quality “At Risk” Calculation</a:t>
            </a:r>
          </a:p>
        </p:txBody>
      </p:sp>
      <p:sp>
        <p:nvSpPr>
          <p:cNvPr id="5" name="Rounded Rectangle 4"/>
          <p:cNvSpPr>
            <a:spLocks noChangeArrowheads="1"/>
          </p:cNvSpPr>
          <p:nvPr/>
        </p:nvSpPr>
        <p:spPr bwMode="auto">
          <a:xfrm>
            <a:off x="457200" y="2025650"/>
            <a:ext cx="6159500" cy="164465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137160"/>
          <a:lstStyle/>
          <a:p>
            <a:pPr>
              <a:spcAft>
                <a:spcPts val="600"/>
              </a:spcAft>
              <a:buFont typeface="Wingdings" charset="2"/>
              <a:buNone/>
              <a:defRPr/>
            </a:pPr>
            <a:r>
              <a:rPr lang="en-US" sz="2400" dirty="0"/>
              <a:t>• 8,400 ft</a:t>
            </a:r>
            <a:r>
              <a:rPr lang="en-US" sz="2400" baseline="30000" dirty="0"/>
              <a:t>3</a:t>
            </a:r>
            <a:r>
              <a:rPr lang="en-US" sz="2400" dirty="0"/>
              <a:t> minimum</a:t>
            </a:r>
          </a:p>
          <a:p>
            <a:pPr>
              <a:spcAft>
                <a:spcPts val="600"/>
              </a:spcAft>
              <a:buFont typeface="Wingdings" charset="2"/>
              <a:buNone/>
              <a:defRPr/>
            </a:pPr>
            <a:r>
              <a:rPr lang="en-US" sz="2400" dirty="0"/>
              <a:t>• 2,100 ft</a:t>
            </a:r>
            <a:r>
              <a:rPr lang="en-US" sz="2400" baseline="30000" dirty="0"/>
              <a:t>3</a:t>
            </a:r>
            <a:r>
              <a:rPr lang="en-US" sz="2400" dirty="0"/>
              <a:t> for each occupant beyond 4</a:t>
            </a:r>
          </a:p>
          <a:p>
            <a:pPr>
              <a:spcAft>
                <a:spcPts val="600"/>
              </a:spcAft>
              <a:buFont typeface="Wingdings" charset="2"/>
              <a:buNone/>
              <a:defRPr/>
            </a:pPr>
            <a:r>
              <a:rPr lang="en-US" sz="2400" dirty="0"/>
              <a:t>• Compare to actual heated volume</a:t>
            </a:r>
            <a:endParaRPr lang="en-US" sz="2400" b="1" baseline="30000" dirty="0"/>
          </a:p>
        </p:txBody>
      </p:sp>
      <p:sp>
        <p:nvSpPr>
          <p:cNvPr id="7" name="Rounded Rectangle 6"/>
          <p:cNvSpPr>
            <a:spLocks noChangeArrowheads="1"/>
          </p:cNvSpPr>
          <p:nvPr/>
        </p:nvSpPr>
        <p:spPr bwMode="auto">
          <a:xfrm>
            <a:off x="457200" y="4438650"/>
            <a:ext cx="4927600" cy="164465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137160"/>
          <a:lstStyle/>
          <a:p>
            <a:pPr>
              <a:spcAft>
                <a:spcPts val="600"/>
              </a:spcAft>
              <a:buFont typeface="Wingdings" charset="2"/>
              <a:buNone/>
              <a:defRPr/>
            </a:pPr>
            <a:r>
              <a:rPr lang="en-US" sz="2400" dirty="0">
                <a:solidFill>
                  <a:schemeClr val="tx2">
                    <a:lumMod val="75000"/>
                  </a:schemeClr>
                </a:solidFill>
              </a:rPr>
              <a:t>• 5 occupants: 5 - 4 = </a:t>
            </a:r>
            <a:r>
              <a:rPr lang="en-US" sz="2400" b="1" dirty="0">
                <a:solidFill>
                  <a:schemeClr val="tx2">
                    <a:lumMod val="75000"/>
                  </a:schemeClr>
                </a:solidFill>
              </a:rPr>
              <a:t>1</a:t>
            </a:r>
          </a:p>
          <a:p>
            <a:pPr>
              <a:spcAft>
                <a:spcPts val="600"/>
              </a:spcAft>
              <a:buFont typeface="Wingdings" charset="2"/>
              <a:buNone/>
              <a:defRPr/>
            </a:pPr>
            <a:r>
              <a:rPr lang="en-US" sz="2400" dirty="0">
                <a:solidFill>
                  <a:schemeClr val="tx2">
                    <a:lumMod val="75000"/>
                  </a:schemeClr>
                </a:solidFill>
              </a:rPr>
              <a:t>• 1 x 2,100 ft</a:t>
            </a:r>
            <a:r>
              <a:rPr lang="en-US" sz="2400" baseline="30000" dirty="0">
                <a:solidFill>
                  <a:schemeClr val="tx2">
                    <a:lumMod val="75000"/>
                  </a:schemeClr>
                </a:solidFill>
              </a:rPr>
              <a:t>3</a:t>
            </a:r>
            <a:r>
              <a:rPr lang="en-US" sz="2400" dirty="0">
                <a:solidFill>
                  <a:schemeClr val="tx2">
                    <a:lumMod val="75000"/>
                  </a:schemeClr>
                </a:solidFill>
              </a:rPr>
              <a:t> = </a:t>
            </a:r>
            <a:r>
              <a:rPr lang="en-US" sz="2400" b="1" dirty="0">
                <a:solidFill>
                  <a:schemeClr val="tx2">
                    <a:lumMod val="75000"/>
                  </a:schemeClr>
                </a:solidFill>
              </a:rPr>
              <a:t>2,100 ft</a:t>
            </a:r>
            <a:r>
              <a:rPr lang="en-US" sz="2400" b="1" baseline="30000" dirty="0">
                <a:solidFill>
                  <a:schemeClr val="tx2">
                    <a:lumMod val="75000"/>
                  </a:schemeClr>
                </a:solidFill>
              </a:rPr>
              <a:t>3</a:t>
            </a:r>
            <a:r>
              <a:rPr lang="en-US" sz="2400" dirty="0">
                <a:solidFill>
                  <a:schemeClr val="tx2">
                    <a:lumMod val="75000"/>
                  </a:schemeClr>
                </a:solidFill>
              </a:rPr>
              <a:t> </a:t>
            </a:r>
          </a:p>
          <a:p>
            <a:pPr>
              <a:spcAft>
                <a:spcPts val="600"/>
              </a:spcAft>
              <a:buFont typeface="Wingdings" charset="2"/>
              <a:buNone/>
              <a:defRPr/>
            </a:pPr>
            <a:r>
              <a:rPr lang="en-US" sz="2400" dirty="0">
                <a:solidFill>
                  <a:schemeClr val="tx2">
                    <a:lumMod val="75000"/>
                  </a:schemeClr>
                </a:solidFill>
              </a:rPr>
              <a:t>• 8,400 ft</a:t>
            </a:r>
            <a:r>
              <a:rPr lang="en-US" sz="2400" baseline="30000" dirty="0">
                <a:solidFill>
                  <a:schemeClr val="tx2">
                    <a:lumMod val="75000"/>
                  </a:schemeClr>
                </a:solidFill>
              </a:rPr>
              <a:t>3</a:t>
            </a:r>
            <a:r>
              <a:rPr lang="en-US" sz="2400" dirty="0">
                <a:solidFill>
                  <a:schemeClr val="tx2">
                    <a:lumMod val="75000"/>
                  </a:schemeClr>
                </a:solidFill>
              </a:rPr>
              <a:t> + 2,100 ft</a:t>
            </a:r>
            <a:r>
              <a:rPr lang="en-US" sz="2400" baseline="30000" dirty="0">
                <a:solidFill>
                  <a:schemeClr val="tx2">
                    <a:lumMod val="75000"/>
                  </a:schemeClr>
                </a:solidFill>
              </a:rPr>
              <a:t>3</a:t>
            </a:r>
            <a:r>
              <a:rPr lang="en-US" sz="2400" dirty="0">
                <a:solidFill>
                  <a:schemeClr val="tx2">
                    <a:lumMod val="75000"/>
                  </a:schemeClr>
                </a:solidFill>
              </a:rPr>
              <a:t> = </a:t>
            </a:r>
            <a:r>
              <a:rPr lang="en-US" sz="2400" b="1" dirty="0">
                <a:solidFill>
                  <a:schemeClr val="tx2">
                    <a:lumMod val="75000"/>
                  </a:schemeClr>
                </a:solidFill>
              </a:rPr>
              <a:t>10,500 ft</a:t>
            </a:r>
            <a:r>
              <a:rPr lang="en-US" sz="2400" b="1" baseline="30000" dirty="0">
                <a:solidFill>
                  <a:schemeClr val="tx2">
                    <a:lumMod val="75000"/>
                  </a:schemeClr>
                </a:solidFill>
              </a:rPr>
              <a:t>3</a:t>
            </a:r>
            <a:r>
              <a:rPr lang="en-US" sz="2400" dirty="0">
                <a:solidFill>
                  <a:schemeClr val="tx2">
                    <a:lumMod val="75000"/>
                  </a:schemeClr>
                </a:solidFill>
              </a:rPr>
              <a:t> </a:t>
            </a:r>
          </a:p>
        </p:txBody>
      </p:sp>
      <p:sp>
        <p:nvSpPr>
          <p:cNvPr id="9" name="Rectangular Callout 8"/>
          <p:cNvSpPr>
            <a:spLocks noChangeArrowheads="1"/>
          </p:cNvSpPr>
          <p:nvPr/>
        </p:nvSpPr>
        <p:spPr bwMode="auto">
          <a:xfrm>
            <a:off x="5892800" y="4572000"/>
            <a:ext cx="2616200" cy="1384300"/>
          </a:xfrm>
          <a:prstGeom prst="wedgeRectCallout">
            <a:avLst>
              <a:gd name="adj1" fmla="val -93375"/>
              <a:gd name="adj2" fmla="val -11236"/>
            </a:avLst>
          </a:prstGeom>
          <a:ln>
            <a:headEnd/>
            <a:tailEnd/>
          </a:ln>
        </p:spPr>
        <p:style>
          <a:lnRef idx="2">
            <a:schemeClr val="accent4"/>
          </a:lnRef>
          <a:fillRef idx="1">
            <a:schemeClr val="lt1"/>
          </a:fillRef>
          <a:effectRef idx="0">
            <a:schemeClr val="accent4"/>
          </a:effectRef>
          <a:fontRef idx="minor">
            <a:schemeClr val="dk1"/>
          </a:fontRef>
        </p:style>
        <p:txBody>
          <a:bodyPr lIns="182880" anchor="ctr"/>
          <a:lstStyle/>
          <a:p>
            <a:pPr>
              <a:lnSpc>
                <a:spcPct val="90000"/>
              </a:lnSpc>
              <a:defRPr/>
            </a:pPr>
            <a:r>
              <a:rPr lang="en-US" sz="1600" dirty="0">
                <a:solidFill>
                  <a:schemeClr val="tx2">
                    <a:lumMod val="75000"/>
                  </a:schemeClr>
                </a:solidFill>
              </a:rPr>
              <a:t>Our sample home with </a:t>
            </a:r>
            <a:br>
              <a:rPr lang="en-US" sz="1600" dirty="0">
                <a:solidFill>
                  <a:schemeClr val="tx2">
                    <a:lumMod val="75000"/>
                  </a:schemeClr>
                </a:solidFill>
              </a:rPr>
            </a:br>
            <a:r>
              <a:rPr lang="en-US" sz="1600" dirty="0">
                <a:solidFill>
                  <a:schemeClr val="tx2">
                    <a:lumMod val="75000"/>
                  </a:schemeClr>
                </a:solidFill>
              </a:rPr>
              <a:t>a volume of 8,124 ft</a:t>
            </a:r>
            <a:r>
              <a:rPr lang="en-US" sz="1600" baseline="30000" dirty="0">
                <a:solidFill>
                  <a:schemeClr val="tx2">
                    <a:lumMod val="75000"/>
                  </a:schemeClr>
                </a:solidFill>
              </a:rPr>
              <a:t>3 </a:t>
            </a:r>
            <a:r>
              <a:rPr lang="en-US" sz="1600" dirty="0">
                <a:solidFill>
                  <a:schemeClr val="tx2">
                    <a:lumMod val="75000"/>
                  </a:schemeClr>
                </a:solidFill>
              </a:rPr>
              <a:t>is less than the 10,500 ft</a:t>
            </a:r>
            <a:r>
              <a:rPr lang="en-US" sz="1600" baseline="30000" dirty="0">
                <a:solidFill>
                  <a:schemeClr val="tx2">
                    <a:lumMod val="75000"/>
                  </a:schemeClr>
                </a:solidFill>
              </a:rPr>
              <a:t>3</a:t>
            </a:r>
            <a:r>
              <a:rPr lang="en-US" sz="1600" dirty="0">
                <a:solidFill>
                  <a:schemeClr val="tx2">
                    <a:lumMod val="75000"/>
                  </a:schemeClr>
                </a:solidFill>
              </a:rPr>
              <a:t> minimum, and is considered “At </a:t>
            </a:r>
            <a:r>
              <a:rPr lang="en-US" sz="1600" dirty="0" smtClean="0">
                <a:solidFill>
                  <a:schemeClr val="tx2">
                    <a:lumMod val="75000"/>
                  </a:schemeClr>
                </a:solidFill>
              </a:rPr>
              <a:t>Risk.”</a:t>
            </a:r>
            <a:endParaRPr lang="en-US" sz="1600" dirty="0">
              <a:solidFill>
                <a:schemeClr val="tx2">
                  <a:lumMod val="75000"/>
                </a:schemeClr>
              </a:solidFill>
            </a:endParaRPr>
          </a:p>
        </p:txBody>
      </p:sp>
      <p:sp>
        <p:nvSpPr>
          <p:cNvPr id="8" name="TextBox 7"/>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471613"/>
            <a:ext cx="8229600" cy="1652587"/>
          </a:xfrm>
        </p:spPr>
        <p:txBody>
          <a:bodyPr/>
          <a:lstStyle/>
          <a:p>
            <a:pPr eaLnBrk="1" hangingPunct="1"/>
            <a:r>
              <a:rPr lang="en-US" sz="2400" dirty="0" smtClean="0">
                <a:ea typeface="ＭＳ Ｐゴシック" charset="-128"/>
              </a:rPr>
              <a:t>Dividing by a fraction is the same as multiplying </a:t>
            </a:r>
            <a:br>
              <a:rPr lang="en-US" sz="2400" dirty="0" smtClean="0">
                <a:ea typeface="ＭＳ Ｐゴシック" charset="-128"/>
              </a:rPr>
            </a:br>
            <a:r>
              <a:rPr lang="en-US" sz="2400" dirty="0" smtClean="0">
                <a:ea typeface="ＭＳ Ｐゴシック" charset="-128"/>
              </a:rPr>
              <a:t>by the reciprocal.</a:t>
            </a:r>
          </a:p>
          <a:p>
            <a:pPr eaLnBrk="1" hangingPunct="1"/>
            <a:r>
              <a:rPr lang="en-US" sz="2400" dirty="0" smtClean="0">
                <a:ea typeface="ＭＳ Ｐゴシック" charset="-128"/>
              </a:rPr>
              <a:t>Reciprocal of </a:t>
            </a:r>
            <a:r>
              <a:rPr lang="en-US" sz="2400" dirty="0" smtClean="0">
                <a:ea typeface="ＭＳ Ｐゴシック" charset="-128"/>
                <a:cs typeface="Arial" charset="0"/>
              </a:rPr>
              <a:t>½ is   </a:t>
            </a:r>
            <a:r>
              <a:rPr lang="en-US" sz="2400" baseline="30000" dirty="0" smtClean="0">
                <a:ea typeface="ＭＳ Ｐゴシック" charset="-128"/>
                <a:cs typeface="Arial" charset="0"/>
              </a:rPr>
              <a:t>   </a:t>
            </a:r>
            <a:r>
              <a:rPr lang="en-US" sz="2400" dirty="0" smtClean="0">
                <a:ea typeface="ＭＳ Ｐゴシック" charset="-128"/>
                <a:cs typeface="Arial" charset="0"/>
              </a:rPr>
              <a:t>, or 2.</a:t>
            </a:r>
          </a:p>
        </p:txBody>
      </p:sp>
      <p:sp>
        <p:nvSpPr>
          <p:cNvPr id="113666" name="Rectangle 2"/>
          <p:cNvSpPr>
            <a:spLocks noGrp="1" noChangeArrowheads="1"/>
          </p:cNvSpPr>
          <p:nvPr>
            <p:ph type="title"/>
          </p:nvPr>
        </p:nvSpPr>
        <p:spPr/>
        <p:txBody>
          <a:bodyPr/>
          <a:lstStyle/>
          <a:p>
            <a:pPr eaLnBrk="1" hangingPunct="1">
              <a:defRPr/>
            </a:pPr>
            <a:r>
              <a:rPr lang="en-US" dirty="0" smtClean="0">
                <a:ea typeface="ＭＳ Ｐゴシック" pitchFamily="-109" charset="-128"/>
              </a:rPr>
              <a:t>Dividing by Fractions</a:t>
            </a:r>
          </a:p>
        </p:txBody>
      </p:sp>
      <p:sp>
        <p:nvSpPr>
          <p:cNvPr id="19" name="Rounded Rectangle 18"/>
          <p:cNvSpPr>
            <a:spLocks noChangeArrowheads="1"/>
          </p:cNvSpPr>
          <p:nvPr/>
        </p:nvSpPr>
        <p:spPr bwMode="auto">
          <a:xfrm>
            <a:off x="804863" y="3024188"/>
            <a:ext cx="7500937" cy="3130550"/>
          </a:xfrm>
          <a:prstGeom prst="roundRect">
            <a:avLst>
              <a:gd name="adj" fmla="val 12204"/>
            </a:avLst>
          </a:prstGeom>
          <a:solidFill>
            <a:srgbClr val="FFFFFF"/>
          </a:solidFill>
          <a:ln w="3175">
            <a:solidFill>
              <a:srgbClr val="E6E6E6"/>
            </a:solidFill>
            <a:round/>
            <a:headEnd/>
            <a:tailEnd/>
          </a:ln>
          <a:effectLst>
            <a:outerShdw dist="38100" dir="2700000" rotWithShape="0">
              <a:srgbClr val="808080">
                <a:alpha val="53998"/>
              </a:srgbClr>
            </a:outerShdw>
          </a:effectLst>
        </p:spPr>
        <p:txBody>
          <a:bodyPr tIns="91440"/>
          <a:lstStyle/>
          <a:p>
            <a:pPr>
              <a:spcBef>
                <a:spcPts val="600"/>
              </a:spcBef>
              <a:spcAft>
                <a:spcPts val="1200"/>
              </a:spcAft>
              <a:buFont typeface="Wingdings" charset="2"/>
              <a:buNone/>
              <a:defRPr/>
            </a:pPr>
            <a:r>
              <a:rPr lang="en-US" sz="2900" dirty="0">
                <a:solidFill>
                  <a:srgbClr val="404040"/>
                </a:solidFill>
              </a:rPr>
              <a:t>  10 ÷ ½  =  10 </a:t>
            </a:r>
            <a:r>
              <a:rPr lang="en-US" sz="2900" dirty="0" smtClean="0">
                <a:solidFill>
                  <a:srgbClr val="404040"/>
                </a:solidFill>
              </a:rPr>
              <a:t>x      </a:t>
            </a:r>
            <a:r>
              <a:rPr lang="en-US" sz="2900" dirty="0">
                <a:solidFill>
                  <a:srgbClr val="404040"/>
                </a:solidFill>
              </a:rPr>
              <a:t>=  10 x 2  =</a:t>
            </a:r>
            <a:endParaRPr lang="en-US" sz="2900" b="1" dirty="0">
              <a:solidFill>
                <a:srgbClr val="528FBA"/>
              </a:solidFill>
            </a:endParaRPr>
          </a:p>
          <a:p>
            <a:pPr>
              <a:spcBef>
                <a:spcPts val="600"/>
              </a:spcBef>
              <a:buFont typeface="Wingdings" charset="2"/>
              <a:buNone/>
              <a:defRPr/>
            </a:pPr>
            <a:endParaRPr lang="en-US" sz="1600" b="1" baseline="30000" dirty="0">
              <a:solidFill>
                <a:srgbClr val="528FBA"/>
              </a:solidFill>
            </a:endParaRPr>
          </a:p>
          <a:p>
            <a:pPr>
              <a:spcBef>
                <a:spcPts val="600"/>
              </a:spcBef>
              <a:buFont typeface="Wingdings" charset="2"/>
              <a:buNone/>
              <a:defRPr/>
            </a:pPr>
            <a:r>
              <a:rPr lang="en-US" sz="2900" dirty="0">
                <a:solidFill>
                  <a:srgbClr val="404040"/>
                </a:solidFill>
              </a:rPr>
              <a:t>               =  10 x      =  10 x 2  =</a:t>
            </a:r>
            <a:endParaRPr lang="en-US" sz="2900" b="1" dirty="0">
              <a:solidFill>
                <a:srgbClr val="528FBA"/>
              </a:solidFill>
            </a:endParaRPr>
          </a:p>
          <a:p>
            <a:pPr>
              <a:spcBef>
                <a:spcPts val="600"/>
              </a:spcBef>
              <a:buFont typeface="Wingdings" charset="2"/>
              <a:buNone/>
              <a:defRPr/>
            </a:pPr>
            <a:endParaRPr lang="en-US" sz="2900" b="1" dirty="0">
              <a:solidFill>
                <a:srgbClr val="528FBA"/>
              </a:solidFill>
            </a:endParaRPr>
          </a:p>
          <a:p>
            <a:pPr>
              <a:spcBef>
                <a:spcPts val="600"/>
              </a:spcBef>
              <a:buFont typeface="Wingdings" charset="2"/>
              <a:buNone/>
              <a:defRPr/>
            </a:pPr>
            <a:r>
              <a:rPr lang="en-US" sz="2900" dirty="0">
                <a:solidFill>
                  <a:srgbClr val="404040"/>
                </a:solidFill>
              </a:rPr>
              <a:t>               =       x      =      =     = 1½ =</a:t>
            </a:r>
            <a:endParaRPr lang="en-US" sz="2900" b="1" baseline="30000" dirty="0">
              <a:solidFill>
                <a:srgbClr val="528FBA"/>
              </a:solidFill>
            </a:endParaRPr>
          </a:p>
        </p:txBody>
      </p:sp>
      <p:grpSp>
        <p:nvGrpSpPr>
          <p:cNvPr id="27654" name="Group 26"/>
          <p:cNvGrpSpPr>
            <a:grpSpLocks/>
          </p:cNvGrpSpPr>
          <p:nvPr/>
        </p:nvGrpSpPr>
        <p:grpSpPr bwMode="auto">
          <a:xfrm>
            <a:off x="3814763" y="3221039"/>
            <a:ext cx="508000" cy="479424"/>
            <a:chOff x="8331200" y="3428999"/>
            <a:chExt cx="508000" cy="478251"/>
          </a:xfrm>
        </p:grpSpPr>
        <p:sp>
          <p:nvSpPr>
            <p:cNvPr id="20" name="TextBox 19"/>
            <p:cNvSpPr txBox="1"/>
            <p:nvPr/>
          </p:nvSpPr>
          <p:spPr>
            <a:xfrm>
              <a:off x="8331200" y="3428999"/>
              <a:ext cx="368300" cy="338894"/>
            </a:xfrm>
            <a:prstGeom prst="rect">
              <a:avLst/>
            </a:prstGeom>
            <a:noFill/>
          </p:spPr>
          <p:txBody>
            <a:bodyPr>
              <a:spAutoFit/>
            </a:bodyPr>
            <a:lstStyle/>
            <a:p>
              <a:pPr fontAlgn="auto">
                <a:spcBef>
                  <a:spcPts val="0"/>
                </a:spcBef>
                <a:spcAft>
                  <a:spcPts val="0"/>
                </a:spcAft>
                <a:defRPr/>
              </a:pPr>
              <a:r>
                <a:rPr lang="en-US" sz="1600" b="1" dirty="0" smtClean="0">
                  <a:solidFill>
                    <a:schemeClr val="bg2">
                      <a:lumMod val="50000"/>
                    </a:schemeClr>
                  </a:solidFill>
                  <a:latin typeface="+mn-lt"/>
                  <a:ea typeface="+mn-ea"/>
                </a:rPr>
                <a:t>2</a:t>
              </a:r>
              <a:endParaRPr lang="en-US" sz="1600" b="1" dirty="0">
                <a:solidFill>
                  <a:schemeClr val="bg2">
                    <a:lumMod val="50000"/>
                  </a:schemeClr>
                </a:solidFill>
                <a:latin typeface="+mn-lt"/>
                <a:ea typeface="+mn-ea"/>
              </a:endParaRPr>
            </a:p>
          </p:txBody>
        </p:sp>
        <p:sp>
          <p:nvSpPr>
            <p:cNvPr id="21" name="TextBox 20"/>
            <p:cNvSpPr txBox="1"/>
            <p:nvPr/>
          </p:nvSpPr>
          <p:spPr>
            <a:xfrm>
              <a:off x="8509000" y="3568356"/>
              <a:ext cx="330200" cy="338894"/>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1</a:t>
              </a:r>
            </a:p>
          </p:txBody>
        </p:sp>
        <p:cxnSp>
          <p:nvCxnSpPr>
            <p:cNvPr id="23" name="Straight Connector 22"/>
            <p:cNvCxnSpPr/>
            <p:nvPr/>
          </p:nvCxnSpPr>
          <p:spPr bwMode="auto">
            <a:xfrm rot="15180000" flipH="1" flipV="1">
              <a:off x="8455307" y="3553787"/>
              <a:ext cx="229625" cy="258763"/>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grpSp>
        <p:nvGrpSpPr>
          <p:cNvPr id="27655" name="Group 27"/>
          <p:cNvGrpSpPr>
            <a:grpSpLocks/>
          </p:cNvGrpSpPr>
          <p:nvPr/>
        </p:nvGrpSpPr>
        <p:grpSpPr bwMode="auto">
          <a:xfrm>
            <a:off x="3700463" y="4178300"/>
            <a:ext cx="508000" cy="477838"/>
            <a:chOff x="8331200" y="3428998"/>
            <a:chExt cx="508000" cy="478252"/>
          </a:xfrm>
        </p:grpSpPr>
        <p:sp>
          <p:nvSpPr>
            <p:cNvPr id="29" name="TextBox 28"/>
            <p:cNvSpPr txBox="1"/>
            <p:nvPr/>
          </p:nvSpPr>
          <p:spPr>
            <a:xfrm>
              <a:off x="8331200" y="3428998"/>
              <a:ext cx="3683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2</a:t>
              </a:r>
            </a:p>
          </p:txBody>
        </p:sp>
        <p:sp>
          <p:nvSpPr>
            <p:cNvPr id="30" name="TextBox 29"/>
            <p:cNvSpPr txBox="1"/>
            <p:nvPr/>
          </p:nvSpPr>
          <p:spPr>
            <a:xfrm>
              <a:off x="8509000" y="3568819"/>
              <a:ext cx="3302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1</a:t>
              </a:r>
            </a:p>
          </p:txBody>
        </p:sp>
        <p:cxnSp>
          <p:nvCxnSpPr>
            <p:cNvPr id="31" name="Straight Connector 30"/>
            <p:cNvCxnSpPr/>
            <p:nvPr/>
          </p:nvCxnSpPr>
          <p:spPr bwMode="auto">
            <a:xfrm rot="15180000" flipH="1" flipV="1">
              <a:off x="8455720" y="3553836"/>
              <a:ext cx="228798" cy="258763"/>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grpSp>
        <p:nvGrpSpPr>
          <p:cNvPr id="27656" name="Group 36"/>
          <p:cNvGrpSpPr>
            <a:grpSpLocks/>
          </p:cNvGrpSpPr>
          <p:nvPr/>
        </p:nvGrpSpPr>
        <p:grpSpPr bwMode="auto">
          <a:xfrm>
            <a:off x="1485900" y="3884613"/>
            <a:ext cx="622300" cy="1035050"/>
            <a:chOff x="8305800" y="3466068"/>
            <a:chExt cx="622300" cy="1034942"/>
          </a:xfrm>
        </p:grpSpPr>
        <p:sp>
          <p:nvSpPr>
            <p:cNvPr id="27687" name="TextBox 31"/>
            <p:cNvSpPr txBox="1">
              <a:spLocks noChangeArrowheads="1"/>
            </p:cNvSpPr>
            <p:nvPr/>
          </p:nvSpPr>
          <p:spPr bwMode="auto">
            <a:xfrm>
              <a:off x="8369300" y="3962401"/>
              <a:ext cx="533400" cy="538609"/>
            </a:xfrm>
            <a:prstGeom prst="rect">
              <a:avLst/>
            </a:prstGeom>
            <a:noFill/>
            <a:ln w="9525">
              <a:noFill/>
              <a:miter lim="800000"/>
              <a:headEnd/>
              <a:tailEnd/>
            </a:ln>
          </p:spPr>
          <p:txBody>
            <a:bodyPr>
              <a:spAutoFit/>
            </a:bodyPr>
            <a:lstStyle/>
            <a:p>
              <a:r>
                <a:rPr lang="en-US" sz="2900" dirty="0">
                  <a:solidFill>
                    <a:srgbClr val="404040"/>
                  </a:solidFill>
                </a:rPr>
                <a:t>½</a:t>
              </a:r>
              <a:endParaRPr lang="en-US" sz="2900" dirty="0"/>
            </a:p>
          </p:txBody>
        </p:sp>
        <p:cxnSp>
          <p:nvCxnSpPr>
            <p:cNvPr id="27688" name="Straight Connector 33"/>
            <p:cNvCxnSpPr>
              <a:cxnSpLocks noChangeShapeType="1"/>
            </p:cNvCxnSpPr>
            <p:nvPr/>
          </p:nvCxnSpPr>
          <p:spPr bwMode="auto">
            <a:xfrm>
              <a:off x="8331200" y="3990389"/>
              <a:ext cx="596900" cy="1588"/>
            </a:xfrm>
            <a:prstGeom prst="line">
              <a:avLst/>
            </a:prstGeom>
            <a:noFill/>
            <a:ln w="9525">
              <a:solidFill>
                <a:schemeClr val="tx1"/>
              </a:solidFill>
              <a:round/>
              <a:headEnd/>
              <a:tailEnd/>
            </a:ln>
          </p:spPr>
        </p:cxnSp>
        <p:sp>
          <p:nvSpPr>
            <p:cNvPr id="27689" name="TextBox 34"/>
            <p:cNvSpPr txBox="1">
              <a:spLocks noChangeArrowheads="1"/>
            </p:cNvSpPr>
            <p:nvPr/>
          </p:nvSpPr>
          <p:spPr bwMode="auto">
            <a:xfrm>
              <a:off x="8305800" y="3466068"/>
              <a:ext cx="596900" cy="538609"/>
            </a:xfrm>
            <a:prstGeom prst="rect">
              <a:avLst/>
            </a:prstGeom>
            <a:noFill/>
            <a:ln w="9525">
              <a:noFill/>
              <a:miter lim="800000"/>
              <a:headEnd/>
              <a:tailEnd/>
            </a:ln>
          </p:spPr>
          <p:txBody>
            <a:bodyPr>
              <a:spAutoFit/>
            </a:bodyPr>
            <a:lstStyle/>
            <a:p>
              <a:r>
                <a:rPr lang="en-US" sz="2900" dirty="0">
                  <a:solidFill>
                    <a:srgbClr val="404040"/>
                  </a:solidFill>
                </a:rPr>
                <a:t>10</a:t>
              </a:r>
              <a:endParaRPr lang="en-US" sz="2900" dirty="0"/>
            </a:p>
          </p:txBody>
        </p:sp>
      </p:grpSp>
      <p:grpSp>
        <p:nvGrpSpPr>
          <p:cNvPr id="27657" name="Group 37"/>
          <p:cNvGrpSpPr>
            <a:grpSpLocks/>
          </p:cNvGrpSpPr>
          <p:nvPr/>
        </p:nvGrpSpPr>
        <p:grpSpPr bwMode="auto">
          <a:xfrm>
            <a:off x="1511300" y="5489575"/>
            <a:ext cx="596900" cy="538163"/>
            <a:chOff x="8331200" y="3962401"/>
            <a:chExt cx="596900" cy="538609"/>
          </a:xfrm>
        </p:grpSpPr>
        <p:sp>
          <p:nvSpPr>
            <p:cNvPr id="27685" name="TextBox 38"/>
            <p:cNvSpPr txBox="1">
              <a:spLocks noChangeArrowheads="1"/>
            </p:cNvSpPr>
            <p:nvPr/>
          </p:nvSpPr>
          <p:spPr bwMode="auto">
            <a:xfrm>
              <a:off x="8369300" y="3962401"/>
              <a:ext cx="533400" cy="538609"/>
            </a:xfrm>
            <a:prstGeom prst="rect">
              <a:avLst/>
            </a:prstGeom>
            <a:noFill/>
            <a:ln w="9525">
              <a:noFill/>
              <a:miter lim="800000"/>
              <a:headEnd/>
              <a:tailEnd/>
            </a:ln>
          </p:spPr>
          <p:txBody>
            <a:bodyPr>
              <a:spAutoFit/>
            </a:bodyPr>
            <a:lstStyle/>
            <a:p>
              <a:r>
                <a:rPr lang="en-US" sz="2900" dirty="0">
                  <a:solidFill>
                    <a:srgbClr val="404040"/>
                  </a:solidFill>
                </a:rPr>
                <a:t>½</a:t>
              </a:r>
              <a:endParaRPr lang="en-US" sz="2900" dirty="0"/>
            </a:p>
          </p:txBody>
        </p:sp>
        <p:cxnSp>
          <p:nvCxnSpPr>
            <p:cNvPr id="27686" name="Straight Connector 39"/>
            <p:cNvCxnSpPr>
              <a:cxnSpLocks noChangeShapeType="1"/>
            </p:cNvCxnSpPr>
            <p:nvPr/>
          </p:nvCxnSpPr>
          <p:spPr bwMode="auto">
            <a:xfrm>
              <a:off x="8331200" y="3990389"/>
              <a:ext cx="596900" cy="1588"/>
            </a:xfrm>
            <a:prstGeom prst="line">
              <a:avLst/>
            </a:prstGeom>
            <a:noFill/>
            <a:ln w="9525">
              <a:solidFill>
                <a:schemeClr val="tx1"/>
              </a:solidFill>
              <a:round/>
              <a:headEnd/>
              <a:tailEnd/>
            </a:ln>
          </p:spPr>
        </p:cxnSp>
      </p:grpSp>
      <p:grpSp>
        <p:nvGrpSpPr>
          <p:cNvPr id="27658" name="Group 41"/>
          <p:cNvGrpSpPr>
            <a:grpSpLocks/>
          </p:cNvGrpSpPr>
          <p:nvPr/>
        </p:nvGrpSpPr>
        <p:grpSpPr bwMode="auto">
          <a:xfrm>
            <a:off x="1574800" y="5019675"/>
            <a:ext cx="508000" cy="479425"/>
            <a:chOff x="8331200" y="3428998"/>
            <a:chExt cx="508000" cy="478252"/>
          </a:xfrm>
        </p:grpSpPr>
        <p:sp>
          <p:nvSpPr>
            <p:cNvPr id="43" name="TextBox 42"/>
            <p:cNvSpPr txBox="1"/>
            <p:nvPr/>
          </p:nvSpPr>
          <p:spPr>
            <a:xfrm>
              <a:off x="8331200" y="3428998"/>
              <a:ext cx="368300" cy="338894"/>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3</a:t>
              </a:r>
            </a:p>
          </p:txBody>
        </p:sp>
        <p:sp>
          <p:nvSpPr>
            <p:cNvPr id="44" name="TextBox 43"/>
            <p:cNvSpPr txBox="1"/>
            <p:nvPr/>
          </p:nvSpPr>
          <p:spPr>
            <a:xfrm>
              <a:off x="8509000" y="3568356"/>
              <a:ext cx="330200" cy="338894"/>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4</a:t>
              </a:r>
            </a:p>
          </p:txBody>
        </p:sp>
        <p:cxnSp>
          <p:nvCxnSpPr>
            <p:cNvPr id="45" name="Straight Connector 44"/>
            <p:cNvCxnSpPr/>
            <p:nvPr/>
          </p:nvCxnSpPr>
          <p:spPr bwMode="auto">
            <a:xfrm rot="15180000" flipH="1" flipV="1">
              <a:off x="8455307" y="3553788"/>
              <a:ext cx="229625" cy="258762"/>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grpSp>
        <p:nvGrpSpPr>
          <p:cNvPr id="27659" name="Group 45"/>
          <p:cNvGrpSpPr>
            <a:grpSpLocks/>
          </p:cNvGrpSpPr>
          <p:nvPr/>
        </p:nvGrpSpPr>
        <p:grpSpPr bwMode="auto">
          <a:xfrm>
            <a:off x="3009900" y="5233988"/>
            <a:ext cx="508000" cy="477837"/>
            <a:chOff x="8331200" y="3428998"/>
            <a:chExt cx="508000" cy="478252"/>
          </a:xfrm>
        </p:grpSpPr>
        <p:sp>
          <p:nvSpPr>
            <p:cNvPr id="47" name="TextBox 46"/>
            <p:cNvSpPr txBox="1"/>
            <p:nvPr/>
          </p:nvSpPr>
          <p:spPr>
            <a:xfrm>
              <a:off x="8331200" y="3428998"/>
              <a:ext cx="3683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3</a:t>
              </a:r>
            </a:p>
          </p:txBody>
        </p:sp>
        <p:sp>
          <p:nvSpPr>
            <p:cNvPr id="48" name="TextBox 47"/>
            <p:cNvSpPr txBox="1"/>
            <p:nvPr/>
          </p:nvSpPr>
          <p:spPr>
            <a:xfrm>
              <a:off x="8509000" y="3568819"/>
              <a:ext cx="3302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4</a:t>
              </a:r>
            </a:p>
          </p:txBody>
        </p:sp>
        <p:cxnSp>
          <p:nvCxnSpPr>
            <p:cNvPr id="49" name="Straight Connector 48"/>
            <p:cNvCxnSpPr/>
            <p:nvPr/>
          </p:nvCxnSpPr>
          <p:spPr bwMode="auto">
            <a:xfrm rot="15180000" flipH="1" flipV="1">
              <a:off x="8455720" y="3553838"/>
              <a:ext cx="228799" cy="258762"/>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grpSp>
        <p:nvGrpSpPr>
          <p:cNvPr id="27660" name="Group 49"/>
          <p:cNvGrpSpPr>
            <a:grpSpLocks/>
          </p:cNvGrpSpPr>
          <p:nvPr/>
        </p:nvGrpSpPr>
        <p:grpSpPr bwMode="auto">
          <a:xfrm>
            <a:off x="3700463" y="5207000"/>
            <a:ext cx="508000" cy="479425"/>
            <a:chOff x="8331200" y="3428998"/>
            <a:chExt cx="508000" cy="478252"/>
          </a:xfrm>
        </p:grpSpPr>
        <p:sp>
          <p:nvSpPr>
            <p:cNvPr id="51" name="TextBox 50"/>
            <p:cNvSpPr txBox="1"/>
            <p:nvPr/>
          </p:nvSpPr>
          <p:spPr>
            <a:xfrm>
              <a:off x="8331200" y="3428998"/>
              <a:ext cx="368300" cy="338894"/>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2</a:t>
              </a:r>
            </a:p>
          </p:txBody>
        </p:sp>
        <p:sp>
          <p:nvSpPr>
            <p:cNvPr id="52" name="TextBox 51"/>
            <p:cNvSpPr txBox="1"/>
            <p:nvPr/>
          </p:nvSpPr>
          <p:spPr>
            <a:xfrm>
              <a:off x="8509000" y="3568356"/>
              <a:ext cx="330200" cy="338894"/>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1</a:t>
              </a:r>
            </a:p>
          </p:txBody>
        </p:sp>
        <p:cxnSp>
          <p:nvCxnSpPr>
            <p:cNvPr id="53" name="Straight Connector 52"/>
            <p:cNvCxnSpPr/>
            <p:nvPr/>
          </p:nvCxnSpPr>
          <p:spPr bwMode="auto">
            <a:xfrm rot="15180000" flipH="1" flipV="1">
              <a:off x="8455307" y="3553787"/>
              <a:ext cx="229625" cy="258763"/>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grpSp>
        <p:nvGrpSpPr>
          <p:cNvPr id="27661" name="Group 53"/>
          <p:cNvGrpSpPr>
            <a:grpSpLocks/>
          </p:cNvGrpSpPr>
          <p:nvPr/>
        </p:nvGrpSpPr>
        <p:grpSpPr bwMode="auto">
          <a:xfrm>
            <a:off x="4597400" y="5233988"/>
            <a:ext cx="508000" cy="477837"/>
            <a:chOff x="8331200" y="3428998"/>
            <a:chExt cx="508000" cy="478252"/>
          </a:xfrm>
        </p:grpSpPr>
        <p:sp>
          <p:nvSpPr>
            <p:cNvPr id="55" name="TextBox 54"/>
            <p:cNvSpPr txBox="1"/>
            <p:nvPr/>
          </p:nvSpPr>
          <p:spPr>
            <a:xfrm>
              <a:off x="8331200" y="3428998"/>
              <a:ext cx="3683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6</a:t>
              </a:r>
            </a:p>
          </p:txBody>
        </p:sp>
        <p:sp>
          <p:nvSpPr>
            <p:cNvPr id="56" name="TextBox 55"/>
            <p:cNvSpPr txBox="1"/>
            <p:nvPr/>
          </p:nvSpPr>
          <p:spPr>
            <a:xfrm>
              <a:off x="8509000" y="3568819"/>
              <a:ext cx="3302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4</a:t>
              </a:r>
            </a:p>
          </p:txBody>
        </p:sp>
        <p:cxnSp>
          <p:nvCxnSpPr>
            <p:cNvPr id="57" name="Straight Connector 56"/>
            <p:cNvCxnSpPr/>
            <p:nvPr/>
          </p:nvCxnSpPr>
          <p:spPr bwMode="auto">
            <a:xfrm rot="15180000" flipH="1" flipV="1">
              <a:off x="8455720" y="3553838"/>
              <a:ext cx="228799" cy="258762"/>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grpSp>
        <p:nvGrpSpPr>
          <p:cNvPr id="27662" name="Group 57"/>
          <p:cNvGrpSpPr>
            <a:grpSpLocks/>
          </p:cNvGrpSpPr>
          <p:nvPr/>
        </p:nvGrpSpPr>
        <p:grpSpPr bwMode="auto">
          <a:xfrm>
            <a:off x="5384800" y="5233988"/>
            <a:ext cx="508000" cy="477837"/>
            <a:chOff x="8331200" y="3428998"/>
            <a:chExt cx="508000" cy="478252"/>
          </a:xfrm>
        </p:grpSpPr>
        <p:sp>
          <p:nvSpPr>
            <p:cNvPr id="59" name="TextBox 58"/>
            <p:cNvSpPr txBox="1"/>
            <p:nvPr/>
          </p:nvSpPr>
          <p:spPr>
            <a:xfrm>
              <a:off x="8331200" y="3428998"/>
              <a:ext cx="3683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3</a:t>
              </a:r>
            </a:p>
          </p:txBody>
        </p:sp>
        <p:sp>
          <p:nvSpPr>
            <p:cNvPr id="60" name="TextBox 59"/>
            <p:cNvSpPr txBox="1"/>
            <p:nvPr/>
          </p:nvSpPr>
          <p:spPr>
            <a:xfrm>
              <a:off x="8509000" y="3568819"/>
              <a:ext cx="3302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2</a:t>
              </a:r>
            </a:p>
          </p:txBody>
        </p:sp>
        <p:cxnSp>
          <p:nvCxnSpPr>
            <p:cNvPr id="61" name="Straight Connector 60"/>
            <p:cNvCxnSpPr/>
            <p:nvPr/>
          </p:nvCxnSpPr>
          <p:spPr bwMode="auto">
            <a:xfrm rot="15180000" flipH="1" flipV="1">
              <a:off x="8455720" y="3553838"/>
              <a:ext cx="228799" cy="258762"/>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grpSp>
        <p:nvGrpSpPr>
          <p:cNvPr id="27663" name="Group 62"/>
          <p:cNvGrpSpPr>
            <a:grpSpLocks/>
          </p:cNvGrpSpPr>
          <p:nvPr/>
        </p:nvGrpSpPr>
        <p:grpSpPr bwMode="auto">
          <a:xfrm>
            <a:off x="3224213" y="2281238"/>
            <a:ext cx="508000" cy="477837"/>
            <a:chOff x="8331200" y="3428998"/>
            <a:chExt cx="508000" cy="478252"/>
          </a:xfrm>
        </p:grpSpPr>
        <p:sp>
          <p:nvSpPr>
            <p:cNvPr id="64" name="TextBox 63"/>
            <p:cNvSpPr txBox="1"/>
            <p:nvPr/>
          </p:nvSpPr>
          <p:spPr>
            <a:xfrm>
              <a:off x="8331200" y="3428998"/>
              <a:ext cx="3683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2</a:t>
              </a:r>
            </a:p>
          </p:txBody>
        </p:sp>
        <p:sp>
          <p:nvSpPr>
            <p:cNvPr id="65" name="TextBox 64"/>
            <p:cNvSpPr txBox="1"/>
            <p:nvPr/>
          </p:nvSpPr>
          <p:spPr>
            <a:xfrm>
              <a:off x="8509000" y="3568819"/>
              <a:ext cx="330200" cy="338431"/>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ea typeface="+mn-ea"/>
                </a:rPr>
                <a:t>1</a:t>
              </a:r>
            </a:p>
          </p:txBody>
        </p:sp>
        <p:cxnSp>
          <p:nvCxnSpPr>
            <p:cNvPr id="66" name="Straight Connector 65"/>
            <p:cNvCxnSpPr/>
            <p:nvPr/>
          </p:nvCxnSpPr>
          <p:spPr bwMode="auto">
            <a:xfrm rot="15180000" flipH="1" flipV="1">
              <a:off x="8455720" y="3553837"/>
              <a:ext cx="228799" cy="258763"/>
            </a:xfrm>
            <a:prstGeom prst="line">
              <a:avLst/>
            </a:prstGeom>
            <a:solidFill>
              <a:schemeClr val="accent1"/>
            </a:solidFill>
            <a:ln w="28575" cap="flat" cmpd="sng" algn="ctr">
              <a:solidFill>
                <a:schemeClr val="bg2">
                  <a:lumMod val="50000"/>
                </a:schemeClr>
              </a:solidFill>
              <a:prstDash val="solid"/>
              <a:round/>
              <a:headEnd type="none" w="med" len="med"/>
              <a:tailEnd type="none" w="med" len="med"/>
            </a:ln>
            <a:effectLst/>
          </p:spPr>
        </p:cxnSp>
      </p:grpSp>
      <p:sp>
        <p:nvSpPr>
          <p:cNvPr id="46" name="TextBox 45"/>
          <p:cNvSpPr txBox="1">
            <a:spLocks noChangeArrowheads="1"/>
          </p:cNvSpPr>
          <p:nvPr/>
        </p:nvSpPr>
        <p:spPr bwMode="auto">
          <a:xfrm>
            <a:off x="6251575" y="3162300"/>
            <a:ext cx="598488" cy="538163"/>
          </a:xfrm>
          <a:prstGeom prst="rect">
            <a:avLst/>
          </a:prstGeom>
          <a:noFill/>
          <a:ln w="9525">
            <a:noFill/>
            <a:miter lim="800000"/>
            <a:headEnd/>
            <a:tailEnd/>
          </a:ln>
        </p:spPr>
        <p:txBody>
          <a:bodyPr wrap="none">
            <a:spAutoFit/>
          </a:bodyPr>
          <a:lstStyle/>
          <a:p>
            <a:r>
              <a:rPr lang="en-US" sz="2900" b="1" dirty="0">
                <a:solidFill>
                  <a:schemeClr val="accent3"/>
                </a:solidFill>
              </a:rPr>
              <a:t>20</a:t>
            </a:r>
            <a:endParaRPr lang="en-US" sz="2900" dirty="0">
              <a:solidFill>
                <a:schemeClr val="accent3"/>
              </a:solidFill>
            </a:endParaRPr>
          </a:p>
        </p:txBody>
      </p:sp>
      <p:sp>
        <p:nvSpPr>
          <p:cNvPr id="50" name="TextBox 49"/>
          <p:cNvSpPr txBox="1">
            <a:spLocks noChangeArrowheads="1"/>
          </p:cNvSpPr>
          <p:nvPr/>
        </p:nvSpPr>
        <p:spPr bwMode="auto">
          <a:xfrm>
            <a:off x="6208713" y="4060825"/>
            <a:ext cx="598487" cy="539750"/>
          </a:xfrm>
          <a:prstGeom prst="rect">
            <a:avLst/>
          </a:prstGeom>
          <a:noFill/>
          <a:ln w="9525">
            <a:noFill/>
            <a:miter lim="800000"/>
            <a:headEnd/>
            <a:tailEnd/>
          </a:ln>
        </p:spPr>
        <p:txBody>
          <a:bodyPr wrap="none">
            <a:spAutoFit/>
          </a:bodyPr>
          <a:lstStyle/>
          <a:p>
            <a:r>
              <a:rPr lang="en-US" sz="2900" b="1" dirty="0">
                <a:solidFill>
                  <a:srgbClr val="00A4E4"/>
                </a:solidFill>
              </a:rPr>
              <a:t>20</a:t>
            </a:r>
            <a:endParaRPr lang="en-US" sz="2900" dirty="0">
              <a:solidFill>
                <a:srgbClr val="00A4E4"/>
              </a:solidFill>
            </a:endParaRPr>
          </a:p>
        </p:txBody>
      </p:sp>
      <p:sp>
        <p:nvSpPr>
          <p:cNvPr id="54" name="TextBox 53"/>
          <p:cNvSpPr txBox="1">
            <a:spLocks noChangeArrowheads="1"/>
          </p:cNvSpPr>
          <p:nvPr/>
        </p:nvSpPr>
        <p:spPr bwMode="auto">
          <a:xfrm>
            <a:off x="6967538" y="5122863"/>
            <a:ext cx="701675" cy="538162"/>
          </a:xfrm>
          <a:prstGeom prst="rect">
            <a:avLst/>
          </a:prstGeom>
          <a:noFill/>
          <a:ln w="9525">
            <a:noFill/>
            <a:miter lim="800000"/>
            <a:headEnd/>
            <a:tailEnd/>
          </a:ln>
        </p:spPr>
        <p:txBody>
          <a:bodyPr wrap="none">
            <a:spAutoFit/>
          </a:bodyPr>
          <a:lstStyle/>
          <a:p>
            <a:r>
              <a:rPr lang="en-US" sz="2900" b="1" dirty="0">
                <a:solidFill>
                  <a:srgbClr val="00A4E4"/>
                </a:solidFill>
              </a:rPr>
              <a:t>1.5</a:t>
            </a:r>
            <a:endParaRPr lang="en-US" sz="2900" dirty="0">
              <a:solidFill>
                <a:srgbClr val="00A4E4"/>
              </a:solidFill>
            </a:endParaRPr>
          </a:p>
        </p:txBody>
      </p:sp>
      <p:sp>
        <p:nvSpPr>
          <p:cNvPr id="58" name="TextBox 57"/>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p:bldP spid="5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730250" y="3033713"/>
            <a:ext cx="8108950" cy="3113087"/>
          </a:xfrm>
        </p:spPr>
        <p:txBody>
          <a:bodyPr/>
          <a:lstStyle/>
          <a:p>
            <a:pPr marL="457200" indent="-282575" eaLnBrk="1" hangingPunct="1">
              <a:spcAft>
                <a:spcPts val="1200"/>
              </a:spcAft>
            </a:pPr>
            <a:r>
              <a:rPr lang="en-US" sz="2600" dirty="0" smtClean="0">
                <a:ea typeface="ＭＳ Ｐゴシック" charset="-128"/>
              </a:rPr>
              <a:t>Volume of conditioned space = </a:t>
            </a:r>
            <a:r>
              <a:rPr lang="en-US" sz="2600" b="1" dirty="0" smtClean="0">
                <a:ea typeface="ＭＳ Ｐゴシック" charset="-128"/>
              </a:rPr>
              <a:t>8,124 ft</a:t>
            </a:r>
            <a:r>
              <a:rPr lang="en-US" sz="2600" b="1" baseline="30000" dirty="0" smtClean="0">
                <a:ea typeface="ＭＳ Ｐゴシック" charset="-128"/>
              </a:rPr>
              <a:t>3</a:t>
            </a:r>
          </a:p>
          <a:p>
            <a:pPr marL="457200" indent="-282575" eaLnBrk="1" hangingPunct="1">
              <a:spcAft>
                <a:spcPts val="1200"/>
              </a:spcAft>
            </a:pPr>
            <a:r>
              <a:rPr lang="en-US" sz="2600" dirty="0" smtClean="0">
                <a:ea typeface="ＭＳ Ｐゴシック" charset="-128"/>
              </a:rPr>
              <a:t>Blower door reading = </a:t>
            </a:r>
            <a:r>
              <a:rPr lang="en-US" sz="2600" b="1" dirty="0" smtClean="0">
                <a:ea typeface="ＭＳ Ｐゴシック" charset="-128"/>
              </a:rPr>
              <a:t>2,000 CFM</a:t>
            </a:r>
            <a:r>
              <a:rPr lang="en-US" sz="2600" b="1" baseline="-25000" dirty="0" smtClean="0">
                <a:ea typeface="ＭＳ Ｐゴシック" charset="-128"/>
              </a:rPr>
              <a:t>50</a:t>
            </a:r>
          </a:p>
          <a:p>
            <a:pPr marL="457200" indent="-282575" eaLnBrk="1" hangingPunct="1">
              <a:spcAft>
                <a:spcPts val="1200"/>
              </a:spcAft>
            </a:pPr>
            <a:r>
              <a:rPr lang="en-US" sz="2600" dirty="0" smtClean="0">
                <a:ea typeface="ＭＳ Ｐゴシック" charset="-128"/>
              </a:rPr>
              <a:t>ACH</a:t>
            </a:r>
            <a:r>
              <a:rPr lang="en-US" sz="2600" baseline="-25000" dirty="0" smtClean="0">
                <a:ea typeface="ＭＳ Ｐゴシック" charset="-128"/>
              </a:rPr>
              <a:t>50</a:t>
            </a:r>
            <a:r>
              <a:rPr lang="en-US" sz="2600" dirty="0" smtClean="0">
                <a:ea typeface="ＭＳ Ｐゴシック" charset="-128"/>
              </a:rPr>
              <a:t> = 2,000 CFM</a:t>
            </a:r>
            <a:r>
              <a:rPr lang="en-US" sz="2600" baseline="-25000" dirty="0" smtClean="0">
                <a:ea typeface="ＭＳ Ｐゴシック" charset="-128"/>
              </a:rPr>
              <a:t>50</a:t>
            </a:r>
            <a:r>
              <a:rPr lang="en-US" sz="2600" dirty="0" smtClean="0">
                <a:ea typeface="ＭＳ Ｐゴシック" charset="-128"/>
              </a:rPr>
              <a:t> x 60 / 8,124 ft</a:t>
            </a:r>
            <a:r>
              <a:rPr lang="en-US" sz="2600" baseline="30000" dirty="0" smtClean="0">
                <a:ea typeface="ＭＳ Ｐゴシック" charset="-128"/>
              </a:rPr>
              <a:t>3</a:t>
            </a:r>
          </a:p>
          <a:p>
            <a:pPr eaLnBrk="1" hangingPunct="1">
              <a:spcAft>
                <a:spcPts val="1200"/>
              </a:spcAft>
              <a:buFontTx/>
              <a:buNone/>
            </a:pPr>
            <a:r>
              <a:rPr lang="en-US" sz="2600" dirty="0" smtClean="0">
                <a:ea typeface="ＭＳ Ｐゴシック" charset="-128"/>
              </a:rPr>
              <a:t>	           =</a:t>
            </a:r>
            <a:endParaRPr lang="en-US" sz="2600" b="1" dirty="0" smtClean="0">
              <a:solidFill>
                <a:srgbClr val="528FBA"/>
              </a:solidFill>
              <a:ea typeface="ＭＳ Ｐゴシック" charset="-128"/>
            </a:endParaRPr>
          </a:p>
        </p:txBody>
      </p:sp>
      <p:sp>
        <p:nvSpPr>
          <p:cNvPr id="119810" name="Rectangle 2"/>
          <p:cNvSpPr>
            <a:spLocks noGrp="1" noChangeArrowheads="1"/>
          </p:cNvSpPr>
          <p:nvPr>
            <p:ph type="title"/>
          </p:nvPr>
        </p:nvSpPr>
        <p:spPr>
          <a:xfrm>
            <a:off x="493713" y="0"/>
            <a:ext cx="6324600" cy="838200"/>
          </a:xfrm>
        </p:spPr>
        <p:txBody>
          <a:bodyPr/>
          <a:lstStyle/>
          <a:p>
            <a:pPr eaLnBrk="1" hangingPunct="1">
              <a:defRPr/>
            </a:pPr>
            <a:r>
              <a:rPr lang="en-US" dirty="0">
                <a:ea typeface="ＭＳ Ｐゴシック" charset="-128"/>
                <a:cs typeface="ＭＳ Ｐゴシック" charset="-128"/>
              </a:rPr>
              <a:t>Air Changes per Hour</a:t>
            </a:r>
          </a:p>
        </p:txBody>
      </p:sp>
      <p:sp>
        <p:nvSpPr>
          <p:cNvPr id="5" name="Rounded Rectangle 4"/>
          <p:cNvSpPr>
            <a:spLocks noChangeArrowheads="1"/>
          </p:cNvSpPr>
          <p:nvPr/>
        </p:nvSpPr>
        <p:spPr bwMode="auto">
          <a:xfrm>
            <a:off x="558800" y="1717675"/>
            <a:ext cx="8013700" cy="84455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137160"/>
          <a:lstStyle/>
          <a:p>
            <a:pPr algn="ctr">
              <a:defRPr/>
            </a:pPr>
            <a:r>
              <a:rPr lang="en-US" sz="3200" dirty="0">
                <a:solidFill>
                  <a:schemeClr val="tx2">
                    <a:lumMod val="75000"/>
                  </a:schemeClr>
                </a:solidFill>
              </a:rPr>
              <a:t>ACH</a:t>
            </a:r>
            <a:r>
              <a:rPr lang="en-US" sz="3200" baseline="-25000" dirty="0">
                <a:solidFill>
                  <a:schemeClr val="tx2">
                    <a:lumMod val="75000"/>
                  </a:schemeClr>
                </a:solidFill>
              </a:rPr>
              <a:t>50</a:t>
            </a:r>
            <a:r>
              <a:rPr lang="en-US" sz="3200" dirty="0">
                <a:solidFill>
                  <a:schemeClr val="tx2">
                    <a:lumMod val="75000"/>
                  </a:schemeClr>
                </a:solidFill>
              </a:rPr>
              <a:t> = CFM</a:t>
            </a:r>
            <a:r>
              <a:rPr lang="en-US" sz="3200" baseline="-25000" dirty="0">
                <a:solidFill>
                  <a:schemeClr val="tx2">
                    <a:lumMod val="75000"/>
                  </a:schemeClr>
                </a:solidFill>
              </a:rPr>
              <a:t>50</a:t>
            </a:r>
            <a:r>
              <a:rPr lang="en-US" sz="3200" dirty="0">
                <a:solidFill>
                  <a:schemeClr val="tx2">
                    <a:lumMod val="75000"/>
                  </a:schemeClr>
                </a:solidFill>
              </a:rPr>
              <a:t> x 60min/hr ÷ Volume</a:t>
            </a:r>
          </a:p>
        </p:txBody>
      </p:sp>
      <p:sp>
        <p:nvSpPr>
          <p:cNvPr id="6" name="TextBox 5"/>
          <p:cNvSpPr txBox="1">
            <a:spLocks noChangeArrowheads="1"/>
          </p:cNvSpPr>
          <p:nvPr/>
        </p:nvSpPr>
        <p:spPr bwMode="auto">
          <a:xfrm>
            <a:off x="2384425" y="4873330"/>
            <a:ext cx="5906232" cy="492443"/>
          </a:xfrm>
          <a:prstGeom prst="rect">
            <a:avLst/>
          </a:prstGeom>
          <a:noFill/>
          <a:ln w="9525">
            <a:noFill/>
            <a:miter lim="800000"/>
            <a:headEnd/>
            <a:tailEnd/>
          </a:ln>
        </p:spPr>
        <p:txBody>
          <a:bodyPr wrap="none">
            <a:spAutoFit/>
          </a:bodyPr>
          <a:lstStyle/>
          <a:p>
            <a:r>
              <a:rPr lang="en-US" sz="2600" b="1" dirty="0">
                <a:solidFill>
                  <a:schemeClr val="tx2">
                    <a:lumMod val="75000"/>
                  </a:schemeClr>
                </a:solidFill>
              </a:rPr>
              <a:t>14.77 Air Changes per Hour at 50 Pa</a:t>
            </a:r>
            <a:endParaRPr lang="en-US" sz="2600" dirty="0">
              <a:solidFill>
                <a:schemeClr val="tx2">
                  <a:lumMod val="75000"/>
                </a:schemeClr>
              </a:solidFill>
            </a:endParaRPr>
          </a:p>
        </p:txBody>
      </p:sp>
      <p:sp>
        <p:nvSpPr>
          <p:cNvPr id="7" name="TextBox 6"/>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385881" y="1462315"/>
            <a:ext cx="8559800" cy="4610100"/>
          </a:xfrm>
        </p:spPr>
        <p:txBody>
          <a:bodyPr>
            <a:normAutofit lnSpcReduction="10000"/>
          </a:bodyPr>
          <a:lstStyle/>
          <a:p>
            <a:pPr eaLnBrk="1" hangingPunct="1">
              <a:buFontTx/>
              <a:buNone/>
            </a:pPr>
            <a:r>
              <a:rPr lang="en-US" sz="2600" dirty="0" smtClean="0">
                <a:solidFill>
                  <a:srgbClr val="000066"/>
                </a:solidFill>
                <a:ea typeface="ＭＳ Ｐゴシック" charset="-128"/>
              </a:rPr>
              <a:t>Percentage Reduction Goal</a:t>
            </a:r>
          </a:p>
          <a:p>
            <a:pPr marL="457200" indent="-282575" eaLnBrk="1" hangingPunct="1">
              <a:spcBef>
                <a:spcPts val="600"/>
              </a:spcBef>
            </a:pPr>
            <a:r>
              <a:rPr lang="en-US" sz="2400" dirty="0" smtClean="0">
                <a:ea typeface="ＭＳ Ｐゴシック" charset="-128"/>
              </a:rPr>
              <a:t>If ACH</a:t>
            </a:r>
            <a:r>
              <a:rPr lang="en-US" sz="2400" baseline="-25000" dirty="0" smtClean="0">
                <a:ea typeface="ＭＳ Ｐゴシック" charset="-128"/>
              </a:rPr>
              <a:t>50</a:t>
            </a:r>
            <a:r>
              <a:rPr lang="en-US" sz="2400" dirty="0" smtClean="0">
                <a:ea typeface="ＭＳ Ｐゴシック" charset="-128"/>
              </a:rPr>
              <a:t> = </a:t>
            </a:r>
            <a:r>
              <a:rPr lang="en-US" sz="2400" dirty="0" smtClean="0">
                <a:solidFill>
                  <a:schemeClr val="tx2">
                    <a:lumMod val="75000"/>
                  </a:schemeClr>
                </a:solidFill>
                <a:ea typeface="ＭＳ Ｐゴシック" charset="-128"/>
              </a:rPr>
              <a:t>11-17, goal is 25%.</a:t>
            </a:r>
          </a:p>
          <a:p>
            <a:pPr marL="457200" indent="-282575" eaLnBrk="1" hangingPunct="1">
              <a:spcBef>
                <a:spcPts val="600"/>
              </a:spcBef>
            </a:pPr>
            <a:r>
              <a:rPr lang="en-US" sz="2400" dirty="0" smtClean="0">
                <a:solidFill>
                  <a:schemeClr val="tx2">
                    <a:lumMod val="75000"/>
                  </a:schemeClr>
                </a:solidFill>
                <a:ea typeface="ＭＳ Ｐゴシック" charset="-128"/>
              </a:rPr>
              <a:t>If ACH</a:t>
            </a:r>
            <a:r>
              <a:rPr lang="en-US" sz="2400" baseline="-25000" dirty="0" smtClean="0">
                <a:solidFill>
                  <a:schemeClr val="tx2">
                    <a:lumMod val="75000"/>
                  </a:schemeClr>
                </a:solidFill>
                <a:ea typeface="ＭＳ Ｐゴシック" charset="-128"/>
              </a:rPr>
              <a:t>50</a:t>
            </a:r>
            <a:r>
              <a:rPr lang="en-US" sz="2400" dirty="0" smtClean="0">
                <a:solidFill>
                  <a:schemeClr val="tx2">
                    <a:lumMod val="75000"/>
                  </a:schemeClr>
                </a:solidFill>
                <a:ea typeface="ＭＳ Ｐゴシック" charset="-128"/>
              </a:rPr>
              <a:t> = 18-22, goal is 35%.</a:t>
            </a:r>
          </a:p>
          <a:p>
            <a:pPr marL="457200" indent="-282575" eaLnBrk="1" hangingPunct="1">
              <a:spcBef>
                <a:spcPts val="600"/>
              </a:spcBef>
              <a:spcAft>
                <a:spcPts val="1200"/>
              </a:spcAft>
            </a:pPr>
            <a:r>
              <a:rPr lang="en-US" sz="2400" dirty="0" smtClean="0">
                <a:solidFill>
                  <a:schemeClr val="tx2">
                    <a:lumMod val="75000"/>
                  </a:schemeClr>
                </a:solidFill>
                <a:ea typeface="ＭＳ Ｐゴシック" charset="-128"/>
              </a:rPr>
              <a:t>If ACH</a:t>
            </a:r>
            <a:r>
              <a:rPr lang="en-US" sz="2400" baseline="-25000" dirty="0" smtClean="0">
                <a:solidFill>
                  <a:schemeClr val="tx2">
                    <a:lumMod val="75000"/>
                  </a:schemeClr>
                </a:solidFill>
                <a:ea typeface="ＭＳ Ｐゴシック" charset="-128"/>
              </a:rPr>
              <a:t>50</a:t>
            </a:r>
            <a:r>
              <a:rPr lang="en-US" sz="2400" dirty="0" smtClean="0">
                <a:solidFill>
                  <a:schemeClr val="tx2">
                    <a:lumMod val="75000"/>
                  </a:schemeClr>
                </a:solidFill>
                <a:ea typeface="ＭＳ Ｐゴシック" charset="-128"/>
              </a:rPr>
              <a:t> &gt; 23, goal is 40%.</a:t>
            </a:r>
          </a:p>
          <a:p>
            <a:pPr eaLnBrk="1" hangingPunct="1">
              <a:buFontTx/>
              <a:buNone/>
            </a:pPr>
            <a:r>
              <a:rPr lang="en-US" sz="2600" dirty="0" smtClean="0">
                <a:solidFill>
                  <a:srgbClr val="000066"/>
                </a:solidFill>
                <a:ea typeface="ＭＳ Ｐゴシック" charset="-128"/>
              </a:rPr>
              <a:t>Example</a:t>
            </a:r>
          </a:p>
          <a:p>
            <a:pPr marL="457200" indent="-282575" eaLnBrk="1" hangingPunct="1">
              <a:spcBef>
                <a:spcPts val="600"/>
              </a:spcBef>
            </a:pPr>
            <a:r>
              <a:rPr lang="en-US" sz="2400" dirty="0" smtClean="0">
                <a:ea typeface="ＭＳ Ｐゴシック" charset="-128"/>
              </a:rPr>
              <a:t>ACH</a:t>
            </a:r>
            <a:r>
              <a:rPr lang="en-US" sz="2400" baseline="-25000" dirty="0" smtClean="0">
                <a:ea typeface="ＭＳ Ｐゴシック" charset="-128"/>
              </a:rPr>
              <a:t>50</a:t>
            </a:r>
            <a:r>
              <a:rPr lang="en-US" sz="2400" dirty="0" smtClean="0">
                <a:ea typeface="ＭＳ Ｐゴシック" charset="-128"/>
              </a:rPr>
              <a:t> = 14.77, goal is 25%.</a:t>
            </a:r>
          </a:p>
          <a:p>
            <a:pPr marL="457200" indent="-282575" eaLnBrk="1" hangingPunct="1">
              <a:spcBef>
                <a:spcPts val="600"/>
              </a:spcBef>
            </a:pPr>
            <a:r>
              <a:rPr lang="en-US" sz="2400" dirty="0" smtClean="0">
                <a:ea typeface="ＭＳ Ｐゴシック" charset="-128"/>
              </a:rPr>
              <a:t>100% - 25% = 75% of </a:t>
            </a:r>
            <a:r>
              <a:rPr lang="en-US" sz="2400" dirty="0" smtClean="0">
                <a:solidFill>
                  <a:schemeClr val="tx2">
                    <a:lumMod val="75000"/>
                  </a:schemeClr>
                </a:solidFill>
                <a:ea typeface="ＭＳ Ｐゴシック" charset="-128"/>
              </a:rPr>
              <a:t>Pre-Weatherization CFM</a:t>
            </a:r>
            <a:r>
              <a:rPr lang="en-US" sz="2400" baseline="-25000" dirty="0" smtClean="0">
                <a:solidFill>
                  <a:schemeClr val="tx2">
                    <a:lumMod val="75000"/>
                  </a:schemeClr>
                </a:solidFill>
                <a:ea typeface="ＭＳ Ｐゴシック" charset="-128"/>
              </a:rPr>
              <a:t>50</a:t>
            </a:r>
            <a:r>
              <a:rPr lang="en-US" sz="2400" dirty="0" smtClean="0">
                <a:solidFill>
                  <a:schemeClr val="tx2">
                    <a:lumMod val="75000"/>
                  </a:schemeClr>
                </a:solidFill>
                <a:ea typeface="ＭＳ Ｐゴシック" charset="-128"/>
              </a:rPr>
              <a:t> is goal.</a:t>
            </a:r>
          </a:p>
          <a:p>
            <a:pPr marL="457200" indent="-282575" eaLnBrk="1" hangingPunct="1">
              <a:spcBef>
                <a:spcPts val="600"/>
              </a:spcBef>
            </a:pPr>
            <a:r>
              <a:rPr lang="en-US" sz="2400" dirty="0" smtClean="0">
                <a:solidFill>
                  <a:schemeClr val="tx2">
                    <a:lumMod val="75000"/>
                  </a:schemeClr>
                </a:solidFill>
                <a:ea typeface="ＭＳ Ｐゴシック" charset="-128"/>
              </a:rPr>
              <a:t>Pre-Weatherization 2,000 CFM</a:t>
            </a:r>
            <a:r>
              <a:rPr lang="en-US" sz="2400" baseline="-25000" dirty="0" smtClean="0">
                <a:solidFill>
                  <a:schemeClr val="tx2">
                    <a:lumMod val="75000"/>
                  </a:schemeClr>
                </a:solidFill>
                <a:ea typeface="ＭＳ Ｐゴシック" charset="-128"/>
              </a:rPr>
              <a:t>50</a:t>
            </a:r>
            <a:endParaRPr lang="en-US" sz="2400" dirty="0" smtClean="0">
              <a:solidFill>
                <a:schemeClr val="tx2">
                  <a:lumMod val="75000"/>
                </a:schemeClr>
              </a:solidFill>
              <a:ea typeface="ＭＳ Ｐゴシック" charset="-128"/>
            </a:endParaRPr>
          </a:p>
          <a:p>
            <a:pPr marL="457200" indent="-282575" eaLnBrk="1" hangingPunct="1">
              <a:spcBef>
                <a:spcPts val="600"/>
              </a:spcBef>
            </a:pPr>
            <a:r>
              <a:rPr lang="en-US" sz="2400" dirty="0" smtClean="0">
                <a:solidFill>
                  <a:schemeClr val="tx2">
                    <a:lumMod val="75000"/>
                  </a:schemeClr>
                </a:solidFill>
                <a:ea typeface="ＭＳ Ｐゴシック" charset="-128"/>
              </a:rPr>
              <a:t>2,000 CFM</a:t>
            </a:r>
            <a:r>
              <a:rPr lang="en-US" sz="2400" baseline="-25000" dirty="0" smtClean="0">
                <a:solidFill>
                  <a:schemeClr val="tx2">
                    <a:lumMod val="75000"/>
                  </a:schemeClr>
                </a:solidFill>
                <a:ea typeface="ＭＳ Ｐゴシック" charset="-128"/>
              </a:rPr>
              <a:t>50</a:t>
            </a:r>
            <a:r>
              <a:rPr lang="en-US" sz="2400" dirty="0" smtClean="0">
                <a:solidFill>
                  <a:schemeClr val="tx2">
                    <a:lumMod val="75000"/>
                  </a:schemeClr>
                </a:solidFill>
                <a:ea typeface="ＭＳ Ｐゴシック" charset="-128"/>
              </a:rPr>
              <a:t> x 75% = 2,000 x 0.75 = 1,500 CFM</a:t>
            </a:r>
            <a:r>
              <a:rPr lang="en-US" sz="2400" baseline="-25000" dirty="0" smtClean="0">
                <a:solidFill>
                  <a:schemeClr val="tx2">
                    <a:lumMod val="75000"/>
                  </a:schemeClr>
                </a:solidFill>
                <a:ea typeface="ＭＳ Ｐゴシック" charset="-128"/>
              </a:rPr>
              <a:t>50</a:t>
            </a:r>
            <a:endParaRPr lang="en-US" sz="2400" dirty="0" smtClean="0">
              <a:solidFill>
                <a:schemeClr val="tx2">
                  <a:lumMod val="75000"/>
                </a:schemeClr>
              </a:solidFill>
              <a:ea typeface="ＭＳ Ｐゴシック" charset="-128"/>
            </a:endParaRPr>
          </a:p>
        </p:txBody>
      </p:sp>
      <p:sp>
        <p:nvSpPr>
          <p:cNvPr id="122882" name="Rectangle 2"/>
          <p:cNvSpPr>
            <a:spLocks noGrp="1" noChangeArrowheads="1"/>
          </p:cNvSpPr>
          <p:nvPr>
            <p:ph type="title"/>
          </p:nvPr>
        </p:nvSpPr>
        <p:spPr/>
        <p:txBody>
          <a:bodyPr/>
          <a:lstStyle/>
          <a:p>
            <a:pPr eaLnBrk="1" hangingPunct="1">
              <a:defRPr/>
            </a:pPr>
            <a:r>
              <a:rPr lang="en-US" dirty="0"/>
              <a:t>Percent Infiltration Reduction</a:t>
            </a:r>
          </a:p>
        </p:txBody>
      </p:sp>
      <p:sp>
        <p:nvSpPr>
          <p:cNvPr id="4" name="TextBox 3"/>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pPr eaLnBrk="1" hangingPunct="1">
              <a:buFontTx/>
              <a:buNone/>
            </a:pPr>
            <a:r>
              <a:rPr lang="en-US" sz="2600" dirty="0" smtClean="0">
                <a:solidFill>
                  <a:srgbClr val="000066"/>
                </a:solidFill>
                <a:ea typeface="ＭＳ Ｐゴシック" charset="-128"/>
              </a:rPr>
              <a:t>Main house + Addition + Ell = Total attic area</a:t>
            </a:r>
          </a:p>
          <a:p>
            <a:pPr marL="457200" indent="-282575" eaLnBrk="1" hangingPunct="1"/>
            <a:r>
              <a:rPr lang="en-US" sz="2400" dirty="0" smtClean="0">
                <a:ea typeface="ＭＳ Ｐゴシック" charset="-128"/>
              </a:rPr>
              <a:t>Main house attic = 8’ * 26’ =</a:t>
            </a:r>
            <a:r>
              <a:rPr lang="en-US" sz="2400" dirty="0" smtClean="0">
                <a:solidFill>
                  <a:schemeClr val="tx2">
                    <a:lumMod val="75000"/>
                  </a:schemeClr>
                </a:solidFill>
                <a:ea typeface="ＭＳ Ｐゴシック" charset="-128"/>
              </a:rPr>
              <a:t> 208 ft</a:t>
            </a:r>
            <a:r>
              <a:rPr lang="en-US" sz="2400" baseline="30000" dirty="0" smtClean="0">
                <a:solidFill>
                  <a:schemeClr val="tx2">
                    <a:lumMod val="75000"/>
                  </a:schemeClr>
                </a:solidFill>
                <a:ea typeface="ＭＳ Ｐゴシック" charset="-128"/>
              </a:rPr>
              <a:t>2</a:t>
            </a:r>
          </a:p>
          <a:p>
            <a:pPr marL="457200" indent="-282575" eaLnBrk="1" hangingPunct="1"/>
            <a:r>
              <a:rPr lang="en-US" sz="2400" dirty="0" smtClean="0">
                <a:solidFill>
                  <a:schemeClr val="tx2">
                    <a:lumMod val="75000"/>
                  </a:schemeClr>
                </a:solidFill>
                <a:ea typeface="ＭＳ Ｐゴシック" charset="-128"/>
              </a:rPr>
              <a:t>Addition = 128 ft</a:t>
            </a:r>
            <a:r>
              <a:rPr lang="en-US" sz="2400" baseline="30000" dirty="0" smtClean="0">
                <a:solidFill>
                  <a:schemeClr val="tx2">
                    <a:lumMod val="75000"/>
                  </a:schemeClr>
                </a:solidFill>
                <a:ea typeface="ＭＳ Ｐゴシック" charset="-128"/>
              </a:rPr>
              <a:t>2</a:t>
            </a:r>
            <a:endParaRPr lang="en-US" sz="2400" dirty="0" smtClean="0">
              <a:solidFill>
                <a:schemeClr val="tx2">
                  <a:lumMod val="75000"/>
                </a:schemeClr>
              </a:solidFill>
              <a:ea typeface="ＭＳ Ｐゴシック" charset="-128"/>
            </a:endParaRPr>
          </a:p>
          <a:p>
            <a:pPr marL="457200" indent="-282575" eaLnBrk="1" hangingPunct="1"/>
            <a:r>
              <a:rPr lang="en-US" sz="2400" dirty="0" smtClean="0">
                <a:solidFill>
                  <a:schemeClr val="tx2">
                    <a:lumMod val="75000"/>
                  </a:schemeClr>
                </a:solidFill>
                <a:ea typeface="ＭＳ Ｐゴシック" charset="-128"/>
              </a:rPr>
              <a:t>Ell = 180 ft</a:t>
            </a:r>
            <a:r>
              <a:rPr lang="en-US" sz="2400" baseline="30000" dirty="0" smtClean="0">
                <a:solidFill>
                  <a:schemeClr val="tx2">
                    <a:lumMod val="75000"/>
                  </a:schemeClr>
                </a:solidFill>
                <a:ea typeface="ＭＳ Ｐゴシック" charset="-128"/>
              </a:rPr>
              <a:t>2</a:t>
            </a:r>
            <a:endParaRPr lang="en-US" sz="2400" dirty="0" smtClean="0">
              <a:solidFill>
                <a:schemeClr val="tx2">
                  <a:lumMod val="75000"/>
                </a:schemeClr>
              </a:solidFill>
              <a:ea typeface="ＭＳ Ｐゴシック" charset="-128"/>
            </a:endParaRPr>
          </a:p>
          <a:p>
            <a:pPr marL="457200" indent="-282575" eaLnBrk="1" hangingPunct="1"/>
            <a:r>
              <a:rPr lang="en-US" sz="2400" dirty="0" smtClean="0">
                <a:solidFill>
                  <a:schemeClr val="tx2">
                    <a:lumMod val="75000"/>
                  </a:schemeClr>
                </a:solidFill>
                <a:ea typeface="ＭＳ Ｐゴシック" charset="-128"/>
              </a:rPr>
              <a:t>Total attic area = 516 ft</a:t>
            </a:r>
            <a:r>
              <a:rPr lang="en-US" sz="2400" baseline="30000" dirty="0" smtClean="0">
                <a:solidFill>
                  <a:schemeClr val="tx2">
                    <a:lumMod val="75000"/>
                  </a:schemeClr>
                </a:solidFill>
                <a:ea typeface="ＭＳ Ｐゴシック" charset="-128"/>
              </a:rPr>
              <a:t>2</a:t>
            </a:r>
            <a:r>
              <a:rPr lang="en-US" baseline="30000" dirty="0" smtClean="0">
                <a:solidFill>
                  <a:srgbClr val="528FBA"/>
                </a:solidFill>
                <a:ea typeface="ＭＳ Ｐゴシック" charset="-128"/>
              </a:rPr>
              <a:t/>
            </a:r>
            <a:br>
              <a:rPr lang="en-US" baseline="30000" dirty="0" smtClean="0">
                <a:solidFill>
                  <a:srgbClr val="528FBA"/>
                </a:solidFill>
                <a:ea typeface="ＭＳ Ｐゴシック" charset="-128"/>
              </a:rPr>
            </a:br>
            <a:endParaRPr lang="en-US" sz="4900" baseline="30000" dirty="0" smtClean="0">
              <a:solidFill>
                <a:srgbClr val="528FBA"/>
              </a:solidFill>
              <a:ea typeface="ＭＳ Ｐゴシック" charset="-128"/>
            </a:endParaRPr>
          </a:p>
          <a:p>
            <a:pPr eaLnBrk="1" hangingPunct="1">
              <a:buFontTx/>
              <a:buNone/>
            </a:pPr>
            <a:r>
              <a:rPr lang="en-US" sz="2600" dirty="0" smtClean="0">
                <a:solidFill>
                  <a:srgbClr val="000066"/>
                </a:solidFill>
                <a:ea typeface="ＭＳ Ｐゴシック" charset="-128"/>
              </a:rPr>
              <a:t>          Bring attic from R-0 to R-40.</a:t>
            </a:r>
          </a:p>
        </p:txBody>
      </p:sp>
      <p:sp>
        <p:nvSpPr>
          <p:cNvPr id="2" name="Title 1"/>
          <p:cNvSpPr>
            <a:spLocks noGrp="1"/>
          </p:cNvSpPr>
          <p:nvPr>
            <p:ph type="title"/>
          </p:nvPr>
        </p:nvSpPr>
        <p:spPr>
          <a:xfrm>
            <a:off x="483821" y="0"/>
            <a:ext cx="5369034" cy="901700"/>
          </a:xfrm>
        </p:spPr>
        <p:txBody>
          <a:bodyPr/>
          <a:lstStyle/>
          <a:p>
            <a:pPr eaLnBrk="1" hangingPunct="1">
              <a:defRPr/>
            </a:pPr>
            <a:r>
              <a:rPr lang="en-US" dirty="0" smtClean="0">
                <a:ea typeface="ＭＳ Ｐゴシック" pitchFamily="-109" charset="-128"/>
              </a:rPr>
              <a:t>Estimating Attic Insulation</a:t>
            </a:r>
          </a:p>
        </p:txBody>
      </p:sp>
      <p:sp>
        <p:nvSpPr>
          <p:cNvPr id="31749" name="Right Arrow 4" descr="Graphic of arrow."/>
          <p:cNvSpPr>
            <a:spLocks noChangeArrowheads="1"/>
          </p:cNvSpPr>
          <p:nvPr/>
        </p:nvSpPr>
        <p:spPr bwMode="auto">
          <a:xfrm>
            <a:off x="457200" y="4546600"/>
            <a:ext cx="825500" cy="889000"/>
          </a:xfrm>
          <a:prstGeom prst="rightArrow">
            <a:avLst>
              <a:gd name="adj1" fmla="val 50000"/>
              <a:gd name="adj2" fmla="val 5000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a:ln w="9525">
            <a:noFill/>
            <a:round/>
            <a:headEnd/>
            <a:tailEnd/>
          </a:ln>
        </p:spPr>
        <p:txBody>
          <a:bodyPr/>
          <a:lstStyle/>
          <a:p>
            <a:pPr algn="ctr" defTabSz="914400"/>
            <a:endParaRPr lang="en-US" sz="2800" b="1" dirty="0"/>
          </a:p>
        </p:txBody>
      </p:sp>
      <p:sp>
        <p:nvSpPr>
          <p:cNvPr id="5" name="TextBox 4"/>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536700"/>
            <a:ext cx="8229600" cy="4905664"/>
          </a:xfrm>
        </p:spPr>
        <p:txBody>
          <a:bodyPr>
            <a:normAutofit fontScale="92500"/>
          </a:bodyPr>
          <a:lstStyle/>
          <a:p>
            <a:pPr marL="0" indent="0" eaLnBrk="1" hangingPunct="1">
              <a:spcBef>
                <a:spcPts val="800"/>
              </a:spcBef>
              <a:buFontTx/>
              <a:buNone/>
            </a:pPr>
            <a:r>
              <a:rPr lang="en-US" sz="2800" dirty="0" smtClean="0">
                <a:solidFill>
                  <a:srgbClr val="000066"/>
                </a:solidFill>
                <a:ea typeface="ＭＳ Ｐゴシック" charset="-128"/>
              </a:rPr>
              <a:t>By attending this session, participants will be able to:</a:t>
            </a:r>
          </a:p>
          <a:p>
            <a:pPr marL="457200" lvl="0" indent="-282575"/>
            <a:r>
              <a:rPr lang="en-US" dirty="0" smtClean="0"/>
              <a:t>Apply units of measurement.</a:t>
            </a:r>
          </a:p>
          <a:p>
            <a:pPr marL="457200" lvl="0" indent="-282575"/>
            <a:r>
              <a:rPr lang="en-US" dirty="0" smtClean="0"/>
              <a:t>Calculate areas and volumes.</a:t>
            </a:r>
          </a:p>
          <a:p>
            <a:pPr marL="457200" lvl="0" indent="-282575"/>
            <a:r>
              <a:rPr lang="en-US" dirty="0" smtClean="0"/>
              <a:t>Assess building tightness limits.</a:t>
            </a:r>
          </a:p>
          <a:p>
            <a:pPr marL="457200" lvl="0" indent="-282575"/>
            <a:r>
              <a:rPr lang="en-US" dirty="0" smtClean="0"/>
              <a:t>Calculate CFM</a:t>
            </a:r>
            <a:r>
              <a:rPr lang="en-US" baseline="-25000" dirty="0" smtClean="0"/>
              <a:t>50</a:t>
            </a:r>
            <a:r>
              <a:rPr lang="en-US" dirty="0" smtClean="0"/>
              <a:t> vs. ACH.</a:t>
            </a:r>
          </a:p>
          <a:p>
            <a:pPr marL="457200" lvl="0" indent="-282575"/>
            <a:r>
              <a:rPr lang="en-US" dirty="0" smtClean="0"/>
              <a:t>Estimate bags of cellulose.</a:t>
            </a:r>
          </a:p>
          <a:p>
            <a:pPr marL="457200" lvl="0" indent="-282575"/>
            <a:r>
              <a:rPr lang="en-US" dirty="0" smtClean="0"/>
              <a:t>Calculate appropriate attic and foundation venting.</a:t>
            </a:r>
          </a:p>
          <a:p>
            <a:pPr marL="457200" lvl="0" indent="-282575"/>
            <a:r>
              <a:rPr lang="en-US" dirty="0" smtClean="0"/>
              <a:t>Discuss refrigerator usage calculations for determining replacement eligibility.</a:t>
            </a:r>
          </a:p>
          <a:p>
            <a:pPr marL="457200" lvl="0" indent="-282575"/>
            <a:r>
              <a:rPr lang="en-US" dirty="0" smtClean="0"/>
              <a:t>Calculate lighting retrofit savings.</a:t>
            </a:r>
            <a:endParaRPr lang="en-US" dirty="0"/>
          </a:p>
        </p:txBody>
      </p:sp>
      <p:sp>
        <p:nvSpPr>
          <p:cNvPr id="2050" name="Rectangle 2"/>
          <p:cNvSpPr>
            <a:spLocks noGrp="1" noChangeArrowheads="1"/>
          </p:cNvSpPr>
          <p:nvPr>
            <p:ph type="title"/>
          </p:nvPr>
        </p:nvSpPr>
        <p:spPr/>
        <p:txBody>
          <a:bodyPr/>
          <a:lstStyle/>
          <a:p>
            <a:pPr eaLnBrk="1" hangingPunct="1">
              <a:defRPr/>
            </a:pPr>
            <a:r>
              <a:rPr lang="en-US" dirty="0" smtClean="0">
                <a:ea typeface="ＭＳ Ｐゴシック" pitchFamily="-109" charset="-128"/>
              </a:rPr>
              <a:t>Learning Objectives</a:t>
            </a:r>
          </a:p>
        </p:txBody>
      </p:sp>
      <p:sp>
        <p:nvSpPr>
          <p:cNvPr id="4" name="TextBox 3"/>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able showing estimating attic insulation"/>
          <p:cNvGraphicFramePr>
            <a:graphicFrameLocks noGrp="1"/>
          </p:cNvGraphicFramePr>
          <p:nvPr>
            <p:ph idx="1"/>
            <p:extLst>
              <p:ext uri="{D42A27DB-BD31-4B8C-83A1-F6EECF244321}">
                <p14:modId xmlns:p14="http://schemas.microsoft.com/office/powerpoint/2010/main" val="270283579"/>
              </p:ext>
            </p:extLst>
          </p:nvPr>
        </p:nvGraphicFramePr>
        <p:xfrm>
          <a:off x="431800" y="1317625"/>
          <a:ext cx="8343900" cy="5174298"/>
        </p:xfrm>
        <a:graphic>
          <a:graphicData uri="http://schemas.openxmlformats.org/drawingml/2006/table">
            <a:tbl>
              <a:tblPr/>
              <a:tblGrid>
                <a:gridCol w="1219200"/>
                <a:gridCol w="1371600"/>
                <a:gridCol w="850900"/>
                <a:gridCol w="723900"/>
                <a:gridCol w="825500"/>
                <a:gridCol w="1066800"/>
                <a:gridCol w="1143000"/>
                <a:gridCol w="1143000"/>
              </a:tblGrid>
              <a:tr h="320675">
                <a:tc gridSpan="8">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charset="0"/>
                          <a:ea typeface="ＭＳ Ｐゴシック" charset="-128"/>
                        </a:rPr>
                        <a:t>Sample Coverage Chart for Blown-In Cellulose</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0000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10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R-Value @ 75° Mean Temp.</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Minimum Thickness (inches)</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hMerge="1">
                  <a:txBody>
                    <a:bodyPr/>
                    <a:lstStyle/>
                    <a:p>
                      <a:endParaRPr lang="en-US"/>
                    </a:p>
                  </a:txBody>
                  <a:tcPr/>
                </a:tc>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Maximum Net Coverage </a:t>
                      </a:r>
                      <a:br>
                        <a:rPr kumimoji="0" lang="en-US" sz="1200" b="0" i="0" u="none" strike="noStrike" cap="none" normalizeH="0" baseline="0" dirty="0" smtClean="0">
                          <a:ln>
                            <a:noFill/>
                          </a:ln>
                          <a:solidFill>
                            <a:schemeClr val="tx1"/>
                          </a:solidFill>
                          <a:effectLst/>
                          <a:latin typeface="Arial" charset="0"/>
                          <a:ea typeface="ＭＳ Ｐゴシック" charset="-128"/>
                        </a:rPr>
                      </a:br>
                      <a:r>
                        <a:rPr kumimoji="0" lang="en-US" sz="1200" b="0" i="0" u="none" strike="noStrike" cap="none" normalizeH="0" baseline="0" dirty="0" smtClean="0">
                          <a:ln>
                            <a:noFill/>
                          </a:ln>
                          <a:solidFill>
                            <a:schemeClr val="tx1"/>
                          </a:solidFill>
                          <a:effectLst/>
                          <a:latin typeface="Arial" charset="0"/>
                          <a:ea typeface="ＭＳ Ｐゴシック" charset="-128"/>
                        </a:rPr>
                        <a:t>(No adjustment for framing)</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hMerge="1">
                  <a:txBody>
                    <a:bodyPr/>
                    <a:lstStyle/>
                    <a:p>
                      <a:endParaRPr lang="en-US"/>
                    </a:p>
                  </a:txBody>
                  <a:tcPr/>
                </a:tc>
                <a:tc hMerge="1">
                  <a:txBody>
                    <a:bodyPr/>
                    <a:lstStyle/>
                    <a:p>
                      <a:endParaRPr lang="en-US"/>
                    </a:p>
                  </a:txBody>
                  <a:tcPr/>
                </a:tc>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Gross Coverage (based on </a:t>
                      </a:r>
                      <a:br>
                        <a:rPr kumimoji="0" lang="en-US" sz="1200" b="0" i="0" u="none" strike="noStrike" cap="none" normalizeH="0" baseline="0" dirty="0" smtClean="0">
                          <a:ln>
                            <a:noFill/>
                          </a:ln>
                          <a:solidFill>
                            <a:schemeClr val="tx1"/>
                          </a:solidFill>
                          <a:effectLst/>
                          <a:latin typeface="Arial" charset="0"/>
                          <a:ea typeface="ＭＳ Ｐゴシック" charset="-128"/>
                        </a:rPr>
                      </a:br>
                      <a:r>
                        <a:rPr kumimoji="0" lang="en-US" sz="1200" b="0" i="0" u="none" strike="noStrike" cap="none" normalizeH="0" baseline="0" dirty="0" smtClean="0">
                          <a:ln>
                            <a:noFill/>
                          </a:ln>
                          <a:solidFill>
                            <a:schemeClr val="tx1"/>
                          </a:solidFill>
                          <a:effectLst/>
                          <a:latin typeface="Arial" charset="0"/>
                          <a:ea typeface="ＭＳ Ｐゴシック" charset="-128"/>
                        </a:rPr>
                        <a:t>2” x 6” framing on 16” centers)</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hMerge="1">
                  <a:txBody>
                    <a:bodyPr/>
                    <a:lstStyle/>
                    <a:p>
                      <a:endParaRPr lang="en-US"/>
                    </a:p>
                  </a:txBody>
                  <a:tcPr/>
                </a:tc>
              </a:tr>
              <a:tr h="7699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To obtain a thermal resistance of:</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Installed insulation shouldn’t be less than:</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Thickness after settling</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Max. Sq. Ft. per Bag</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Min. Bags per 1,000 Sq. Ft.</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Min. Weight per Sq. Ft. (lbs)</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Max. Sq. Ft. per Bag</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ea typeface="ＭＳ Ｐゴシック" charset="-128"/>
                        </a:rPr>
                        <a:t>Min. Bags per 1,000 Sq. Ft.</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R-50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15.0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13.5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13.8</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72.7</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1.689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14.3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69.9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R-42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12.6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11.4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16.4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61.0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1.419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17.2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58.3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R-40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12.0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10.8</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17.2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58.1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1.351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18.1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55.4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R-38</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11.4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10.3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18.1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55.2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1.284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19.1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52.4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R-32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9.6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8.6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21.5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46.5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1.081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22.9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43.7</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R-30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9.0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8.1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22.9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43.6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1.014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24.5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40.8</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R-25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7.5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6.8</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27.5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36.3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0.845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39.8</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33.6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R-24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7.2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6.5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28.7</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34.9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0.811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31.2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32.1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R-22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6.6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31.3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32.0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0.743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34.3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29.2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R-19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5.7</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36.2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27.6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0.642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40.0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25.0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R-13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52.9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18.9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0.439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58.4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17.1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R-11</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3.3</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3.0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62.6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16.0</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0.372</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69</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14.5</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bl>
          </a:graphicData>
        </a:graphic>
      </p:graphicFrame>
      <p:sp>
        <p:nvSpPr>
          <p:cNvPr id="2" name="Title 1"/>
          <p:cNvSpPr>
            <a:spLocks noGrp="1"/>
          </p:cNvSpPr>
          <p:nvPr>
            <p:ph type="title"/>
          </p:nvPr>
        </p:nvSpPr>
        <p:spPr/>
        <p:txBody>
          <a:bodyPr/>
          <a:lstStyle/>
          <a:p>
            <a:pPr eaLnBrk="1" hangingPunct="1">
              <a:defRPr/>
            </a:pPr>
            <a:r>
              <a:rPr lang="en-US" dirty="0" smtClean="0">
                <a:ea typeface="ＭＳ Ｐゴシック" pitchFamily="-109" charset="-128"/>
              </a:rPr>
              <a:t>Estimating Attic Insulation</a:t>
            </a:r>
          </a:p>
        </p:txBody>
      </p:sp>
      <p:sp>
        <p:nvSpPr>
          <p:cNvPr id="5" name="Right Arrow 4" descr="Graphic of arrow showing thermal resistance."/>
          <p:cNvSpPr>
            <a:spLocks noChangeArrowheads="1"/>
          </p:cNvSpPr>
          <p:nvPr/>
        </p:nvSpPr>
        <p:spPr bwMode="auto">
          <a:xfrm>
            <a:off x="431800" y="3467100"/>
            <a:ext cx="5969000" cy="312738"/>
          </a:xfrm>
          <a:prstGeom prst="rightArrow">
            <a:avLst>
              <a:gd name="adj1" fmla="val 50000"/>
              <a:gd name="adj2" fmla="val 50101"/>
            </a:avLst>
          </a:prstGeom>
          <a:solidFill>
            <a:srgbClr val="FF0000">
              <a:alpha val="39999"/>
            </a:srgbClr>
          </a:solidFill>
          <a:ln w="9525">
            <a:noFill/>
            <a:round/>
            <a:headEnd/>
            <a:tailEnd/>
          </a:ln>
        </p:spPr>
        <p:txBody>
          <a:bodyPr/>
          <a:lstStyle/>
          <a:p>
            <a:pPr algn="ctr" defTabSz="914400"/>
            <a:endParaRPr lang="en-US" sz="2800" b="1" dirty="0"/>
          </a:p>
        </p:txBody>
      </p:sp>
      <p:sp>
        <p:nvSpPr>
          <p:cNvPr id="8" name="Snip Single Corner Rectangle 7"/>
          <p:cNvSpPr/>
          <p:nvPr/>
        </p:nvSpPr>
        <p:spPr bwMode="auto">
          <a:xfrm>
            <a:off x="1663700" y="3479800"/>
            <a:ext cx="1346200" cy="274638"/>
          </a:xfrm>
          <a:prstGeom prst="snip1Rect">
            <a:avLst/>
          </a:prstGeom>
          <a:noFill/>
          <a:ln w="22225" cap="flat" cmpd="sng" algn="ctr">
            <a:solidFill>
              <a:srgbClr val="FF0000"/>
            </a:solid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6" name="TextBox 5"/>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57200" y="1600200"/>
            <a:ext cx="8229600" cy="3756025"/>
          </a:xfrm>
        </p:spPr>
        <p:txBody>
          <a:bodyPr/>
          <a:lstStyle/>
          <a:p>
            <a:pPr marL="457200" indent="-282575" eaLnBrk="1" hangingPunct="1">
              <a:spcAft>
                <a:spcPts val="1200"/>
              </a:spcAft>
            </a:pPr>
            <a:r>
              <a:rPr lang="en-US" sz="2600" dirty="0" smtClean="0">
                <a:ea typeface="ＭＳ Ｐゴシック" charset="-128"/>
              </a:rPr>
              <a:t>Total Attic </a:t>
            </a:r>
            <a:r>
              <a:rPr lang="en-US" sz="2600" dirty="0" smtClean="0">
                <a:solidFill>
                  <a:schemeClr val="tx2">
                    <a:lumMod val="75000"/>
                  </a:schemeClr>
                </a:solidFill>
                <a:ea typeface="ＭＳ Ｐゴシック" charset="-128"/>
              </a:rPr>
              <a:t>Area = 516 ft</a:t>
            </a:r>
            <a:r>
              <a:rPr lang="en-US" sz="2600" baseline="30000" dirty="0" smtClean="0">
                <a:solidFill>
                  <a:schemeClr val="tx2">
                    <a:lumMod val="75000"/>
                  </a:schemeClr>
                </a:solidFill>
                <a:ea typeface="ＭＳ Ｐゴシック" charset="-128"/>
              </a:rPr>
              <a:t>2</a:t>
            </a:r>
            <a:endParaRPr lang="en-US" sz="2600" dirty="0" smtClean="0">
              <a:solidFill>
                <a:schemeClr val="tx2">
                  <a:lumMod val="75000"/>
                </a:schemeClr>
              </a:solidFill>
              <a:ea typeface="ＭＳ Ｐゴシック" charset="-128"/>
            </a:endParaRPr>
          </a:p>
          <a:p>
            <a:pPr marL="457200" indent="-282575" eaLnBrk="1" hangingPunct="1">
              <a:spcAft>
                <a:spcPts val="1200"/>
              </a:spcAft>
            </a:pPr>
            <a:r>
              <a:rPr lang="en-US" sz="2600" dirty="0" smtClean="0">
                <a:solidFill>
                  <a:schemeClr val="tx2">
                    <a:lumMod val="75000"/>
                  </a:schemeClr>
                </a:solidFill>
                <a:ea typeface="ＭＳ Ｐゴシック" charset="-128"/>
              </a:rPr>
              <a:t>Bring Attic from R-0 to R-40</a:t>
            </a:r>
          </a:p>
          <a:p>
            <a:pPr marL="457200" indent="-282575" eaLnBrk="1" hangingPunct="1">
              <a:spcAft>
                <a:spcPts val="1200"/>
              </a:spcAft>
            </a:pPr>
            <a:r>
              <a:rPr lang="en-US" sz="2600" dirty="0" smtClean="0">
                <a:solidFill>
                  <a:schemeClr val="tx2">
                    <a:lumMod val="75000"/>
                  </a:schemeClr>
                </a:solidFill>
                <a:ea typeface="ＭＳ Ｐゴシック" charset="-128"/>
              </a:rPr>
              <a:t>At R-40 w/ 2x6, 16” oc., 1 bag covers 18.1 ft</a:t>
            </a:r>
            <a:r>
              <a:rPr lang="en-US" sz="2600" baseline="30000" dirty="0" smtClean="0">
                <a:solidFill>
                  <a:schemeClr val="tx2">
                    <a:lumMod val="75000"/>
                  </a:schemeClr>
                </a:solidFill>
                <a:ea typeface="ＭＳ Ｐゴシック" charset="-128"/>
              </a:rPr>
              <a:t>2*</a:t>
            </a:r>
          </a:p>
          <a:p>
            <a:pPr marL="457200" indent="-282575" eaLnBrk="1" hangingPunct="1">
              <a:spcAft>
                <a:spcPts val="1200"/>
              </a:spcAft>
            </a:pPr>
            <a:r>
              <a:rPr lang="en-US" sz="2600" dirty="0" smtClean="0">
                <a:ea typeface="ＭＳ Ｐゴシック" charset="-128"/>
              </a:rPr>
              <a:t>Assume 15% waste allowance</a:t>
            </a:r>
          </a:p>
          <a:p>
            <a:pPr eaLnBrk="1" hangingPunct="1">
              <a:buFontTx/>
              <a:buNone/>
            </a:pPr>
            <a:endParaRPr lang="en-US" sz="1200" dirty="0" smtClean="0">
              <a:ea typeface="ＭＳ Ｐゴシック" charset="-128"/>
            </a:endParaRPr>
          </a:p>
          <a:p>
            <a:pPr eaLnBrk="1" hangingPunct="1">
              <a:buFontTx/>
              <a:buNone/>
            </a:pPr>
            <a:r>
              <a:rPr lang="en-US" sz="2600" dirty="0" smtClean="0">
                <a:solidFill>
                  <a:srgbClr val="000066"/>
                </a:solidFill>
                <a:ea typeface="ＭＳ Ｐゴシック" charset="-128"/>
              </a:rPr>
              <a:t>          How many bags do you need for the attic?</a:t>
            </a:r>
          </a:p>
          <a:p>
            <a:pPr eaLnBrk="1" hangingPunct="1"/>
            <a:endParaRPr lang="en-US" dirty="0" smtClean="0">
              <a:ea typeface="ＭＳ Ｐゴシック" charset="-128"/>
            </a:endParaRPr>
          </a:p>
          <a:p>
            <a:pPr eaLnBrk="1" hangingPunct="1"/>
            <a:endParaRPr lang="en-US" dirty="0" smtClean="0">
              <a:ea typeface="ＭＳ Ｐゴシック" charset="-128"/>
            </a:endParaRPr>
          </a:p>
        </p:txBody>
      </p:sp>
      <p:sp>
        <p:nvSpPr>
          <p:cNvPr id="2" name="Title 1"/>
          <p:cNvSpPr>
            <a:spLocks noGrp="1"/>
          </p:cNvSpPr>
          <p:nvPr>
            <p:ph type="title"/>
          </p:nvPr>
        </p:nvSpPr>
        <p:spPr>
          <a:xfrm>
            <a:off x="481013" y="0"/>
            <a:ext cx="6324600" cy="838200"/>
          </a:xfrm>
        </p:spPr>
        <p:txBody>
          <a:bodyPr/>
          <a:lstStyle/>
          <a:p>
            <a:pPr eaLnBrk="1" hangingPunct="1">
              <a:defRPr/>
            </a:pPr>
            <a:r>
              <a:rPr lang="en-US" dirty="0" smtClean="0">
                <a:ea typeface="ＭＳ Ｐゴシック" pitchFamily="-109" charset="-128"/>
              </a:rPr>
              <a:t>Estimating Attic Insulation #1</a:t>
            </a:r>
          </a:p>
        </p:txBody>
      </p:sp>
      <p:sp>
        <p:nvSpPr>
          <p:cNvPr id="33796" name="TextBox 4"/>
          <p:cNvSpPr txBox="1">
            <a:spLocks noChangeArrowheads="1"/>
          </p:cNvSpPr>
          <p:nvPr/>
        </p:nvSpPr>
        <p:spPr bwMode="auto">
          <a:xfrm>
            <a:off x="6908800" y="6222187"/>
            <a:ext cx="2283936" cy="276999"/>
          </a:xfrm>
          <a:prstGeom prst="rect">
            <a:avLst/>
          </a:prstGeom>
          <a:noFill/>
          <a:ln w="9525">
            <a:noFill/>
            <a:miter lim="800000"/>
            <a:headEnd/>
            <a:tailEnd/>
          </a:ln>
        </p:spPr>
        <p:txBody>
          <a:bodyPr wrap="none">
            <a:spAutoFit/>
          </a:bodyPr>
          <a:lstStyle/>
          <a:p>
            <a:r>
              <a:rPr lang="en-US" sz="1200" i="1" dirty="0">
                <a:solidFill>
                  <a:schemeClr val="tx2"/>
                </a:solidFill>
              </a:rPr>
              <a:t>* From sample coverage chart</a:t>
            </a:r>
          </a:p>
        </p:txBody>
      </p:sp>
      <p:sp>
        <p:nvSpPr>
          <p:cNvPr id="5" name="TextBox 4"/>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txBox="1">
            <a:spLocks/>
          </p:cNvSpPr>
          <p:nvPr/>
        </p:nvSpPr>
        <p:spPr bwMode="auto">
          <a:xfrm>
            <a:off x="457200" y="1600200"/>
            <a:ext cx="8229600" cy="3756025"/>
          </a:xfrm>
          <a:prstGeom prst="rect">
            <a:avLst/>
          </a:prstGeom>
          <a:noFill/>
          <a:ln w="9525">
            <a:noFill/>
            <a:miter lim="800000"/>
            <a:headEnd/>
            <a:tailEnd/>
          </a:ln>
        </p:spPr>
        <p:txBody>
          <a:bodyPr lIns="0" tIns="0" rIns="0" bIns="0"/>
          <a:lstStyle/>
          <a:p>
            <a:pPr marL="342900" indent="-342900" defTabSz="914400">
              <a:spcBef>
                <a:spcPts val="1200"/>
              </a:spcBef>
              <a:spcAft>
                <a:spcPts val="1200"/>
              </a:spcAft>
              <a:buFontTx/>
              <a:buChar char="•"/>
            </a:pPr>
            <a:r>
              <a:rPr lang="en-US" sz="2600" dirty="0">
                <a:solidFill>
                  <a:srgbClr val="404040"/>
                </a:solidFill>
              </a:rPr>
              <a:t>Total </a:t>
            </a:r>
            <a:r>
              <a:rPr lang="en-US" sz="2600" dirty="0" smtClean="0">
                <a:solidFill>
                  <a:srgbClr val="404040"/>
                </a:solidFill>
              </a:rPr>
              <a:t>attic </a:t>
            </a:r>
            <a:r>
              <a:rPr lang="en-US" sz="2600" dirty="0">
                <a:solidFill>
                  <a:schemeClr val="tx2">
                    <a:lumMod val="75000"/>
                  </a:schemeClr>
                </a:solidFill>
              </a:rPr>
              <a:t>a</a:t>
            </a:r>
            <a:r>
              <a:rPr lang="en-US" sz="2600" dirty="0" smtClean="0">
                <a:solidFill>
                  <a:schemeClr val="tx2">
                    <a:lumMod val="75000"/>
                  </a:schemeClr>
                </a:solidFill>
              </a:rPr>
              <a:t>rea </a:t>
            </a:r>
            <a:r>
              <a:rPr lang="en-US" sz="2600" dirty="0">
                <a:solidFill>
                  <a:schemeClr val="tx2">
                    <a:lumMod val="75000"/>
                  </a:schemeClr>
                </a:solidFill>
              </a:rPr>
              <a:t>= 516 </a:t>
            </a:r>
            <a:r>
              <a:rPr lang="en-US" sz="2600" dirty="0" smtClean="0">
                <a:solidFill>
                  <a:schemeClr val="tx2">
                    <a:lumMod val="75000"/>
                  </a:schemeClr>
                </a:solidFill>
              </a:rPr>
              <a:t>ft</a:t>
            </a:r>
            <a:r>
              <a:rPr lang="en-US" sz="2600" baseline="30000" dirty="0" smtClean="0">
                <a:solidFill>
                  <a:schemeClr val="tx2">
                    <a:lumMod val="75000"/>
                  </a:schemeClr>
                </a:solidFill>
              </a:rPr>
              <a:t>2</a:t>
            </a:r>
            <a:endParaRPr lang="en-US" sz="2600" dirty="0">
              <a:solidFill>
                <a:schemeClr val="tx2">
                  <a:lumMod val="75000"/>
                </a:schemeClr>
              </a:solidFill>
            </a:endParaRPr>
          </a:p>
          <a:p>
            <a:pPr marL="342900" indent="-342900" defTabSz="914400">
              <a:spcBef>
                <a:spcPts val="1200"/>
              </a:spcBef>
              <a:spcAft>
                <a:spcPts val="1200"/>
              </a:spcAft>
              <a:buFontTx/>
              <a:buChar char="•"/>
            </a:pPr>
            <a:r>
              <a:rPr lang="en-US" sz="2600" dirty="0">
                <a:solidFill>
                  <a:schemeClr val="tx2">
                    <a:lumMod val="75000"/>
                  </a:schemeClr>
                </a:solidFill>
              </a:rPr>
              <a:t>Bring </a:t>
            </a:r>
            <a:r>
              <a:rPr lang="en-US" sz="2600" dirty="0" smtClean="0">
                <a:solidFill>
                  <a:schemeClr val="tx2">
                    <a:lumMod val="75000"/>
                  </a:schemeClr>
                </a:solidFill>
              </a:rPr>
              <a:t>attic </a:t>
            </a:r>
            <a:r>
              <a:rPr lang="en-US" sz="2600" dirty="0">
                <a:solidFill>
                  <a:schemeClr val="tx2">
                    <a:lumMod val="75000"/>
                  </a:schemeClr>
                </a:solidFill>
              </a:rPr>
              <a:t>from R-0 to </a:t>
            </a:r>
            <a:r>
              <a:rPr lang="en-US" sz="2600" dirty="0" smtClean="0">
                <a:solidFill>
                  <a:schemeClr val="tx2">
                    <a:lumMod val="75000"/>
                  </a:schemeClr>
                </a:solidFill>
              </a:rPr>
              <a:t>R-40</a:t>
            </a:r>
            <a:endParaRPr lang="en-US" sz="2600" dirty="0">
              <a:solidFill>
                <a:schemeClr val="tx2">
                  <a:lumMod val="75000"/>
                </a:schemeClr>
              </a:solidFill>
            </a:endParaRPr>
          </a:p>
          <a:p>
            <a:pPr marL="342900" indent="-342900" defTabSz="914400">
              <a:spcBef>
                <a:spcPts val="1200"/>
              </a:spcBef>
              <a:spcAft>
                <a:spcPts val="1200"/>
              </a:spcAft>
              <a:buClr>
                <a:srgbClr val="8DC63F"/>
              </a:buClr>
              <a:buFontTx/>
              <a:buChar char="•"/>
            </a:pPr>
            <a:endParaRPr lang="en-US" sz="2600" dirty="0">
              <a:solidFill>
                <a:srgbClr val="404040"/>
              </a:solidFill>
            </a:endParaRPr>
          </a:p>
          <a:p>
            <a:pPr marL="342900" indent="-342900" defTabSz="914400">
              <a:spcBef>
                <a:spcPts val="1200"/>
              </a:spcBef>
              <a:spcAft>
                <a:spcPts val="1200"/>
              </a:spcAft>
              <a:buClr>
                <a:srgbClr val="8DC63F"/>
              </a:buClr>
              <a:buFontTx/>
              <a:buChar char="•"/>
            </a:pPr>
            <a:endParaRPr lang="en-US" sz="1300" dirty="0">
              <a:solidFill>
                <a:srgbClr val="404040"/>
              </a:solidFill>
            </a:endParaRPr>
          </a:p>
          <a:p>
            <a:pPr marL="342900" indent="-342900" defTabSz="914400">
              <a:spcBef>
                <a:spcPts val="1200"/>
              </a:spcBef>
              <a:spcAft>
                <a:spcPts val="1200"/>
              </a:spcAft>
              <a:buFontTx/>
              <a:buChar char="•"/>
            </a:pPr>
            <a:r>
              <a:rPr lang="en-US" sz="2600" dirty="0">
                <a:solidFill>
                  <a:srgbClr val="404040"/>
                </a:solidFill>
              </a:rPr>
              <a:t>Assume 15% waste </a:t>
            </a:r>
            <a:r>
              <a:rPr lang="en-US" sz="2600" dirty="0" smtClean="0">
                <a:solidFill>
                  <a:srgbClr val="404040"/>
                </a:solidFill>
              </a:rPr>
              <a:t>allowance</a:t>
            </a:r>
            <a:endParaRPr lang="en-US" sz="2800" dirty="0">
              <a:solidFill>
                <a:srgbClr val="404040"/>
              </a:solidFill>
            </a:endParaRPr>
          </a:p>
          <a:p>
            <a:pPr marL="342900" indent="-342900" defTabSz="914400">
              <a:spcBef>
                <a:spcPts val="1200"/>
              </a:spcBef>
              <a:buClr>
                <a:srgbClr val="8DC63F"/>
              </a:buClr>
              <a:buFontTx/>
              <a:buChar char="•"/>
            </a:pPr>
            <a:endParaRPr lang="en-US" sz="2800" dirty="0">
              <a:solidFill>
                <a:srgbClr val="404040"/>
              </a:solidFill>
            </a:endParaRPr>
          </a:p>
        </p:txBody>
      </p:sp>
      <p:sp>
        <p:nvSpPr>
          <p:cNvPr id="2" name="Title 1"/>
          <p:cNvSpPr>
            <a:spLocks noGrp="1"/>
          </p:cNvSpPr>
          <p:nvPr>
            <p:ph type="title"/>
          </p:nvPr>
        </p:nvSpPr>
        <p:spPr>
          <a:xfrm>
            <a:off x="482600" y="0"/>
            <a:ext cx="6519863" cy="838200"/>
          </a:xfrm>
        </p:spPr>
        <p:txBody>
          <a:bodyPr/>
          <a:lstStyle/>
          <a:p>
            <a:pPr eaLnBrk="1" hangingPunct="1">
              <a:defRPr/>
            </a:pPr>
            <a:r>
              <a:rPr lang="en-US" dirty="0" smtClean="0">
                <a:ea typeface="ＭＳ Ｐゴシック" pitchFamily="-109" charset="-128"/>
              </a:rPr>
              <a:t>Estimating Attic Insulation #2</a:t>
            </a:r>
          </a:p>
        </p:txBody>
      </p:sp>
      <p:sp>
        <p:nvSpPr>
          <p:cNvPr id="14" name="Rounded Rectangle 13"/>
          <p:cNvSpPr>
            <a:spLocks noChangeArrowheads="1"/>
          </p:cNvSpPr>
          <p:nvPr/>
        </p:nvSpPr>
        <p:spPr bwMode="auto">
          <a:xfrm>
            <a:off x="558800" y="3036888"/>
            <a:ext cx="8013700" cy="84455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137160"/>
          <a:lstStyle/>
          <a:p>
            <a:pPr marL="342900" indent="-342900" algn="ctr" defTabSz="914400">
              <a:spcBef>
                <a:spcPts val="1200"/>
              </a:spcBef>
              <a:spcAft>
                <a:spcPts val="1200"/>
              </a:spcAft>
              <a:buClr>
                <a:srgbClr val="8DC63F"/>
              </a:buClr>
              <a:defRPr/>
            </a:pPr>
            <a:r>
              <a:rPr lang="en-US" sz="2700" dirty="0">
                <a:solidFill>
                  <a:srgbClr val="528FBA"/>
                </a:solidFill>
              </a:rPr>
              <a:t>516 ft</a:t>
            </a:r>
            <a:r>
              <a:rPr lang="en-US" sz="2700" baseline="30000" dirty="0">
                <a:solidFill>
                  <a:srgbClr val="528FBA"/>
                </a:solidFill>
              </a:rPr>
              <a:t>2</a:t>
            </a:r>
            <a:r>
              <a:rPr lang="en-US" sz="2700" dirty="0">
                <a:solidFill>
                  <a:srgbClr val="528FBA"/>
                </a:solidFill>
              </a:rPr>
              <a:t> ÷ 1 bag/18.1 ft</a:t>
            </a:r>
            <a:r>
              <a:rPr lang="en-US" sz="2700" baseline="30000" dirty="0">
                <a:solidFill>
                  <a:srgbClr val="528FBA"/>
                </a:solidFill>
              </a:rPr>
              <a:t>2  </a:t>
            </a:r>
            <a:r>
              <a:rPr lang="en-US" sz="2700" dirty="0">
                <a:solidFill>
                  <a:srgbClr val="528FBA"/>
                </a:solidFill>
              </a:rPr>
              <a:t>=  </a:t>
            </a:r>
            <a:r>
              <a:rPr lang="en-US" sz="2700" b="1" dirty="0">
                <a:solidFill>
                  <a:srgbClr val="528FBA"/>
                </a:solidFill>
              </a:rPr>
              <a:t>28.5 bags </a:t>
            </a:r>
            <a:r>
              <a:rPr lang="en-US" sz="2700" dirty="0">
                <a:solidFill>
                  <a:srgbClr val="528FBA"/>
                </a:solidFill>
              </a:rPr>
              <a:t>of </a:t>
            </a:r>
            <a:r>
              <a:rPr lang="en-US" sz="2700" dirty="0" smtClean="0">
                <a:solidFill>
                  <a:srgbClr val="528FBA"/>
                </a:solidFill>
              </a:rPr>
              <a:t>insulation.</a:t>
            </a:r>
            <a:endParaRPr lang="en-US" sz="2700" dirty="0">
              <a:solidFill>
                <a:srgbClr val="528FBA"/>
              </a:solidFill>
            </a:endParaRPr>
          </a:p>
        </p:txBody>
      </p:sp>
      <p:sp>
        <p:nvSpPr>
          <p:cNvPr id="15" name="Rounded Rectangle 14"/>
          <p:cNvSpPr>
            <a:spLocks noChangeArrowheads="1"/>
          </p:cNvSpPr>
          <p:nvPr/>
        </p:nvSpPr>
        <p:spPr bwMode="auto">
          <a:xfrm>
            <a:off x="558800" y="4933950"/>
            <a:ext cx="8013700" cy="84455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137160"/>
          <a:lstStyle/>
          <a:p>
            <a:pPr marL="342900" indent="-342900" algn="ctr" defTabSz="914400">
              <a:spcBef>
                <a:spcPts val="1200"/>
              </a:spcBef>
              <a:spcAft>
                <a:spcPts val="1200"/>
              </a:spcAft>
              <a:buClr>
                <a:srgbClr val="8DC63F"/>
              </a:buClr>
              <a:defRPr/>
            </a:pPr>
            <a:r>
              <a:rPr lang="en-US" sz="2700" dirty="0">
                <a:solidFill>
                  <a:srgbClr val="528FBA"/>
                </a:solidFill>
              </a:rPr>
              <a:t>28.5 x 1.15 = 32.78 bags = </a:t>
            </a:r>
            <a:r>
              <a:rPr lang="en-US" sz="2700" b="1" dirty="0">
                <a:solidFill>
                  <a:srgbClr val="528FBA"/>
                </a:solidFill>
              </a:rPr>
              <a:t>33 bags </a:t>
            </a:r>
            <a:r>
              <a:rPr lang="en-US" sz="2000" i="1" dirty="0">
                <a:solidFill>
                  <a:srgbClr val="528FBA"/>
                </a:solidFill>
              </a:rPr>
              <a:t>(always round up</a:t>
            </a:r>
            <a:r>
              <a:rPr lang="en-US" sz="2000" i="1" dirty="0" smtClean="0">
                <a:solidFill>
                  <a:srgbClr val="528FBA"/>
                </a:solidFill>
              </a:rPr>
              <a:t>).</a:t>
            </a:r>
            <a:endParaRPr lang="en-US" sz="2000" i="1" dirty="0">
              <a:solidFill>
                <a:srgbClr val="528FBA"/>
              </a:solidFill>
            </a:endParaRPr>
          </a:p>
        </p:txBody>
      </p:sp>
      <p:sp>
        <p:nvSpPr>
          <p:cNvPr id="16" name="Multiply 15" descr="Graphic of X."/>
          <p:cNvSpPr/>
          <p:nvPr/>
        </p:nvSpPr>
        <p:spPr bwMode="auto">
          <a:xfrm>
            <a:off x="1321931" y="3179763"/>
            <a:ext cx="523875"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17" name="Multiply 16" descr="Graphic of X."/>
          <p:cNvSpPr/>
          <p:nvPr/>
        </p:nvSpPr>
        <p:spPr bwMode="auto">
          <a:xfrm>
            <a:off x="3827463" y="3179763"/>
            <a:ext cx="523875"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18" name="Oval 17" descr="Graphic of oval."/>
          <p:cNvSpPr>
            <a:spLocks noChangeArrowheads="1"/>
          </p:cNvSpPr>
          <p:nvPr/>
        </p:nvSpPr>
        <p:spPr bwMode="auto">
          <a:xfrm>
            <a:off x="5473700" y="3192463"/>
            <a:ext cx="927100" cy="523875"/>
          </a:xfrm>
          <a:prstGeom prst="ellipse">
            <a:avLst/>
          </a:prstGeom>
          <a:noFill/>
          <a:ln w="34925">
            <a:solidFill>
              <a:srgbClr val="FF0000"/>
            </a:solidFill>
            <a:round/>
            <a:headEnd/>
            <a:tailEnd/>
          </a:ln>
        </p:spPr>
        <p:txBody>
          <a:bodyPr/>
          <a:lstStyle/>
          <a:p>
            <a:pPr algn="ctr" defTabSz="914400"/>
            <a:r>
              <a:rPr lang="en-US" sz="2800" b="1" dirty="0"/>
              <a:t>  </a:t>
            </a:r>
          </a:p>
        </p:txBody>
      </p:sp>
      <p:sp>
        <p:nvSpPr>
          <p:cNvPr id="9" name="TextBox 8"/>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a:spLocks noChangeArrowheads="1"/>
          </p:cNvSpPr>
          <p:nvPr/>
        </p:nvSpPr>
        <p:spPr bwMode="auto">
          <a:xfrm>
            <a:off x="590550" y="2641718"/>
            <a:ext cx="8013700" cy="2535237"/>
          </a:xfrm>
          <a:prstGeom prst="roundRect">
            <a:avLst>
              <a:gd name="adj" fmla="val 1165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137160"/>
          <a:lstStyle/>
          <a:p>
            <a:pPr marL="342900" indent="-342900" algn="ctr" defTabSz="914400">
              <a:spcBef>
                <a:spcPts val="1200"/>
              </a:spcBef>
              <a:spcAft>
                <a:spcPts val="1200"/>
              </a:spcAft>
              <a:buClr>
                <a:srgbClr val="8DC63F"/>
              </a:buClr>
              <a:defRPr/>
            </a:pPr>
            <a:endParaRPr lang="en-US" sz="2700" dirty="0">
              <a:solidFill>
                <a:srgbClr val="528FBA"/>
              </a:solidFill>
            </a:endParaRPr>
          </a:p>
        </p:txBody>
      </p:sp>
      <p:sp>
        <p:nvSpPr>
          <p:cNvPr id="116738" name="Rectangle 2"/>
          <p:cNvSpPr>
            <a:spLocks noGrp="1" noChangeArrowheads="1"/>
          </p:cNvSpPr>
          <p:nvPr>
            <p:ph type="title"/>
          </p:nvPr>
        </p:nvSpPr>
        <p:spPr>
          <a:xfrm>
            <a:off x="481013" y="0"/>
            <a:ext cx="6324600" cy="838200"/>
          </a:xfrm>
        </p:spPr>
        <p:txBody>
          <a:bodyPr/>
          <a:lstStyle/>
          <a:p>
            <a:pPr eaLnBrk="1" hangingPunct="1">
              <a:defRPr/>
            </a:pPr>
            <a:r>
              <a:rPr lang="en-US" dirty="0"/>
              <a:t>Keep the Units Straight</a:t>
            </a:r>
          </a:p>
        </p:txBody>
      </p:sp>
      <p:grpSp>
        <p:nvGrpSpPr>
          <p:cNvPr id="35844" name="Group 30"/>
          <p:cNvGrpSpPr>
            <a:grpSpLocks/>
          </p:cNvGrpSpPr>
          <p:nvPr/>
        </p:nvGrpSpPr>
        <p:grpSpPr bwMode="auto">
          <a:xfrm>
            <a:off x="839788" y="2763955"/>
            <a:ext cx="8431212" cy="1117600"/>
            <a:chOff x="529" y="1248"/>
            <a:chExt cx="5311" cy="704"/>
          </a:xfrm>
        </p:grpSpPr>
        <p:sp>
          <p:nvSpPr>
            <p:cNvPr id="35862" name="Rectangle 17"/>
            <p:cNvSpPr>
              <a:spLocks noChangeArrowheads="1"/>
            </p:cNvSpPr>
            <p:nvPr/>
          </p:nvSpPr>
          <p:spPr bwMode="auto">
            <a:xfrm>
              <a:off x="529" y="1392"/>
              <a:ext cx="2783"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cs typeface="Arial" charset="0"/>
                </a:rPr>
                <a:t>3.5 lbs/ft</a:t>
              </a:r>
              <a:r>
                <a:rPr lang="en-US" sz="2400" baseline="30000" dirty="0">
                  <a:solidFill>
                    <a:srgbClr val="528FBA"/>
                  </a:solidFill>
                  <a:cs typeface="Arial" charset="0"/>
                </a:rPr>
                <a:t>3</a:t>
              </a:r>
              <a:r>
                <a:rPr lang="en-US" sz="2400" dirty="0">
                  <a:solidFill>
                    <a:srgbClr val="528FBA"/>
                  </a:solidFill>
                  <a:cs typeface="Arial" charset="0"/>
                </a:rPr>
                <a:t> x 1,000 ft</a:t>
              </a:r>
              <a:r>
                <a:rPr lang="en-US" sz="2400" baseline="30000" dirty="0">
                  <a:solidFill>
                    <a:srgbClr val="528FBA"/>
                  </a:solidFill>
                  <a:cs typeface="Arial" charset="0"/>
                </a:rPr>
                <a:t>3</a:t>
              </a:r>
              <a:r>
                <a:rPr lang="en-US" sz="2400" dirty="0">
                  <a:solidFill>
                    <a:srgbClr val="528FBA"/>
                  </a:solidFill>
                  <a:cs typeface="Arial" charset="0"/>
                </a:rPr>
                <a:t> = 3.5</a:t>
              </a:r>
            </a:p>
          </p:txBody>
        </p:sp>
        <p:grpSp>
          <p:nvGrpSpPr>
            <p:cNvPr id="35863" name="Group 28"/>
            <p:cNvGrpSpPr>
              <a:grpSpLocks/>
            </p:cNvGrpSpPr>
            <p:nvPr/>
          </p:nvGrpSpPr>
          <p:grpSpPr bwMode="auto">
            <a:xfrm>
              <a:off x="2839" y="1248"/>
              <a:ext cx="3001" cy="704"/>
              <a:chOff x="2407" y="1248"/>
              <a:chExt cx="3001" cy="704"/>
            </a:xfrm>
          </p:grpSpPr>
          <p:grpSp>
            <p:nvGrpSpPr>
              <p:cNvPr id="35864" name="Group 27"/>
              <p:cNvGrpSpPr>
                <a:grpSpLocks/>
              </p:cNvGrpSpPr>
              <p:nvPr/>
            </p:nvGrpSpPr>
            <p:grpSpPr bwMode="auto">
              <a:xfrm>
                <a:off x="2407" y="1248"/>
                <a:ext cx="577" cy="704"/>
                <a:chOff x="2407" y="1248"/>
                <a:chExt cx="577" cy="704"/>
              </a:xfrm>
            </p:grpSpPr>
            <p:sp>
              <p:nvSpPr>
                <p:cNvPr id="35866" name="Rectangle 18"/>
                <p:cNvSpPr>
                  <a:spLocks noChangeArrowheads="1"/>
                </p:cNvSpPr>
                <p:nvPr/>
              </p:nvSpPr>
              <p:spPr bwMode="auto">
                <a:xfrm>
                  <a:off x="2408" y="1248"/>
                  <a:ext cx="576"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cs typeface="Arial" charset="0"/>
                    </a:rPr>
                    <a:t>lbs</a:t>
                  </a:r>
                  <a:endParaRPr lang="en-US" sz="2400" baseline="30000" dirty="0">
                    <a:solidFill>
                      <a:srgbClr val="528FBA"/>
                    </a:solidFill>
                  </a:endParaRPr>
                </a:p>
              </p:txBody>
            </p:sp>
            <p:sp>
              <p:nvSpPr>
                <p:cNvPr id="35867" name="Line 19"/>
                <p:cNvSpPr>
                  <a:spLocks noChangeShapeType="1"/>
                </p:cNvSpPr>
                <p:nvPr/>
              </p:nvSpPr>
              <p:spPr bwMode="auto">
                <a:xfrm>
                  <a:off x="2407" y="1536"/>
                  <a:ext cx="361" cy="0"/>
                </a:xfrm>
                <a:prstGeom prst="line">
                  <a:avLst/>
                </a:prstGeom>
                <a:noFill/>
                <a:ln w="28575">
                  <a:solidFill>
                    <a:srgbClr val="528FBA"/>
                  </a:solidFill>
                  <a:round/>
                  <a:headEnd/>
                  <a:tailEnd/>
                </a:ln>
              </p:spPr>
              <p:txBody>
                <a:bodyPr/>
                <a:lstStyle/>
                <a:p>
                  <a:endParaRPr lang="en-US" dirty="0"/>
                </a:p>
              </p:txBody>
            </p:sp>
            <p:sp>
              <p:nvSpPr>
                <p:cNvPr id="35868" name="Rectangle 20"/>
                <p:cNvSpPr>
                  <a:spLocks noChangeArrowheads="1"/>
                </p:cNvSpPr>
                <p:nvPr/>
              </p:nvSpPr>
              <p:spPr bwMode="auto">
                <a:xfrm>
                  <a:off x="2448" y="1520"/>
                  <a:ext cx="480"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rPr>
                    <a:t>ft</a:t>
                  </a:r>
                  <a:r>
                    <a:rPr lang="en-US" sz="2400" baseline="30000" dirty="0">
                      <a:solidFill>
                        <a:srgbClr val="528FBA"/>
                      </a:solidFill>
                    </a:rPr>
                    <a:t>3</a:t>
                  </a:r>
                </a:p>
              </p:txBody>
            </p:sp>
          </p:grpSp>
          <p:sp>
            <p:nvSpPr>
              <p:cNvPr id="35865" name="Rectangle 21"/>
              <p:cNvSpPr>
                <a:spLocks noChangeArrowheads="1"/>
              </p:cNvSpPr>
              <p:nvPr/>
            </p:nvSpPr>
            <p:spPr bwMode="auto">
              <a:xfrm>
                <a:off x="2816" y="1370"/>
                <a:ext cx="2592"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cs typeface="Arial" charset="0"/>
                  </a:rPr>
                  <a:t>x 1,000 ft</a:t>
                </a:r>
                <a:r>
                  <a:rPr lang="en-US" sz="2400" baseline="30000" dirty="0">
                    <a:solidFill>
                      <a:srgbClr val="528FBA"/>
                    </a:solidFill>
                    <a:cs typeface="Arial" charset="0"/>
                  </a:rPr>
                  <a:t>3</a:t>
                </a:r>
                <a:r>
                  <a:rPr lang="en-US" sz="2400" dirty="0">
                    <a:solidFill>
                      <a:srgbClr val="528FBA"/>
                    </a:solidFill>
                    <a:cs typeface="Arial" charset="0"/>
                  </a:rPr>
                  <a:t> = 3,500 lbs</a:t>
                </a:r>
              </a:p>
            </p:txBody>
          </p:sp>
        </p:grpSp>
      </p:grpSp>
      <p:grpSp>
        <p:nvGrpSpPr>
          <p:cNvPr id="35845" name="Group 29"/>
          <p:cNvGrpSpPr>
            <a:grpSpLocks/>
          </p:cNvGrpSpPr>
          <p:nvPr/>
        </p:nvGrpSpPr>
        <p:grpSpPr bwMode="auto">
          <a:xfrm>
            <a:off x="877888" y="3995855"/>
            <a:ext cx="7324725" cy="1181100"/>
            <a:chOff x="505" y="2832"/>
            <a:chExt cx="4614" cy="744"/>
          </a:xfrm>
        </p:grpSpPr>
        <p:sp>
          <p:nvSpPr>
            <p:cNvPr id="35854" name="Rectangle 5"/>
            <p:cNvSpPr>
              <a:spLocks noChangeArrowheads="1"/>
            </p:cNvSpPr>
            <p:nvPr/>
          </p:nvSpPr>
          <p:spPr bwMode="auto">
            <a:xfrm>
              <a:off x="521" y="2836"/>
              <a:ext cx="1296"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cs typeface="Arial" charset="0"/>
                </a:rPr>
                <a:t> 3,500 lbs</a:t>
              </a:r>
              <a:endParaRPr lang="en-US" sz="2400" baseline="30000" dirty="0">
                <a:solidFill>
                  <a:srgbClr val="528FBA"/>
                </a:solidFill>
              </a:endParaRPr>
            </a:p>
          </p:txBody>
        </p:sp>
        <p:sp>
          <p:nvSpPr>
            <p:cNvPr id="35855" name="Line 6"/>
            <p:cNvSpPr>
              <a:spLocks noChangeShapeType="1"/>
            </p:cNvSpPr>
            <p:nvPr/>
          </p:nvSpPr>
          <p:spPr bwMode="auto">
            <a:xfrm>
              <a:off x="529" y="3136"/>
              <a:ext cx="1007" cy="0"/>
            </a:xfrm>
            <a:prstGeom prst="line">
              <a:avLst/>
            </a:prstGeom>
            <a:noFill/>
            <a:ln w="28575">
              <a:solidFill>
                <a:srgbClr val="528FBA"/>
              </a:solidFill>
              <a:round/>
              <a:headEnd/>
              <a:tailEnd/>
            </a:ln>
          </p:spPr>
          <p:txBody>
            <a:bodyPr/>
            <a:lstStyle/>
            <a:p>
              <a:endParaRPr lang="en-US" dirty="0"/>
            </a:p>
          </p:txBody>
        </p:sp>
        <p:sp>
          <p:nvSpPr>
            <p:cNvPr id="35856" name="Rectangle 7"/>
            <p:cNvSpPr>
              <a:spLocks noChangeArrowheads="1"/>
            </p:cNvSpPr>
            <p:nvPr/>
          </p:nvSpPr>
          <p:spPr bwMode="auto">
            <a:xfrm>
              <a:off x="505" y="3144"/>
              <a:ext cx="1392"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rPr>
                <a:t>36 lbs/bag</a:t>
              </a:r>
            </a:p>
          </p:txBody>
        </p:sp>
        <p:sp>
          <p:nvSpPr>
            <p:cNvPr id="35857" name="Rectangle 12"/>
            <p:cNvSpPr>
              <a:spLocks noChangeArrowheads="1"/>
            </p:cNvSpPr>
            <p:nvPr/>
          </p:nvSpPr>
          <p:spPr bwMode="auto">
            <a:xfrm>
              <a:off x="1592" y="2976"/>
              <a:ext cx="1680"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cs typeface="Arial" charset="0"/>
                </a:rPr>
                <a:t>=  3,500 lbs x</a:t>
              </a:r>
              <a:endParaRPr lang="en-US" sz="2400" baseline="30000" dirty="0">
                <a:solidFill>
                  <a:srgbClr val="528FBA"/>
                </a:solidFill>
                <a:cs typeface="Arial" charset="0"/>
              </a:endParaRPr>
            </a:p>
          </p:txBody>
        </p:sp>
        <p:sp>
          <p:nvSpPr>
            <p:cNvPr id="35858" name="Rectangle 23"/>
            <p:cNvSpPr>
              <a:spLocks noChangeArrowheads="1"/>
            </p:cNvSpPr>
            <p:nvPr/>
          </p:nvSpPr>
          <p:spPr bwMode="auto">
            <a:xfrm>
              <a:off x="2925" y="2832"/>
              <a:ext cx="507" cy="19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cs typeface="Arial" charset="0"/>
                </a:rPr>
                <a:t>bag</a:t>
              </a:r>
              <a:endParaRPr lang="en-US" sz="2400" baseline="30000" dirty="0">
                <a:solidFill>
                  <a:srgbClr val="528FBA"/>
                </a:solidFill>
              </a:endParaRPr>
            </a:p>
          </p:txBody>
        </p:sp>
        <p:sp>
          <p:nvSpPr>
            <p:cNvPr id="35859" name="Line 24"/>
            <p:cNvSpPr>
              <a:spLocks noChangeShapeType="1"/>
            </p:cNvSpPr>
            <p:nvPr/>
          </p:nvSpPr>
          <p:spPr bwMode="auto">
            <a:xfrm>
              <a:off x="2880" y="3144"/>
              <a:ext cx="536" cy="0"/>
            </a:xfrm>
            <a:prstGeom prst="line">
              <a:avLst/>
            </a:prstGeom>
            <a:noFill/>
            <a:ln w="28575">
              <a:solidFill>
                <a:srgbClr val="528FBA"/>
              </a:solidFill>
              <a:round/>
              <a:headEnd/>
              <a:tailEnd/>
            </a:ln>
          </p:spPr>
          <p:txBody>
            <a:bodyPr/>
            <a:lstStyle/>
            <a:p>
              <a:endParaRPr lang="en-US" dirty="0"/>
            </a:p>
          </p:txBody>
        </p:sp>
        <p:sp>
          <p:nvSpPr>
            <p:cNvPr id="35860" name="Rectangle 25"/>
            <p:cNvSpPr>
              <a:spLocks noChangeArrowheads="1"/>
            </p:cNvSpPr>
            <p:nvPr/>
          </p:nvSpPr>
          <p:spPr bwMode="auto">
            <a:xfrm>
              <a:off x="2848" y="3144"/>
              <a:ext cx="736" cy="264"/>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rPr>
                <a:t>36 lbs</a:t>
              </a:r>
              <a:endParaRPr lang="en-US" sz="2400" baseline="30000" dirty="0">
                <a:solidFill>
                  <a:srgbClr val="528FBA"/>
                </a:solidFill>
              </a:endParaRPr>
            </a:p>
          </p:txBody>
        </p:sp>
        <p:sp>
          <p:nvSpPr>
            <p:cNvPr id="35861" name="Rectangle 26"/>
            <p:cNvSpPr>
              <a:spLocks noChangeArrowheads="1"/>
            </p:cNvSpPr>
            <p:nvPr/>
          </p:nvSpPr>
          <p:spPr bwMode="auto">
            <a:xfrm>
              <a:off x="3487" y="2992"/>
              <a:ext cx="1632" cy="432"/>
            </a:xfrm>
            <a:prstGeom prst="rect">
              <a:avLst/>
            </a:prstGeom>
            <a:noFill/>
            <a:ln w="9525">
              <a:noFill/>
              <a:miter lim="800000"/>
              <a:headEnd/>
              <a:tailEnd/>
            </a:ln>
          </p:spPr>
          <p:txBody>
            <a:bodyPr/>
            <a:lstStyle/>
            <a:p>
              <a:pPr marL="342900" indent="-342900">
                <a:spcBef>
                  <a:spcPct val="20000"/>
                </a:spcBef>
              </a:pPr>
              <a:r>
                <a:rPr lang="en-US" sz="2400" dirty="0">
                  <a:solidFill>
                    <a:srgbClr val="528FBA"/>
                  </a:solidFill>
                  <a:cs typeface="Arial" charset="0"/>
                </a:rPr>
                <a:t>= 97.2 bags</a:t>
              </a:r>
              <a:endParaRPr lang="en-US" sz="2400" baseline="30000" dirty="0">
                <a:solidFill>
                  <a:srgbClr val="528FBA"/>
                </a:solidFill>
                <a:cs typeface="Arial" charset="0"/>
              </a:endParaRPr>
            </a:p>
          </p:txBody>
        </p:sp>
      </p:grpSp>
      <p:sp>
        <p:nvSpPr>
          <p:cNvPr id="35846" name="TextBox 19"/>
          <p:cNvSpPr txBox="1">
            <a:spLocks noChangeArrowheads="1"/>
          </p:cNvSpPr>
          <p:nvPr/>
        </p:nvSpPr>
        <p:spPr bwMode="auto">
          <a:xfrm>
            <a:off x="481013" y="1485900"/>
            <a:ext cx="8274050" cy="5170646"/>
          </a:xfrm>
          <a:prstGeom prst="rect">
            <a:avLst/>
          </a:prstGeom>
          <a:noFill/>
          <a:ln w="9525">
            <a:noFill/>
            <a:miter lim="800000"/>
            <a:headEnd/>
            <a:tailEnd/>
          </a:ln>
        </p:spPr>
        <p:txBody>
          <a:bodyPr wrap="square">
            <a:spAutoFit/>
          </a:bodyPr>
          <a:lstStyle/>
          <a:p>
            <a:pPr marL="457200" indent="-282575">
              <a:spcAft>
                <a:spcPts val="1800"/>
              </a:spcAft>
              <a:buFont typeface="Arial" charset="0"/>
              <a:buChar char="•"/>
            </a:pPr>
            <a:r>
              <a:rPr lang="en-US" sz="2400" dirty="0"/>
              <a:t>Label units to keep track.</a:t>
            </a:r>
          </a:p>
          <a:p>
            <a:pPr marL="457200" indent="-282575">
              <a:spcAft>
                <a:spcPts val="1800"/>
              </a:spcAft>
              <a:buFont typeface="Arial" charset="0"/>
              <a:buChar char="•"/>
            </a:pPr>
            <a:r>
              <a:rPr lang="en-US" sz="2400" dirty="0"/>
              <a:t>Units on top and bottom cancel each other out</a:t>
            </a:r>
            <a:r>
              <a:rPr lang="en-US" sz="2400" dirty="0" smtClean="0"/>
              <a:t>.</a:t>
            </a:r>
          </a:p>
          <a:p>
            <a:pPr marL="457200" indent="-457200">
              <a:spcAft>
                <a:spcPts val="1800"/>
              </a:spcAft>
              <a:buFont typeface="Arial" charset="0"/>
              <a:buChar char="•"/>
            </a:pPr>
            <a:endParaRPr lang="en-US" sz="2400" dirty="0" smtClean="0"/>
          </a:p>
          <a:p>
            <a:pPr marL="457200" indent="-457200">
              <a:spcAft>
                <a:spcPts val="1800"/>
              </a:spcAft>
              <a:buFont typeface="Arial" charset="0"/>
              <a:buChar char="•"/>
            </a:pPr>
            <a:endParaRPr lang="en-US" sz="2400" dirty="0" smtClean="0"/>
          </a:p>
          <a:p>
            <a:pPr marL="457200" indent="-457200">
              <a:spcAft>
                <a:spcPts val="1800"/>
              </a:spcAft>
              <a:buFont typeface="Arial" charset="0"/>
              <a:buChar char="•"/>
            </a:pPr>
            <a:endParaRPr lang="en-US" sz="2400" dirty="0" smtClean="0"/>
          </a:p>
          <a:p>
            <a:pPr marL="457200" indent="-457200">
              <a:spcAft>
                <a:spcPts val="1800"/>
              </a:spcAft>
              <a:buFont typeface="Arial" charset="0"/>
              <a:buChar char="•"/>
            </a:pPr>
            <a:endParaRPr lang="en-US" sz="2400" dirty="0" smtClean="0"/>
          </a:p>
          <a:p>
            <a:pPr marL="457200" indent="-457200">
              <a:spcAft>
                <a:spcPts val="1800"/>
              </a:spcAft>
              <a:buFont typeface="Arial" charset="0"/>
              <a:buChar char="•"/>
            </a:pPr>
            <a:endParaRPr lang="en-US" sz="2400" dirty="0" smtClean="0"/>
          </a:p>
          <a:p>
            <a:pPr marL="457200" indent="-282575">
              <a:spcAft>
                <a:spcPts val="1800"/>
              </a:spcAft>
              <a:buFont typeface="Arial" charset="0"/>
              <a:buChar char="•"/>
            </a:pPr>
            <a:r>
              <a:rPr lang="en-US" sz="2400" dirty="0" smtClean="0"/>
              <a:t>Avoid errors such as “</a:t>
            </a:r>
            <a:r>
              <a:rPr lang="en-US" sz="2400" i="1" dirty="0" smtClean="0"/>
              <a:t>gallons </a:t>
            </a:r>
            <a:r>
              <a:rPr lang="en-US" sz="2400" dirty="0" smtClean="0"/>
              <a:t>of electricity!”</a:t>
            </a:r>
            <a:endParaRPr lang="en-US" sz="2400" dirty="0"/>
          </a:p>
          <a:p>
            <a:pPr marL="457200" indent="-457200">
              <a:spcAft>
                <a:spcPts val="1800"/>
              </a:spcAft>
            </a:pPr>
            <a:endParaRPr lang="en-US" dirty="0"/>
          </a:p>
        </p:txBody>
      </p:sp>
      <p:sp>
        <p:nvSpPr>
          <p:cNvPr id="33" name="Multiply 32" descr="Graphic of X."/>
          <p:cNvSpPr/>
          <p:nvPr/>
        </p:nvSpPr>
        <p:spPr bwMode="auto">
          <a:xfrm>
            <a:off x="4543425" y="3195755"/>
            <a:ext cx="523875"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34" name="Multiply 33" descr="Graphic of X."/>
          <p:cNvSpPr/>
          <p:nvPr/>
        </p:nvSpPr>
        <p:spPr bwMode="auto">
          <a:xfrm>
            <a:off x="6215063" y="2933818"/>
            <a:ext cx="523875"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35" name="Oval 34" descr="Graphic of oval."/>
          <p:cNvSpPr>
            <a:spLocks noChangeArrowheads="1"/>
          </p:cNvSpPr>
          <p:nvPr/>
        </p:nvSpPr>
        <p:spPr bwMode="auto">
          <a:xfrm>
            <a:off x="7683500" y="2979855"/>
            <a:ext cx="635000" cy="457200"/>
          </a:xfrm>
          <a:prstGeom prst="ellipse">
            <a:avLst/>
          </a:prstGeom>
          <a:noFill/>
          <a:ln w="34925">
            <a:solidFill>
              <a:srgbClr val="FF0000"/>
            </a:solidFill>
            <a:round/>
            <a:headEnd/>
            <a:tailEnd/>
          </a:ln>
        </p:spPr>
        <p:txBody>
          <a:bodyPr/>
          <a:lstStyle/>
          <a:p>
            <a:pPr algn="ctr" defTabSz="914400"/>
            <a:r>
              <a:rPr lang="en-US" sz="2800" b="1" dirty="0"/>
              <a:t>  </a:t>
            </a:r>
          </a:p>
        </p:txBody>
      </p:sp>
      <p:sp>
        <p:nvSpPr>
          <p:cNvPr id="36" name="Multiply 35" descr="Graphic of X."/>
          <p:cNvSpPr/>
          <p:nvPr/>
        </p:nvSpPr>
        <p:spPr bwMode="auto">
          <a:xfrm>
            <a:off x="3822700" y="4216518"/>
            <a:ext cx="525463"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37" name="Multiply 36" descr="Graphic of X."/>
          <p:cNvSpPr/>
          <p:nvPr/>
        </p:nvSpPr>
        <p:spPr bwMode="auto">
          <a:xfrm>
            <a:off x="5021263" y="4491155"/>
            <a:ext cx="523875"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38" name="Oval 37" descr="Graphic of oval."/>
          <p:cNvSpPr>
            <a:spLocks noChangeArrowheads="1"/>
          </p:cNvSpPr>
          <p:nvPr/>
        </p:nvSpPr>
        <p:spPr bwMode="auto">
          <a:xfrm>
            <a:off x="6551613" y="4275255"/>
            <a:ext cx="839787" cy="457200"/>
          </a:xfrm>
          <a:prstGeom prst="ellipse">
            <a:avLst/>
          </a:prstGeom>
          <a:noFill/>
          <a:ln w="34925">
            <a:solidFill>
              <a:srgbClr val="FF0000"/>
            </a:solidFill>
            <a:round/>
            <a:headEnd/>
            <a:tailEnd/>
          </a:ln>
        </p:spPr>
        <p:txBody>
          <a:bodyPr/>
          <a:lstStyle/>
          <a:p>
            <a:pPr algn="ctr" defTabSz="914400"/>
            <a:r>
              <a:rPr lang="en-US" sz="2800" b="1" dirty="0"/>
              <a:t>  </a:t>
            </a:r>
          </a:p>
        </p:txBody>
      </p:sp>
      <p:sp>
        <p:nvSpPr>
          <p:cNvPr id="29" name="TextBox 28"/>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500"/>
                                        <p:tgtEl>
                                          <p:spTgt spid="36"/>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79425" y="0"/>
            <a:ext cx="6242050" cy="846138"/>
          </a:xfrm>
        </p:spPr>
        <p:txBody>
          <a:bodyPr/>
          <a:lstStyle/>
          <a:p>
            <a:pPr eaLnBrk="1" hangingPunct="1">
              <a:defRPr/>
            </a:pPr>
            <a:r>
              <a:rPr lang="en-US" dirty="0"/>
              <a:t>Estimating Wall Insulation</a:t>
            </a:r>
          </a:p>
        </p:txBody>
      </p:sp>
      <p:sp>
        <p:nvSpPr>
          <p:cNvPr id="36867" name="Text Box 215"/>
          <p:cNvSpPr txBox="1">
            <a:spLocks noChangeArrowheads="1"/>
          </p:cNvSpPr>
          <p:nvPr/>
        </p:nvSpPr>
        <p:spPr bwMode="auto">
          <a:xfrm>
            <a:off x="1422400" y="4043363"/>
            <a:ext cx="7391400" cy="892552"/>
          </a:xfrm>
          <a:prstGeom prst="rect">
            <a:avLst/>
          </a:prstGeom>
          <a:noFill/>
          <a:ln w="9525">
            <a:noFill/>
            <a:miter lim="800000"/>
            <a:headEnd/>
            <a:tailEnd/>
          </a:ln>
        </p:spPr>
        <p:txBody>
          <a:bodyPr>
            <a:spAutoFit/>
          </a:bodyPr>
          <a:lstStyle/>
          <a:p>
            <a:r>
              <a:rPr lang="en-US" sz="2600" dirty="0">
                <a:solidFill>
                  <a:srgbClr val="000066"/>
                </a:solidFill>
              </a:rPr>
              <a:t>How many bags to dense-pack 1,200 ft</a:t>
            </a:r>
            <a:r>
              <a:rPr lang="en-US" sz="2600" baseline="30000" dirty="0">
                <a:solidFill>
                  <a:srgbClr val="000066"/>
                </a:solidFill>
              </a:rPr>
              <a:t>2</a:t>
            </a:r>
            <a:r>
              <a:rPr lang="en-US" sz="2600" dirty="0">
                <a:solidFill>
                  <a:srgbClr val="000066"/>
                </a:solidFill>
              </a:rPr>
              <a:t> of wall </a:t>
            </a:r>
            <a:br>
              <a:rPr lang="en-US" sz="2600" dirty="0">
                <a:solidFill>
                  <a:srgbClr val="000066"/>
                </a:solidFill>
              </a:rPr>
            </a:br>
            <a:r>
              <a:rPr lang="en-US" sz="2600" dirty="0">
                <a:solidFill>
                  <a:srgbClr val="000066"/>
                </a:solidFill>
              </a:rPr>
              <a:t>with 2 x 4 studs, 16” o.c.?</a:t>
            </a:r>
          </a:p>
        </p:txBody>
      </p:sp>
      <p:sp>
        <p:nvSpPr>
          <p:cNvPr id="36868" name="TextBox 4"/>
          <p:cNvSpPr txBox="1">
            <a:spLocks noChangeArrowheads="1"/>
          </p:cNvSpPr>
          <p:nvPr/>
        </p:nvSpPr>
        <p:spPr bwMode="auto">
          <a:xfrm>
            <a:off x="382588" y="1377950"/>
            <a:ext cx="6051550" cy="492443"/>
          </a:xfrm>
          <a:prstGeom prst="rect">
            <a:avLst/>
          </a:prstGeom>
          <a:noFill/>
          <a:ln w="9525">
            <a:noFill/>
            <a:miter lim="800000"/>
            <a:headEnd/>
            <a:tailEnd/>
          </a:ln>
        </p:spPr>
        <p:txBody>
          <a:bodyPr>
            <a:spAutoFit/>
          </a:bodyPr>
          <a:lstStyle/>
          <a:p>
            <a:r>
              <a:rPr lang="en-US" sz="2600" dirty="0">
                <a:solidFill>
                  <a:srgbClr val="000066"/>
                </a:solidFill>
              </a:rPr>
              <a:t>Sample Wall Coverage Chart</a:t>
            </a:r>
          </a:p>
        </p:txBody>
      </p:sp>
      <p:graphicFrame>
        <p:nvGraphicFramePr>
          <p:cNvPr id="8" name="Content Placeholder 3" descr="Table showing maximum coverage for wall insulation"/>
          <p:cNvGraphicFramePr>
            <a:graphicFrameLocks noGrp="1"/>
          </p:cNvGraphicFramePr>
          <p:nvPr>
            <p:extLst>
              <p:ext uri="{D42A27DB-BD31-4B8C-83A1-F6EECF244321}">
                <p14:modId xmlns:p14="http://schemas.microsoft.com/office/powerpoint/2010/main" val="2988614685"/>
              </p:ext>
            </p:extLst>
          </p:nvPr>
        </p:nvGraphicFramePr>
        <p:xfrm>
          <a:off x="503238" y="1993900"/>
          <a:ext cx="8043862" cy="1791018"/>
        </p:xfrm>
        <a:graphic>
          <a:graphicData uri="http://schemas.openxmlformats.org/drawingml/2006/table">
            <a:tbl>
              <a:tblPr/>
              <a:tblGrid>
                <a:gridCol w="1693862"/>
                <a:gridCol w="1524000"/>
                <a:gridCol w="1460500"/>
                <a:gridCol w="1460500"/>
                <a:gridCol w="1905000"/>
              </a:tblGrid>
              <a:tr h="3206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charset="0"/>
                          <a:ea typeface="ＭＳ Ｐゴシック" charset="-128"/>
                        </a:rPr>
                        <a:t>Maximum Coverage</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0000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62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Sidewalls</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Thickness </a:t>
                      </a:r>
                      <a:br>
                        <a:rPr kumimoji="0" lang="en-US" sz="1400" b="1" i="0" u="none" strike="noStrike" cap="none" normalizeH="0" baseline="0" dirty="0" smtClean="0">
                          <a:ln>
                            <a:noFill/>
                          </a:ln>
                          <a:solidFill>
                            <a:schemeClr val="tx1"/>
                          </a:solidFill>
                          <a:effectLst/>
                          <a:latin typeface="Arial" charset="0"/>
                          <a:ea typeface="ＭＳ Ｐゴシック" charset="-128"/>
                        </a:rPr>
                      </a:br>
                      <a:r>
                        <a:rPr kumimoji="0" lang="en-US" sz="1400" b="0" i="0" u="none" strike="noStrike" cap="none" normalizeH="0" baseline="0" dirty="0" smtClean="0">
                          <a:ln>
                            <a:noFill/>
                          </a:ln>
                          <a:solidFill>
                            <a:schemeClr val="tx1"/>
                          </a:solidFill>
                          <a:effectLst/>
                          <a:latin typeface="Arial" charset="0"/>
                          <a:ea typeface="ＭＳ Ｐゴシック" charset="-128"/>
                        </a:rPr>
                        <a:t>(inches)</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Square Feet per Bag</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hMerge="1">
                  <a:txBody>
                    <a:bodyPr/>
                    <a:lstStyle/>
                    <a:p>
                      <a:endParaRPr lang="en-US"/>
                    </a:p>
                  </a:txBody>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Weight per </a:t>
                      </a:r>
                      <a:br>
                        <a:rPr kumimoji="0" lang="en-US" sz="1400" b="1" i="0" u="none" strike="noStrike" cap="none" normalizeH="0" baseline="0" dirty="0" smtClean="0">
                          <a:ln>
                            <a:noFill/>
                          </a:ln>
                          <a:solidFill>
                            <a:schemeClr val="tx1"/>
                          </a:solidFill>
                          <a:effectLst/>
                          <a:latin typeface="Arial" charset="0"/>
                          <a:ea typeface="ＭＳ Ｐゴシック" charset="-128"/>
                        </a:rPr>
                      </a:br>
                      <a:r>
                        <a:rPr kumimoji="0" lang="en-US" sz="1400" b="1" i="0" u="none" strike="noStrike" cap="none" normalizeH="0" baseline="0" dirty="0" smtClean="0">
                          <a:ln>
                            <a:noFill/>
                          </a:ln>
                          <a:solidFill>
                            <a:schemeClr val="tx1"/>
                          </a:solidFill>
                          <a:effectLst/>
                          <a:latin typeface="Arial" charset="0"/>
                          <a:ea typeface="ＭＳ Ｐゴシック" charset="-128"/>
                        </a:rPr>
                        <a:t>Square Foot</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r>
              <a:tr h="3302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16” O.C.</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24” O.C.</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vMerge="1">
                  <a:txBody>
                    <a:bodyPr/>
                    <a:lstStyle/>
                    <a:p>
                      <a:endParaRPr lang="en-US"/>
                    </a:p>
                  </a:txBody>
                  <a:tcPr/>
                </a:tc>
              </a:tr>
              <a:tr h="3810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R-13 (2x4)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33.8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32.7</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0.758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3683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R-20 (2x6)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5.5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21.5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20.8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1.192</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bl>
          </a:graphicData>
        </a:graphic>
      </p:graphicFrame>
      <p:sp>
        <p:nvSpPr>
          <p:cNvPr id="36900" name="Right Arrow 8" descr="Graphic of arrow."/>
          <p:cNvSpPr>
            <a:spLocks noChangeArrowheads="1"/>
          </p:cNvSpPr>
          <p:nvPr/>
        </p:nvSpPr>
        <p:spPr bwMode="auto">
          <a:xfrm>
            <a:off x="457200" y="4029075"/>
            <a:ext cx="825500" cy="889000"/>
          </a:xfrm>
          <a:prstGeom prst="rightArrow">
            <a:avLst>
              <a:gd name="adj1" fmla="val 50000"/>
              <a:gd name="adj2" fmla="val 50000"/>
            </a:avLst>
          </a:prstGeom>
          <a:solidFill>
            <a:schemeClr val="accent3">
              <a:lumMod val="20000"/>
              <a:lumOff val="80000"/>
            </a:schemeClr>
          </a:solidFill>
          <a:ln w="9525">
            <a:noFill/>
            <a:round/>
            <a:headEnd/>
            <a:tailEnd/>
          </a:ln>
        </p:spPr>
        <p:txBody>
          <a:bodyPr/>
          <a:lstStyle/>
          <a:p>
            <a:pPr algn="ctr" defTabSz="914400"/>
            <a:endParaRPr lang="en-US" sz="2800" b="1" dirty="0"/>
          </a:p>
        </p:txBody>
      </p:sp>
      <p:sp>
        <p:nvSpPr>
          <p:cNvPr id="10" name="Rounded Rectangle 9"/>
          <p:cNvSpPr>
            <a:spLocks noChangeArrowheads="1"/>
          </p:cNvSpPr>
          <p:nvPr/>
        </p:nvSpPr>
        <p:spPr bwMode="auto">
          <a:xfrm>
            <a:off x="1473200" y="4987925"/>
            <a:ext cx="5588000" cy="116205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lIns="274320" tIns="137160"/>
          <a:lstStyle/>
          <a:p>
            <a:pPr>
              <a:defRPr/>
            </a:pPr>
            <a:r>
              <a:rPr lang="en-US" sz="2400" u="sng" dirty="0">
                <a:solidFill>
                  <a:schemeClr val="tx2">
                    <a:lumMod val="75000"/>
                  </a:schemeClr>
                </a:solidFill>
              </a:rPr>
              <a:t>1,200 ft</a:t>
            </a:r>
            <a:r>
              <a:rPr lang="en-US" sz="2400" u="sng" baseline="30000" dirty="0">
                <a:solidFill>
                  <a:schemeClr val="tx2">
                    <a:lumMod val="75000"/>
                  </a:schemeClr>
                </a:solidFill>
              </a:rPr>
              <a:t>2</a:t>
            </a:r>
            <a:r>
              <a:rPr lang="en-US" sz="2400" u="sng" dirty="0">
                <a:solidFill>
                  <a:schemeClr val="tx2">
                    <a:lumMod val="75000"/>
                  </a:schemeClr>
                </a:solidFill>
              </a:rPr>
              <a:t>	</a:t>
            </a:r>
            <a:r>
              <a:rPr lang="en-US" sz="2400" dirty="0">
                <a:solidFill>
                  <a:schemeClr val="tx2">
                    <a:lumMod val="75000"/>
                  </a:schemeClr>
                </a:solidFill>
              </a:rPr>
              <a:t>   </a:t>
            </a:r>
            <a:r>
              <a:rPr lang="en-US" sz="3800" baseline="-25000" dirty="0">
                <a:solidFill>
                  <a:schemeClr val="tx2">
                    <a:lumMod val="75000"/>
                  </a:schemeClr>
                </a:solidFill>
              </a:rPr>
              <a:t>= 35.5 bags </a:t>
            </a:r>
            <a:r>
              <a:rPr lang="en-US" sz="3800" baseline="-25000" dirty="0">
                <a:solidFill>
                  <a:schemeClr val="tx2">
                    <a:lumMod val="75000"/>
                  </a:schemeClr>
                </a:solidFill>
                <a:sym typeface="WP IconicSymbolsA" pitchFamily="2" charset="2"/>
              </a:rPr>
              <a:t>= 36 bags</a:t>
            </a:r>
            <a:endParaRPr lang="en-US" sz="3800" baseline="-25000" dirty="0">
              <a:solidFill>
                <a:schemeClr val="tx2">
                  <a:lumMod val="75000"/>
                </a:schemeClr>
              </a:solidFill>
            </a:endParaRPr>
          </a:p>
          <a:p>
            <a:pPr>
              <a:defRPr/>
            </a:pPr>
            <a:r>
              <a:rPr lang="en-US" sz="2400" dirty="0">
                <a:solidFill>
                  <a:srgbClr val="50565C"/>
                </a:solidFill>
              </a:rPr>
              <a:t>33.8 ft</a:t>
            </a:r>
            <a:r>
              <a:rPr lang="en-US" sz="2400" baseline="30000" dirty="0">
                <a:solidFill>
                  <a:srgbClr val="50565C"/>
                </a:solidFill>
              </a:rPr>
              <a:t>2</a:t>
            </a:r>
            <a:r>
              <a:rPr lang="en-US" sz="2400" dirty="0">
                <a:solidFill>
                  <a:srgbClr val="50565C"/>
                </a:solidFill>
              </a:rPr>
              <a:t>/bag</a:t>
            </a:r>
            <a:endParaRPr lang="en-US" sz="2400" u="sng" dirty="0">
              <a:solidFill>
                <a:srgbClr val="50565C"/>
              </a:solidFill>
            </a:endParaRPr>
          </a:p>
        </p:txBody>
      </p:sp>
      <p:sp>
        <p:nvSpPr>
          <p:cNvPr id="9" name="TextBox 8"/>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76250" y="0"/>
            <a:ext cx="6232525" cy="846138"/>
          </a:xfrm>
        </p:spPr>
        <p:txBody>
          <a:bodyPr/>
          <a:lstStyle/>
          <a:p>
            <a:pPr eaLnBrk="1" hangingPunct="1">
              <a:defRPr/>
            </a:pPr>
            <a:r>
              <a:rPr lang="en-US" dirty="0"/>
              <a:t>Estimating Wall Insulation</a:t>
            </a:r>
          </a:p>
        </p:txBody>
      </p:sp>
      <p:sp>
        <p:nvSpPr>
          <p:cNvPr id="37891" name="Text Box 4"/>
          <p:cNvSpPr txBox="1">
            <a:spLocks noChangeArrowheads="1"/>
          </p:cNvSpPr>
          <p:nvPr/>
        </p:nvSpPr>
        <p:spPr bwMode="auto">
          <a:xfrm>
            <a:off x="476250" y="4749800"/>
            <a:ext cx="8229600" cy="1446550"/>
          </a:xfrm>
          <a:prstGeom prst="rect">
            <a:avLst/>
          </a:prstGeom>
          <a:noFill/>
          <a:ln w="9525">
            <a:noFill/>
            <a:miter lim="800000"/>
            <a:headEnd/>
            <a:tailEnd/>
          </a:ln>
        </p:spPr>
        <p:txBody>
          <a:bodyPr>
            <a:spAutoFit/>
          </a:bodyPr>
          <a:lstStyle/>
          <a:p>
            <a:r>
              <a:rPr lang="en-US" sz="2200" dirty="0">
                <a:solidFill>
                  <a:schemeClr val="tx2">
                    <a:lumMod val="75000"/>
                  </a:schemeClr>
                </a:solidFill>
              </a:rPr>
              <a:t>Each </a:t>
            </a:r>
            <a:r>
              <a:rPr lang="en-US" sz="2200" dirty="0" smtClean="0">
                <a:solidFill>
                  <a:schemeClr val="tx2">
                    <a:lumMod val="75000"/>
                  </a:schemeClr>
                </a:solidFill>
              </a:rPr>
              <a:t>sq. ft. </a:t>
            </a:r>
            <a:r>
              <a:rPr lang="en-US" sz="2200" dirty="0">
                <a:solidFill>
                  <a:schemeClr val="tx2">
                    <a:lumMod val="75000"/>
                  </a:schemeClr>
                </a:solidFill>
              </a:rPr>
              <a:t>of wall contains: 1 ft x 1 ft x </a:t>
            </a:r>
            <a:r>
              <a:rPr lang="en-US" sz="2200" u="sng" dirty="0">
                <a:solidFill>
                  <a:schemeClr val="tx2">
                    <a:lumMod val="75000"/>
                  </a:schemeClr>
                </a:solidFill>
              </a:rPr>
              <a:t>3.5 </a:t>
            </a:r>
            <a:r>
              <a:rPr lang="en-US" sz="2200" u="sng" dirty="0" smtClean="0">
                <a:solidFill>
                  <a:schemeClr val="tx2">
                    <a:lumMod val="75000"/>
                  </a:schemeClr>
                </a:solidFill>
              </a:rPr>
              <a:t>inches</a:t>
            </a:r>
            <a:r>
              <a:rPr lang="en-US" sz="2200" dirty="0" smtClean="0">
                <a:solidFill>
                  <a:schemeClr val="tx2">
                    <a:lumMod val="75000"/>
                  </a:schemeClr>
                </a:solidFill>
              </a:rPr>
              <a:t>  </a:t>
            </a:r>
            <a:r>
              <a:rPr lang="en-US" sz="2200" dirty="0">
                <a:solidFill>
                  <a:schemeClr val="tx2">
                    <a:lumMod val="75000"/>
                  </a:schemeClr>
                </a:solidFill>
              </a:rPr>
              <a:t>= 0.2917 ft</a:t>
            </a:r>
            <a:r>
              <a:rPr lang="en-US" sz="2200" baseline="30000" dirty="0">
                <a:solidFill>
                  <a:schemeClr val="tx2">
                    <a:lumMod val="75000"/>
                  </a:schemeClr>
                </a:solidFill>
              </a:rPr>
              <a:t>3</a:t>
            </a:r>
          </a:p>
          <a:p>
            <a:r>
              <a:rPr lang="en-US" sz="2200" dirty="0">
                <a:solidFill>
                  <a:srgbClr val="404040"/>
                </a:solidFill>
              </a:rPr>
              <a:t>										    </a:t>
            </a:r>
            <a:r>
              <a:rPr lang="en-US" sz="2200" dirty="0">
                <a:solidFill>
                  <a:srgbClr val="50565C"/>
                </a:solidFill>
              </a:rPr>
              <a:t>12 in/ft</a:t>
            </a:r>
          </a:p>
          <a:p>
            <a:r>
              <a:rPr lang="en-US" sz="2200" u="sng" dirty="0">
                <a:solidFill>
                  <a:srgbClr val="50565C"/>
                </a:solidFill>
              </a:rPr>
              <a:t>0.758 lbs/ft</a:t>
            </a:r>
            <a:r>
              <a:rPr lang="en-US" sz="2200" baseline="30000" dirty="0">
                <a:solidFill>
                  <a:srgbClr val="50565C"/>
                </a:solidFill>
              </a:rPr>
              <a:t>2</a:t>
            </a:r>
            <a:r>
              <a:rPr lang="en-US" sz="2200" dirty="0">
                <a:solidFill>
                  <a:srgbClr val="50565C"/>
                </a:solidFill>
              </a:rPr>
              <a:t>  </a:t>
            </a:r>
            <a:r>
              <a:rPr lang="en-US" sz="3200" baseline="-25000" dirty="0">
                <a:solidFill>
                  <a:srgbClr val="50565C"/>
                </a:solidFill>
              </a:rPr>
              <a:t>=   2.6 lbs/ft</a:t>
            </a:r>
            <a:r>
              <a:rPr lang="en-US" sz="1500" baseline="30000" dirty="0">
                <a:solidFill>
                  <a:srgbClr val="50565C"/>
                </a:solidFill>
              </a:rPr>
              <a:t>3</a:t>
            </a:r>
            <a:endParaRPr lang="en-US" sz="1500" u="sng" baseline="30000" dirty="0">
              <a:solidFill>
                <a:srgbClr val="50565C"/>
              </a:solidFill>
            </a:endParaRPr>
          </a:p>
          <a:p>
            <a:r>
              <a:rPr lang="en-US" sz="2200" dirty="0">
                <a:solidFill>
                  <a:srgbClr val="50565C"/>
                </a:solidFill>
              </a:rPr>
              <a:t>0.2917 ft</a:t>
            </a:r>
            <a:r>
              <a:rPr lang="en-US" sz="2200" baseline="30000" dirty="0">
                <a:solidFill>
                  <a:srgbClr val="50565C"/>
                </a:solidFill>
              </a:rPr>
              <a:t>3</a:t>
            </a:r>
            <a:r>
              <a:rPr lang="en-US" sz="2200" dirty="0">
                <a:solidFill>
                  <a:srgbClr val="50565C"/>
                </a:solidFill>
              </a:rPr>
              <a:t>/ft</a:t>
            </a:r>
            <a:r>
              <a:rPr lang="en-US" sz="2200" baseline="30000" dirty="0">
                <a:solidFill>
                  <a:srgbClr val="50565C"/>
                </a:solidFill>
              </a:rPr>
              <a:t>2</a:t>
            </a:r>
          </a:p>
        </p:txBody>
      </p:sp>
      <p:sp>
        <p:nvSpPr>
          <p:cNvPr id="37892" name="TextBox 4"/>
          <p:cNvSpPr txBox="1">
            <a:spLocks noChangeArrowheads="1"/>
          </p:cNvSpPr>
          <p:nvPr/>
        </p:nvSpPr>
        <p:spPr bwMode="auto">
          <a:xfrm>
            <a:off x="415925" y="1374775"/>
            <a:ext cx="8339138" cy="492443"/>
          </a:xfrm>
          <a:prstGeom prst="rect">
            <a:avLst/>
          </a:prstGeom>
          <a:noFill/>
          <a:ln w="9525">
            <a:noFill/>
            <a:miter lim="800000"/>
            <a:headEnd/>
            <a:tailEnd/>
          </a:ln>
        </p:spPr>
        <p:txBody>
          <a:bodyPr>
            <a:spAutoFit/>
          </a:bodyPr>
          <a:lstStyle/>
          <a:p>
            <a:r>
              <a:rPr lang="en-US" sz="2600" dirty="0">
                <a:solidFill>
                  <a:srgbClr val="000066"/>
                </a:solidFill>
              </a:rPr>
              <a:t>What density does the chart assume?</a:t>
            </a:r>
          </a:p>
        </p:txBody>
      </p:sp>
      <p:graphicFrame>
        <p:nvGraphicFramePr>
          <p:cNvPr id="16" name="Content Placeholder 3" descr="Table showing maximum coverage for wall insulation"/>
          <p:cNvGraphicFramePr>
            <a:graphicFrameLocks noGrp="1"/>
          </p:cNvGraphicFramePr>
          <p:nvPr>
            <p:extLst>
              <p:ext uri="{D42A27DB-BD31-4B8C-83A1-F6EECF244321}">
                <p14:modId xmlns:p14="http://schemas.microsoft.com/office/powerpoint/2010/main" val="3497272653"/>
              </p:ext>
            </p:extLst>
          </p:nvPr>
        </p:nvGraphicFramePr>
        <p:xfrm>
          <a:off x="503238" y="1993900"/>
          <a:ext cx="8043862" cy="1791018"/>
        </p:xfrm>
        <a:graphic>
          <a:graphicData uri="http://schemas.openxmlformats.org/drawingml/2006/table">
            <a:tbl>
              <a:tblPr/>
              <a:tblGrid>
                <a:gridCol w="1693862"/>
                <a:gridCol w="1524000"/>
                <a:gridCol w="1460500"/>
                <a:gridCol w="1460500"/>
                <a:gridCol w="1905000"/>
              </a:tblGrid>
              <a:tr h="3206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charset="0"/>
                          <a:ea typeface="ＭＳ Ｐゴシック" charset="-128"/>
                        </a:rPr>
                        <a:t>Maximum Coverage</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0000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62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Sidewalls</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Thickness </a:t>
                      </a:r>
                      <a:br>
                        <a:rPr kumimoji="0" lang="en-US" sz="1400" b="1" i="0" u="none" strike="noStrike" cap="none" normalizeH="0" baseline="0" dirty="0" smtClean="0">
                          <a:ln>
                            <a:noFill/>
                          </a:ln>
                          <a:solidFill>
                            <a:schemeClr val="tx1"/>
                          </a:solidFill>
                          <a:effectLst/>
                          <a:latin typeface="Arial" charset="0"/>
                          <a:ea typeface="ＭＳ Ｐゴシック" charset="-128"/>
                        </a:rPr>
                      </a:br>
                      <a:r>
                        <a:rPr kumimoji="0" lang="en-US" sz="1400" b="0" i="0" u="none" strike="noStrike" cap="none" normalizeH="0" baseline="0" dirty="0" smtClean="0">
                          <a:ln>
                            <a:noFill/>
                          </a:ln>
                          <a:solidFill>
                            <a:schemeClr val="tx1"/>
                          </a:solidFill>
                          <a:effectLst/>
                          <a:latin typeface="Arial" charset="0"/>
                          <a:ea typeface="ＭＳ Ｐゴシック" charset="-128"/>
                        </a:rPr>
                        <a:t>(inches)</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Square Feet per Bag</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hMerge="1">
                  <a:txBody>
                    <a:bodyPr/>
                    <a:lstStyle/>
                    <a:p>
                      <a:endParaRPr lang="en-US"/>
                    </a:p>
                  </a:txBody>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Weight per </a:t>
                      </a:r>
                      <a:br>
                        <a:rPr kumimoji="0" lang="en-US" sz="1400" b="1" i="0" u="none" strike="noStrike" cap="none" normalizeH="0" baseline="0" dirty="0" smtClean="0">
                          <a:ln>
                            <a:noFill/>
                          </a:ln>
                          <a:solidFill>
                            <a:schemeClr val="tx1"/>
                          </a:solidFill>
                          <a:effectLst/>
                          <a:latin typeface="Arial" charset="0"/>
                          <a:ea typeface="ＭＳ Ｐゴシック" charset="-128"/>
                        </a:rPr>
                      </a:br>
                      <a:r>
                        <a:rPr kumimoji="0" lang="en-US" sz="1400" b="1" i="0" u="none" strike="noStrike" cap="none" normalizeH="0" baseline="0" dirty="0" smtClean="0">
                          <a:ln>
                            <a:noFill/>
                          </a:ln>
                          <a:solidFill>
                            <a:schemeClr val="tx1"/>
                          </a:solidFill>
                          <a:effectLst/>
                          <a:latin typeface="Arial" charset="0"/>
                          <a:ea typeface="ＭＳ Ｐゴシック" charset="-128"/>
                        </a:rPr>
                        <a:t>Square Foot</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r>
              <a:tr h="3302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16” o.c.</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24” o.c.</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vMerge="1">
                  <a:txBody>
                    <a:bodyPr/>
                    <a:lstStyle/>
                    <a:p>
                      <a:endParaRPr lang="en-US"/>
                    </a:p>
                  </a:txBody>
                  <a:tcPr/>
                </a:tc>
              </a:tr>
              <a:tr h="3810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R-13 (2x4)</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33.8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32.7</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0.758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3683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R-20 (2x6</a:t>
                      </a:r>
                    </a:p>
                  </a:txBody>
                  <a:tcP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5.5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21.5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20.8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1.192</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bl>
          </a:graphicData>
        </a:graphic>
      </p:graphicFrame>
      <p:sp>
        <p:nvSpPr>
          <p:cNvPr id="17" name="Rectangular Callout 16"/>
          <p:cNvSpPr>
            <a:spLocks noChangeArrowheads="1"/>
          </p:cNvSpPr>
          <p:nvPr/>
        </p:nvSpPr>
        <p:spPr bwMode="auto">
          <a:xfrm>
            <a:off x="3095625" y="3925888"/>
            <a:ext cx="3975100" cy="660400"/>
          </a:xfrm>
          <a:prstGeom prst="wedgeRectCallout">
            <a:avLst>
              <a:gd name="adj1" fmla="val 53968"/>
              <a:gd name="adj2" fmla="val -139778"/>
            </a:avLst>
          </a:prstGeom>
          <a:gradFill rotWithShape="1">
            <a:gsLst>
              <a:gs pos="0">
                <a:srgbClr val="FFFFFF"/>
              </a:gs>
              <a:gs pos="64000">
                <a:srgbClr val="FFFFFF"/>
              </a:gs>
              <a:gs pos="100000">
                <a:srgbClr val="FFFFFF"/>
              </a:gs>
            </a:gsLst>
            <a:lin ang="5400000" scaled="1"/>
          </a:gradFill>
          <a:ln w="9525">
            <a:solidFill>
              <a:srgbClr val="BFBFBF"/>
            </a:solidFill>
            <a:miter lim="800000"/>
            <a:headEnd/>
            <a:tailEnd/>
          </a:ln>
          <a:effectLst>
            <a:outerShdw dist="45339" dir="5400000" rotWithShape="0">
              <a:srgbClr val="808080">
                <a:alpha val="50000"/>
              </a:srgbClr>
            </a:outerShdw>
          </a:effectLst>
        </p:spPr>
        <p:txBody>
          <a:bodyPr anchor="ctr"/>
          <a:lstStyle/>
          <a:p>
            <a:pPr algn="ctr">
              <a:lnSpc>
                <a:spcPct val="90000"/>
              </a:lnSpc>
              <a:defRPr/>
            </a:pPr>
            <a:r>
              <a:rPr lang="en-US" sz="2000" dirty="0">
                <a:solidFill>
                  <a:srgbClr val="333333"/>
                </a:solidFill>
              </a:rPr>
              <a:t>Chart indicates </a:t>
            </a:r>
            <a:r>
              <a:rPr lang="en-US" sz="2000" b="1" dirty="0">
                <a:solidFill>
                  <a:schemeClr val="tx2">
                    <a:lumMod val="75000"/>
                  </a:schemeClr>
                </a:solidFill>
              </a:rPr>
              <a:t>0.758 </a:t>
            </a:r>
            <a:r>
              <a:rPr lang="en-US" sz="2000" b="1" dirty="0" smtClean="0">
                <a:solidFill>
                  <a:schemeClr val="tx2">
                    <a:lumMod val="75000"/>
                  </a:schemeClr>
                </a:solidFill>
              </a:rPr>
              <a:t>lbs/sq. ft.</a:t>
            </a:r>
            <a:endParaRPr lang="en-US" sz="2000" b="1" baseline="30000" dirty="0">
              <a:solidFill>
                <a:schemeClr val="tx2">
                  <a:lumMod val="75000"/>
                </a:schemeClr>
              </a:solidFill>
            </a:endParaRPr>
          </a:p>
        </p:txBody>
      </p:sp>
      <p:sp>
        <p:nvSpPr>
          <p:cNvPr id="18" name="Multiply 17" descr="Graphic of X."/>
          <p:cNvSpPr/>
          <p:nvPr/>
        </p:nvSpPr>
        <p:spPr bwMode="auto">
          <a:xfrm>
            <a:off x="1671638" y="5378450"/>
            <a:ext cx="525462"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19" name="Oval 18" descr="Graphic of oval."/>
          <p:cNvSpPr>
            <a:spLocks noChangeArrowheads="1"/>
          </p:cNvSpPr>
          <p:nvPr/>
        </p:nvSpPr>
        <p:spPr bwMode="auto">
          <a:xfrm>
            <a:off x="2451100" y="5438775"/>
            <a:ext cx="1346200" cy="631825"/>
          </a:xfrm>
          <a:prstGeom prst="ellipse">
            <a:avLst/>
          </a:prstGeom>
          <a:noFill/>
          <a:ln w="34925">
            <a:solidFill>
              <a:srgbClr val="FF0000"/>
            </a:solidFill>
            <a:round/>
            <a:headEnd/>
            <a:tailEnd/>
          </a:ln>
        </p:spPr>
        <p:txBody>
          <a:bodyPr/>
          <a:lstStyle/>
          <a:p>
            <a:pPr algn="ctr" defTabSz="914400"/>
            <a:r>
              <a:rPr lang="en-US" sz="2800" b="1" dirty="0"/>
              <a:t>  </a:t>
            </a:r>
          </a:p>
        </p:txBody>
      </p:sp>
      <p:sp>
        <p:nvSpPr>
          <p:cNvPr id="20" name="Multiply 19" descr="Graphic of X."/>
          <p:cNvSpPr/>
          <p:nvPr/>
        </p:nvSpPr>
        <p:spPr bwMode="auto">
          <a:xfrm>
            <a:off x="1671638" y="5692775"/>
            <a:ext cx="525462" cy="523875"/>
          </a:xfrm>
          <a:prstGeom prst="mathMultiply">
            <a:avLst>
              <a:gd name="adj1" fmla="val 13837"/>
            </a:avLst>
          </a:prstGeom>
          <a:solidFill>
            <a:srgbClr val="FF0000">
              <a:alpha val="85000"/>
            </a:srgb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21" name="TextBox 20"/>
          <p:cNvSpPr txBox="1">
            <a:spLocks noChangeArrowheads="1"/>
          </p:cNvSpPr>
          <p:nvPr/>
        </p:nvSpPr>
        <p:spPr bwMode="auto">
          <a:xfrm>
            <a:off x="3860800" y="5559425"/>
            <a:ext cx="1993900" cy="368300"/>
          </a:xfrm>
          <a:prstGeom prst="rect">
            <a:avLst/>
          </a:prstGeom>
          <a:noFill/>
          <a:ln w="9525">
            <a:noFill/>
            <a:miter lim="800000"/>
            <a:headEnd/>
            <a:tailEnd/>
          </a:ln>
        </p:spPr>
        <p:txBody>
          <a:bodyPr>
            <a:spAutoFit/>
          </a:bodyPr>
          <a:lstStyle/>
          <a:p>
            <a:r>
              <a:rPr lang="en-US" b="1" dirty="0">
                <a:solidFill>
                  <a:srgbClr val="FF0000"/>
                </a:solidFill>
              </a:rPr>
              <a:t>What? So low?</a:t>
            </a:r>
          </a:p>
        </p:txBody>
      </p:sp>
      <p:sp>
        <p:nvSpPr>
          <p:cNvPr id="24" name="Rectangular Callout 23"/>
          <p:cNvSpPr>
            <a:spLocks noChangeArrowheads="1"/>
          </p:cNvSpPr>
          <p:nvPr/>
        </p:nvSpPr>
        <p:spPr bwMode="auto">
          <a:xfrm>
            <a:off x="6030913" y="5594350"/>
            <a:ext cx="2698750" cy="660400"/>
          </a:xfrm>
          <a:prstGeom prst="wedgeRectCallout">
            <a:avLst>
              <a:gd name="adj1" fmla="val -64704"/>
              <a:gd name="adj2" fmla="val -20546"/>
            </a:avLst>
          </a:prstGeom>
          <a:ln>
            <a:headEnd/>
            <a:tailEnd/>
          </a:ln>
        </p:spPr>
        <p:style>
          <a:lnRef idx="2">
            <a:schemeClr val="accent4"/>
          </a:lnRef>
          <a:fillRef idx="1">
            <a:schemeClr val="lt1"/>
          </a:fillRef>
          <a:effectRef idx="0">
            <a:schemeClr val="accent4"/>
          </a:effectRef>
          <a:fontRef idx="minor">
            <a:schemeClr val="dk1"/>
          </a:fontRef>
        </p:style>
        <p:txBody>
          <a:bodyPr anchor="ctr"/>
          <a:lstStyle/>
          <a:p>
            <a:pPr fontAlgn="auto">
              <a:lnSpc>
                <a:spcPct val="90000"/>
              </a:lnSpc>
              <a:spcBef>
                <a:spcPts val="0"/>
              </a:spcBef>
              <a:spcAft>
                <a:spcPts val="0"/>
              </a:spcAft>
              <a:defRPr/>
            </a:pPr>
            <a:r>
              <a:rPr lang="en-US" sz="1600" dirty="0">
                <a:solidFill>
                  <a:schemeClr val="tx2">
                    <a:lumMod val="75000"/>
                  </a:schemeClr>
                </a:solidFill>
                <a:latin typeface="+mn-lt"/>
                <a:ea typeface="+mn-ea"/>
              </a:rPr>
              <a:t>Not really, that accounts for space taken up by framing</a:t>
            </a:r>
          </a:p>
        </p:txBody>
      </p:sp>
      <p:sp>
        <p:nvSpPr>
          <p:cNvPr id="12" name="TextBox 11"/>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slide(fromLeft)">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a:spLocks noChangeArrowheads="1"/>
          </p:cNvSpPr>
          <p:nvPr/>
        </p:nvSpPr>
        <p:spPr bwMode="auto">
          <a:xfrm>
            <a:off x="1422400" y="2928938"/>
            <a:ext cx="5588000" cy="3281362"/>
          </a:xfrm>
          <a:prstGeom prst="roundRect">
            <a:avLst>
              <a:gd name="adj" fmla="val 7324"/>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lIns="274320" tIns="137160"/>
          <a:lstStyle/>
          <a:p>
            <a:pPr>
              <a:defRPr/>
            </a:pPr>
            <a:r>
              <a:rPr lang="en-US" sz="2400" dirty="0">
                <a:solidFill>
                  <a:srgbClr val="404040"/>
                </a:solidFill>
              </a:rPr>
              <a:t>Assume 3.5 lbs/ft</a:t>
            </a:r>
            <a:r>
              <a:rPr lang="en-US" sz="2400" baseline="30000" dirty="0">
                <a:solidFill>
                  <a:srgbClr val="404040"/>
                </a:solidFill>
              </a:rPr>
              <a:t>3</a:t>
            </a:r>
            <a:r>
              <a:rPr lang="en-US" sz="2400" dirty="0">
                <a:solidFill>
                  <a:srgbClr val="404040"/>
                </a:solidFill>
              </a:rPr>
              <a:t> &amp; 36 lbs/bag.</a:t>
            </a:r>
          </a:p>
          <a:p>
            <a:pPr>
              <a:defRPr/>
            </a:pPr>
            <a:endParaRPr lang="en-US" sz="1600" dirty="0">
              <a:solidFill>
                <a:srgbClr val="404040"/>
              </a:solidFill>
            </a:endParaRPr>
          </a:p>
          <a:p>
            <a:pPr>
              <a:defRPr/>
            </a:pPr>
            <a:r>
              <a:rPr lang="en-US" sz="2400" dirty="0">
                <a:solidFill>
                  <a:srgbClr val="404040"/>
                </a:solidFill>
              </a:rPr>
              <a:t>1,200 ft</a:t>
            </a:r>
            <a:r>
              <a:rPr lang="en-US" sz="2400" baseline="30000" dirty="0">
                <a:solidFill>
                  <a:srgbClr val="404040"/>
                </a:solidFill>
              </a:rPr>
              <a:t>2</a:t>
            </a:r>
            <a:r>
              <a:rPr lang="en-US" sz="2400" dirty="0">
                <a:solidFill>
                  <a:srgbClr val="404040"/>
                </a:solidFill>
              </a:rPr>
              <a:t> x </a:t>
            </a:r>
            <a:r>
              <a:rPr lang="en-US" sz="2400" u="sng" dirty="0">
                <a:solidFill>
                  <a:srgbClr val="404040"/>
                </a:solidFill>
              </a:rPr>
              <a:t>3.5 inches</a:t>
            </a:r>
            <a:r>
              <a:rPr lang="en-US" sz="2400" dirty="0">
                <a:solidFill>
                  <a:srgbClr val="404040"/>
                </a:solidFill>
              </a:rPr>
              <a:t>  = </a:t>
            </a:r>
            <a:r>
              <a:rPr lang="en-US" sz="2400" b="1" dirty="0">
                <a:solidFill>
                  <a:srgbClr val="528FBA"/>
                </a:solidFill>
              </a:rPr>
              <a:t>350 ft</a:t>
            </a:r>
            <a:r>
              <a:rPr lang="en-US" sz="2400" b="1" baseline="30000" dirty="0">
                <a:solidFill>
                  <a:srgbClr val="528FBA"/>
                </a:solidFill>
              </a:rPr>
              <a:t>3</a:t>
            </a:r>
          </a:p>
          <a:p>
            <a:pPr>
              <a:defRPr/>
            </a:pPr>
            <a:r>
              <a:rPr lang="en-US" sz="2400" dirty="0">
                <a:solidFill>
                  <a:srgbClr val="404040"/>
                </a:solidFill>
              </a:rPr>
              <a:t>	             12 in/ft</a:t>
            </a:r>
          </a:p>
          <a:p>
            <a:pPr>
              <a:defRPr/>
            </a:pPr>
            <a:endParaRPr lang="en-US" sz="1400" dirty="0">
              <a:solidFill>
                <a:srgbClr val="404040"/>
              </a:solidFill>
            </a:endParaRPr>
          </a:p>
          <a:p>
            <a:pPr>
              <a:defRPr/>
            </a:pPr>
            <a:r>
              <a:rPr lang="en-US" sz="2400" dirty="0">
                <a:solidFill>
                  <a:srgbClr val="404040"/>
                </a:solidFill>
              </a:rPr>
              <a:t>350 ft</a:t>
            </a:r>
            <a:r>
              <a:rPr lang="en-US" sz="2400" baseline="30000" dirty="0">
                <a:solidFill>
                  <a:srgbClr val="404040"/>
                </a:solidFill>
              </a:rPr>
              <a:t>3</a:t>
            </a:r>
            <a:r>
              <a:rPr lang="en-US" sz="2400" dirty="0">
                <a:solidFill>
                  <a:srgbClr val="404040"/>
                </a:solidFill>
              </a:rPr>
              <a:t> x 3.5 lbs/ ft</a:t>
            </a:r>
            <a:r>
              <a:rPr lang="en-US" sz="2400" baseline="30000" dirty="0">
                <a:solidFill>
                  <a:srgbClr val="404040"/>
                </a:solidFill>
              </a:rPr>
              <a:t>3</a:t>
            </a:r>
            <a:r>
              <a:rPr lang="en-US" sz="2400" dirty="0">
                <a:solidFill>
                  <a:srgbClr val="404040"/>
                </a:solidFill>
              </a:rPr>
              <a:t> = </a:t>
            </a:r>
            <a:r>
              <a:rPr lang="en-US" sz="2400" b="1" dirty="0">
                <a:solidFill>
                  <a:srgbClr val="528FBA"/>
                </a:solidFill>
              </a:rPr>
              <a:t>1,225 lbs</a:t>
            </a:r>
          </a:p>
          <a:p>
            <a:pPr>
              <a:defRPr/>
            </a:pPr>
            <a:endParaRPr lang="en-US" sz="1200" dirty="0">
              <a:solidFill>
                <a:srgbClr val="404040"/>
              </a:solidFill>
            </a:endParaRPr>
          </a:p>
          <a:p>
            <a:pPr>
              <a:defRPr/>
            </a:pPr>
            <a:r>
              <a:rPr lang="en-US" sz="2400" u="sng" dirty="0">
                <a:solidFill>
                  <a:srgbClr val="404040"/>
                </a:solidFill>
              </a:rPr>
              <a:t> 1,225 lbs	</a:t>
            </a:r>
            <a:r>
              <a:rPr lang="en-US" sz="3500" baseline="-25000" dirty="0">
                <a:solidFill>
                  <a:srgbClr val="404040"/>
                </a:solidFill>
              </a:rPr>
              <a:t> = 34.03 bags </a:t>
            </a:r>
            <a:r>
              <a:rPr lang="en-US" sz="3500" baseline="-25000" dirty="0">
                <a:solidFill>
                  <a:srgbClr val="404040"/>
                </a:solidFill>
                <a:sym typeface="WP IconicSymbolsA" pitchFamily="2" charset="2"/>
              </a:rPr>
              <a:t>= </a:t>
            </a:r>
            <a:r>
              <a:rPr lang="en-US" sz="3500" b="1" baseline="-25000" dirty="0">
                <a:solidFill>
                  <a:srgbClr val="528FBA"/>
                </a:solidFill>
                <a:sym typeface="WP IconicSymbolsA" pitchFamily="2" charset="2"/>
              </a:rPr>
              <a:t>35 bags</a:t>
            </a:r>
            <a:endParaRPr lang="en-US" sz="3500" b="1" baseline="-25000" dirty="0">
              <a:solidFill>
                <a:srgbClr val="528FBA"/>
              </a:solidFill>
            </a:endParaRPr>
          </a:p>
          <a:p>
            <a:pPr>
              <a:defRPr/>
            </a:pPr>
            <a:r>
              <a:rPr lang="en-US" sz="2400" dirty="0">
                <a:solidFill>
                  <a:srgbClr val="404040"/>
                </a:solidFill>
              </a:rPr>
              <a:t>36 lbs/bag</a:t>
            </a:r>
          </a:p>
        </p:txBody>
      </p:sp>
      <p:sp>
        <p:nvSpPr>
          <p:cNvPr id="111618" name="Rectangle 2"/>
          <p:cNvSpPr>
            <a:spLocks noGrp="1" noChangeArrowheads="1"/>
          </p:cNvSpPr>
          <p:nvPr>
            <p:ph type="title"/>
          </p:nvPr>
        </p:nvSpPr>
        <p:spPr>
          <a:xfrm>
            <a:off x="469900" y="0"/>
            <a:ext cx="6070600" cy="895350"/>
          </a:xfrm>
        </p:spPr>
        <p:txBody>
          <a:bodyPr/>
          <a:lstStyle/>
          <a:p>
            <a:pPr eaLnBrk="1" hangingPunct="1">
              <a:defRPr/>
            </a:pPr>
            <a:r>
              <a:rPr lang="en-US" dirty="0"/>
              <a:t>Estimating Wall Insulation</a:t>
            </a:r>
          </a:p>
        </p:txBody>
      </p:sp>
      <p:sp>
        <p:nvSpPr>
          <p:cNvPr id="38916" name="TextBox 3"/>
          <p:cNvSpPr txBox="1">
            <a:spLocks noChangeArrowheads="1"/>
          </p:cNvSpPr>
          <p:nvPr/>
        </p:nvSpPr>
        <p:spPr bwMode="auto">
          <a:xfrm>
            <a:off x="398463" y="1368425"/>
            <a:ext cx="8526462" cy="492443"/>
          </a:xfrm>
          <a:prstGeom prst="rect">
            <a:avLst/>
          </a:prstGeom>
          <a:noFill/>
          <a:ln w="9525">
            <a:noFill/>
            <a:miter lim="800000"/>
            <a:headEnd/>
            <a:tailEnd/>
          </a:ln>
        </p:spPr>
        <p:txBody>
          <a:bodyPr>
            <a:spAutoFit/>
          </a:bodyPr>
          <a:lstStyle/>
          <a:p>
            <a:r>
              <a:rPr lang="en-US" sz="2600" i="1" dirty="0">
                <a:solidFill>
                  <a:srgbClr val="000066"/>
                </a:solidFill>
              </a:rPr>
              <a:t>What if there’s no coverage chart? </a:t>
            </a:r>
            <a:r>
              <a:rPr lang="en-US" sz="2600" dirty="0">
                <a:solidFill>
                  <a:srgbClr val="000066"/>
                </a:solidFill>
              </a:rPr>
              <a:t>The math is simple:</a:t>
            </a:r>
          </a:p>
        </p:txBody>
      </p:sp>
      <p:sp>
        <p:nvSpPr>
          <p:cNvPr id="38919" name="Text Box 215"/>
          <p:cNvSpPr txBox="1">
            <a:spLocks noChangeArrowheads="1"/>
          </p:cNvSpPr>
          <p:nvPr/>
        </p:nvSpPr>
        <p:spPr bwMode="auto">
          <a:xfrm>
            <a:off x="1422400" y="1943100"/>
            <a:ext cx="7391400" cy="892552"/>
          </a:xfrm>
          <a:prstGeom prst="rect">
            <a:avLst/>
          </a:prstGeom>
          <a:noFill/>
          <a:ln w="9525">
            <a:noFill/>
            <a:miter lim="800000"/>
            <a:headEnd/>
            <a:tailEnd/>
          </a:ln>
        </p:spPr>
        <p:txBody>
          <a:bodyPr>
            <a:spAutoFit/>
          </a:bodyPr>
          <a:lstStyle/>
          <a:p>
            <a:r>
              <a:rPr lang="en-US" sz="2600" dirty="0">
                <a:solidFill>
                  <a:srgbClr val="000066"/>
                </a:solidFill>
              </a:rPr>
              <a:t>How many bags to dense-pack 1,200 ft</a:t>
            </a:r>
            <a:r>
              <a:rPr lang="en-US" sz="2600" baseline="30000" dirty="0">
                <a:solidFill>
                  <a:srgbClr val="000066"/>
                </a:solidFill>
              </a:rPr>
              <a:t>2</a:t>
            </a:r>
            <a:r>
              <a:rPr lang="en-US" sz="2600" dirty="0">
                <a:solidFill>
                  <a:srgbClr val="000066"/>
                </a:solidFill>
              </a:rPr>
              <a:t> of wall </a:t>
            </a:r>
            <a:br>
              <a:rPr lang="en-US" sz="2600" dirty="0">
                <a:solidFill>
                  <a:srgbClr val="000066"/>
                </a:solidFill>
              </a:rPr>
            </a:br>
            <a:r>
              <a:rPr lang="en-US" sz="2600" dirty="0">
                <a:solidFill>
                  <a:srgbClr val="000066"/>
                </a:solidFill>
              </a:rPr>
              <a:t>with </a:t>
            </a:r>
            <a:r>
              <a:rPr lang="en-US" sz="2600" dirty="0" smtClean="0">
                <a:solidFill>
                  <a:srgbClr val="000066"/>
                </a:solidFill>
              </a:rPr>
              <a:t>2 </a:t>
            </a:r>
            <a:r>
              <a:rPr lang="en-US" sz="2600" dirty="0">
                <a:solidFill>
                  <a:srgbClr val="000066"/>
                </a:solidFill>
              </a:rPr>
              <a:t>x </a:t>
            </a:r>
            <a:r>
              <a:rPr lang="en-US" sz="2600" dirty="0" smtClean="0">
                <a:solidFill>
                  <a:srgbClr val="000066"/>
                </a:solidFill>
              </a:rPr>
              <a:t>4 </a:t>
            </a:r>
            <a:r>
              <a:rPr lang="en-US" sz="2600" dirty="0">
                <a:solidFill>
                  <a:srgbClr val="000066"/>
                </a:solidFill>
              </a:rPr>
              <a:t>studs, 16” o.c.?</a:t>
            </a:r>
          </a:p>
        </p:txBody>
      </p:sp>
      <p:sp>
        <p:nvSpPr>
          <p:cNvPr id="38920" name="Right Arrow 11" descr="Graphic of arrow."/>
          <p:cNvSpPr>
            <a:spLocks noChangeArrowheads="1"/>
          </p:cNvSpPr>
          <p:nvPr/>
        </p:nvSpPr>
        <p:spPr bwMode="auto">
          <a:xfrm>
            <a:off x="457200" y="1928813"/>
            <a:ext cx="825500" cy="889000"/>
          </a:xfrm>
          <a:prstGeom prst="rightArrow">
            <a:avLst>
              <a:gd name="adj1" fmla="val 50000"/>
              <a:gd name="adj2" fmla="val 50000"/>
            </a:avLst>
          </a:prstGeom>
          <a:solidFill>
            <a:schemeClr val="accent3">
              <a:lumMod val="20000"/>
              <a:lumOff val="80000"/>
            </a:schemeClr>
          </a:solidFill>
          <a:ln w="9525">
            <a:noFill/>
            <a:round/>
            <a:headEnd/>
            <a:tailEnd/>
          </a:ln>
        </p:spPr>
        <p:txBody>
          <a:bodyPr/>
          <a:lstStyle/>
          <a:p>
            <a:pPr algn="ctr" defTabSz="914400"/>
            <a:endParaRPr lang="en-US" sz="2800" b="1" dirty="0"/>
          </a:p>
        </p:txBody>
      </p:sp>
      <p:sp>
        <p:nvSpPr>
          <p:cNvPr id="14" name="Rectangular Callout 13"/>
          <p:cNvSpPr>
            <a:spLocks noChangeArrowheads="1"/>
          </p:cNvSpPr>
          <p:nvPr/>
        </p:nvSpPr>
        <p:spPr bwMode="auto">
          <a:xfrm>
            <a:off x="6759575" y="5349875"/>
            <a:ext cx="2143125" cy="450850"/>
          </a:xfrm>
          <a:prstGeom prst="wedgeRectCallout">
            <a:avLst>
              <a:gd name="adj1" fmla="val -64704"/>
              <a:gd name="adj2" fmla="val -838"/>
            </a:avLst>
          </a:prstGeom>
          <a:gradFill rotWithShape="1">
            <a:gsLst>
              <a:gs pos="0">
                <a:srgbClr val="FFFFFF"/>
              </a:gs>
              <a:gs pos="64000">
                <a:srgbClr val="FFFFFF"/>
              </a:gs>
              <a:gs pos="100000">
                <a:srgbClr val="FFFFFF"/>
              </a:gs>
            </a:gsLst>
            <a:lin ang="5400000" scaled="1"/>
          </a:gradFill>
          <a:ln w="9525">
            <a:solidFill>
              <a:srgbClr val="BFBFBF"/>
            </a:solidFill>
            <a:miter lim="800000"/>
            <a:headEnd/>
            <a:tailEnd/>
          </a:ln>
          <a:effectLst>
            <a:outerShdw dist="45339" dir="5400000" rotWithShape="0">
              <a:srgbClr val="808080">
                <a:alpha val="50000"/>
              </a:srgbClr>
            </a:outerShdw>
          </a:effectLst>
        </p:spPr>
        <p:txBody>
          <a:bodyPr anchor="ctr"/>
          <a:lstStyle/>
          <a:p>
            <a:pPr fontAlgn="auto">
              <a:lnSpc>
                <a:spcPct val="90000"/>
              </a:lnSpc>
              <a:spcBef>
                <a:spcPts val="0"/>
              </a:spcBef>
              <a:spcAft>
                <a:spcPts val="0"/>
              </a:spcAft>
              <a:defRPr/>
            </a:pPr>
            <a:r>
              <a:rPr lang="en-US" b="1" dirty="0">
                <a:solidFill>
                  <a:schemeClr val="tx2">
                    <a:lumMod val="75000"/>
                  </a:schemeClr>
                </a:solidFill>
                <a:latin typeface="+mn-lt"/>
                <a:ea typeface="+mn-ea"/>
              </a:rPr>
              <a:t>Same as the chart</a:t>
            </a:r>
          </a:p>
        </p:txBody>
      </p:sp>
      <p:sp>
        <p:nvSpPr>
          <p:cNvPr id="8" name="TextBox 7"/>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10"/>
            <a:ext cx="5098473" cy="862013"/>
          </a:xfrm>
        </p:spPr>
        <p:txBody>
          <a:bodyPr/>
          <a:lstStyle/>
          <a:p>
            <a:pPr eaLnBrk="1" hangingPunct="1">
              <a:defRPr/>
            </a:pPr>
            <a:r>
              <a:rPr lang="en-US" sz="2600" dirty="0" smtClean="0">
                <a:ea typeface="ＭＳ Ｐゴシック" pitchFamily="-109" charset="-128"/>
              </a:rPr>
              <a:t>Calculate Wall Insulation: Sample House</a:t>
            </a:r>
          </a:p>
        </p:txBody>
      </p:sp>
      <p:pic>
        <p:nvPicPr>
          <p:cNvPr id="17" name="Picture 16" descr="Illustration showing top view of Full House with conditioned and unconditioned areas and calculating wall insulation."/>
          <p:cNvPicPr>
            <a:picLocks noChangeAspect="1"/>
          </p:cNvPicPr>
          <p:nvPr/>
        </p:nvPicPr>
        <p:blipFill>
          <a:blip r:embed="rId3" cstate="email"/>
          <a:srcRect/>
          <a:stretch>
            <a:fillRect/>
          </a:stretch>
        </p:blipFill>
        <p:spPr>
          <a:xfrm>
            <a:off x="172027" y="1807014"/>
            <a:ext cx="8776479" cy="37847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 name="Rectangular Callout 22"/>
          <p:cNvSpPr>
            <a:spLocks noChangeArrowheads="1"/>
          </p:cNvSpPr>
          <p:nvPr/>
        </p:nvSpPr>
        <p:spPr bwMode="auto">
          <a:xfrm>
            <a:off x="3855416" y="3338324"/>
            <a:ext cx="1409700" cy="330200"/>
          </a:xfrm>
          <a:prstGeom prst="wedgeRectCallout">
            <a:avLst>
              <a:gd name="adj1" fmla="val 1449"/>
              <a:gd name="adj2" fmla="val 185338"/>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fontAlgn="auto">
              <a:lnSpc>
                <a:spcPct val="90000"/>
              </a:lnSpc>
              <a:spcBef>
                <a:spcPts val="0"/>
              </a:spcBef>
              <a:spcAft>
                <a:spcPts val="0"/>
              </a:spcAft>
              <a:defRPr/>
            </a:pPr>
            <a:r>
              <a:rPr lang="en-US" sz="1600" dirty="0">
                <a:solidFill>
                  <a:srgbClr val="333333"/>
                </a:solidFill>
                <a:latin typeface="Arial" pitchFamily="-107" charset="0"/>
                <a:ea typeface="+mn-ea"/>
              </a:rPr>
              <a:t>Conditioned</a:t>
            </a:r>
          </a:p>
        </p:txBody>
      </p:sp>
      <p:sp>
        <p:nvSpPr>
          <p:cNvPr id="24" name="Rectangle 23"/>
          <p:cNvSpPr/>
          <p:nvPr/>
        </p:nvSpPr>
        <p:spPr bwMode="auto">
          <a:xfrm>
            <a:off x="5446813" y="2331518"/>
            <a:ext cx="3140075" cy="2909888"/>
          </a:xfrm>
          <a:prstGeom prst="rect">
            <a:avLst/>
          </a:prstGeom>
          <a:solidFill>
            <a:schemeClr val="tx1">
              <a:lumMod val="75000"/>
              <a:lumOff val="25000"/>
              <a:alpha val="68000"/>
            </a:schemeClr>
          </a:solidFill>
          <a:ln w="9525" cap="flat" cmpd="sng" algn="ctr">
            <a:no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18" name="Rectangular Callout 17"/>
          <p:cNvSpPr>
            <a:spLocks noChangeArrowheads="1"/>
          </p:cNvSpPr>
          <p:nvPr/>
        </p:nvSpPr>
        <p:spPr bwMode="auto">
          <a:xfrm>
            <a:off x="5386388" y="2654292"/>
            <a:ext cx="1741487" cy="330200"/>
          </a:xfrm>
          <a:prstGeom prst="wedgeRectCallout">
            <a:avLst>
              <a:gd name="adj1" fmla="val -102"/>
              <a:gd name="adj2" fmla="val 189199"/>
            </a:avLst>
          </a:prstGeom>
          <a:noFill/>
          <a:ln w="9525">
            <a:noFill/>
            <a:miter lim="800000"/>
            <a:headEnd/>
            <a:tailEnd/>
          </a:ln>
          <a:effectLst>
            <a:outerShdw dist="20000" dir="5400000" rotWithShape="0">
              <a:srgbClr val="808080">
                <a:alpha val="37999"/>
              </a:srgbClr>
            </a:outerShdw>
          </a:effectLst>
        </p:spPr>
        <p:txBody>
          <a:bodyPr/>
          <a:lstStyle/>
          <a:p>
            <a:pPr algn="ctr" fontAlgn="auto">
              <a:lnSpc>
                <a:spcPct val="90000"/>
              </a:lnSpc>
              <a:spcBef>
                <a:spcPts val="0"/>
              </a:spcBef>
              <a:spcAft>
                <a:spcPts val="0"/>
              </a:spcAft>
              <a:defRPr/>
            </a:pPr>
            <a:r>
              <a:rPr lang="en-US" sz="1600" dirty="0">
                <a:solidFill>
                  <a:schemeClr val="bg1">
                    <a:lumMod val="85000"/>
                  </a:schemeClr>
                </a:solidFill>
                <a:latin typeface="Arial" pitchFamily="-107" charset="0"/>
                <a:ea typeface="+mn-ea"/>
              </a:rPr>
              <a:t>Unconditioned</a:t>
            </a:r>
          </a:p>
        </p:txBody>
      </p:sp>
      <p:sp>
        <p:nvSpPr>
          <p:cNvPr id="8"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9" name="TextBox 8"/>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1362075"/>
            <a:ext cx="8229600" cy="4421188"/>
          </a:xfrm>
        </p:spPr>
        <p:txBody>
          <a:bodyPr/>
          <a:lstStyle/>
          <a:p>
            <a:pPr eaLnBrk="1" hangingPunct="1">
              <a:lnSpc>
                <a:spcPct val="90000"/>
              </a:lnSpc>
              <a:buFontTx/>
              <a:buNone/>
            </a:pPr>
            <a:r>
              <a:rPr lang="en-US" sz="2600" dirty="0" smtClean="0">
                <a:solidFill>
                  <a:srgbClr val="000066"/>
                </a:solidFill>
                <a:ea typeface="ＭＳ Ｐゴシック" charset="-128"/>
              </a:rPr>
              <a:t>Main House </a:t>
            </a:r>
          </a:p>
          <a:p>
            <a:pPr eaLnBrk="1" hangingPunct="1">
              <a:lnSpc>
                <a:spcPct val="90000"/>
              </a:lnSpc>
            </a:pPr>
            <a:r>
              <a:rPr lang="en-US" sz="2200" dirty="0" smtClean="0">
                <a:ea typeface="ＭＳ Ｐゴシック" charset="-128"/>
              </a:rPr>
              <a:t>First Floor = 2(16’ x 8’) + 2(26’ x 8’) =</a:t>
            </a:r>
          </a:p>
          <a:p>
            <a:pPr eaLnBrk="1" hangingPunct="1">
              <a:lnSpc>
                <a:spcPct val="90000"/>
              </a:lnSpc>
            </a:pPr>
            <a:r>
              <a:rPr lang="en-US" sz="2200" dirty="0" smtClean="0">
                <a:ea typeface="ＭＳ Ｐゴシック" charset="-128"/>
              </a:rPr>
              <a:t>Second Floor = 2(3’x 26’) + 2(6’ x 26’)</a:t>
            </a:r>
            <a:r>
              <a:rPr lang="en-US" sz="2200" baseline="30000" dirty="0" smtClean="0">
                <a:solidFill>
                  <a:srgbClr val="528FBA"/>
                </a:solidFill>
                <a:ea typeface="ＭＳ Ｐゴシック" charset="-128"/>
              </a:rPr>
              <a:t>*</a:t>
            </a:r>
            <a:r>
              <a:rPr lang="en-US" sz="2200" baseline="30000" dirty="0" smtClean="0">
                <a:ea typeface="ＭＳ Ｐゴシック" charset="-128"/>
              </a:rPr>
              <a:t> </a:t>
            </a:r>
            <a:r>
              <a:rPr lang="en-US" sz="2200" dirty="0" smtClean="0">
                <a:ea typeface="ＭＳ Ｐゴシック" charset="-128"/>
              </a:rPr>
              <a:t>+ 2(16’ x 7’) = </a:t>
            </a:r>
          </a:p>
          <a:p>
            <a:pPr eaLnBrk="1" hangingPunct="1">
              <a:lnSpc>
                <a:spcPct val="90000"/>
              </a:lnSpc>
            </a:pPr>
            <a:r>
              <a:rPr lang="en-US" sz="2200" dirty="0" smtClean="0">
                <a:ea typeface="ＭＳ Ｐゴシック" charset="-128"/>
              </a:rPr>
              <a:t>Addition = 2(8’ x 7’5”) + (16’ x 7’5”)</a:t>
            </a:r>
            <a:r>
              <a:rPr lang="en-US" sz="2200" baseline="30000" dirty="0" smtClean="0">
                <a:solidFill>
                  <a:srgbClr val="528FBA"/>
                </a:solidFill>
                <a:ea typeface="ＭＳ Ｐゴシック" charset="-128"/>
              </a:rPr>
              <a:t>**</a:t>
            </a:r>
            <a:r>
              <a:rPr lang="en-US" sz="2200" baseline="30000" dirty="0" smtClean="0">
                <a:ea typeface="ＭＳ Ｐゴシック" charset="-128"/>
              </a:rPr>
              <a:t> </a:t>
            </a:r>
            <a:r>
              <a:rPr lang="en-US" sz="2200" dirty="0" smtClean="0">
                <a:ea typeface="ＭＳ Ｐゴシック" charset="-128"/>
              </a:rPr>
              <a:t>=</a:t>
            </a:r>
            <a:r>
              <a:rPr lang="en-US" sz="2200" baseline="30000" dirty="0" smtClean="0">
                <a:ea typeface="ＭＳ Ｐゴシック" charset="-128"/>
              </a:rPr>
              <a:t> </a:t>
            </a:r>
          </a:p>
          <a:p>
            <a:pPr eaLnBrk="1" hangingPunct="1">
              <a:lnSpc>
                <a:spcPct val="90000"/>
              </a:lnSpc>
            </a:pPr>
            <a:r>
              <a:rPr lang="en-US" sz="2200" dirty="0" smtClean="0">
                <a:ea typeface="ＭＳ Ｐゴシック" charset="-128"/>
              </a:rPr>
              <a:t>Ell = (12’ x 7’6”)</a:t>
            </a:r>
            <a:r>
              <a:rPr lang="en-US" sz="2200" baseline="30000" dirty="0" smtClean="0">
                <a:solidFill>
                  <a:srgbClr val="528FBA"/>
                </a:solidFill>
                <a:ea typeface="ＭＳ Ｐゴシック" charset="-128"/>
              </a:rPr>
              <a:t>***</a:t>
            </a:r>
            <a:r>
              <a:rPr lang="en-US" sz="2200" dirty="0" smtClean="0">
                <a:ea typeface="ＭＳ Ｐゴシック" charset="-128"/>
              </a:rPr>
              <a:t>+ 2(15’ x 7’6”) = </a:t>
            </a:r>
          </a:p>
        </p:txBody>
      </p:sp>
      <p:sp>
        <p:nvSpPr>
          <p:cNvPr id="41986" name="Rectangle 2"/>
          <p:cNvSpPr>
            <a:spLocks noGrp="1" noChangeArrowheads="1"/>
          </p:cNvSpPr>
          <p:nvPr>
            <p:ph type="title"/>
          </p:nvPr>
        </p:nvSpPr>
        <p:spPr>
          <a:xfrm>
            <a:off x="457201" y="41565"/>
            <a:ext cx="4999038" cy="838200"/>
          </a:xfrm>
        </p:spPr>
        <p:txBody>
          <a:bodyPr/>
          <a:lstStyle/>
          <a:p>
            <a:pPr eaLnBrk="1" hangingPunct="1">
              <a:defRPr/>
            </a:pPr>
            <a:r>
              <a:rPr lang="en-US" sz="2600" dirty="0" smtClean="0">
                <a:ea typeface="ＭＳ Ｐゴシック" pitchFamily="-109" charset="-128"/>
              </a:rPr>
              <a:t>Estimate Wall Insulation: Sample House</a:t>
            </a:r>
          </a:p>
        </p:txBody>
      </p:sp>
      <p:pic>
        <p:nvPicPr>
          <p:cNvPr id="6" name="Picture 5" descr="Exploded 3-D Illustration showing Full House with sample measurements."/>
          <p:cNvPicPr>
            <a:picLocks noChangeAspect="1"/>
          </p:cNvPicPr>
          <p:nvPr/>
        </p:nvPicPr>
        <p:blipFill>
          <a:blip r:embed="rId3" cstate="email"/>
          <a:srcRect/>
          <a:stretch>
            <a:fillRect/>
          </a:stretch>
        </p:blipFill>
        <p:spPr>
          <a:xfrm>
            <a:off x="4217517" y="3748368"/>
            <a:ext cx="3740727" cy="18269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0965" name="TextBox 6"/>
          <p:cNvSpPr txBox="1">
            <a:spLocks noChangeArrowheads="1"/>
          </p:cNvSpPr>
          <p:nvPr/>
        </p:nvSpPr>
        <p:spPr bwMode="auto">
          <a:xfrm>
            <a:off x="520700" y="5703888"/>
            <a:ext cx="6521450" cy="646112"/>
          </a:xfrm>
          <a:prstGeom prst="rect">
            <a:avLst/>
          </a:prstGeom>
          <a:noFill/>
          <a:ln w="9525">
            <a:noFill/>
            <a:miter lim="800000"/>
            <a:headEnd/>
            <a:tailEnd/>
          </a:ln>
        </p:spPr>
        <p:txBody>
          <a:bodyPr>
            <a:spAutoFit/>
          </a:bodyPr>
          <a:lstStyle/>
          <a:p>
            <a:r>
              <a:rPr lang="en-US" sz="1200" i="1" dirty="0">
                <a:solidFill>
                  <a:schemeClr val="bg2"/>
                </a:solidFill>
              </a:rPr>
              <a:t>   </a:t>
            </a:r>
            <a:r>
              <a:rPr lang="en-US" sz="1200" i="1" dirty="0">
                <a:solidFill>
                  <a:srgbClr val="528FBA"/>
                </a:solidFill>
              </a:rPr>
              <a:t>*</a:t>
            </a:r>
            <a:r>
              <a:rPr lang="en-US" sz="1200" i="1" dirty="0">
                <a:solidFill>
                  <a:schemeClr val="bg2"/>
                </a:solidFill>
              </a:rPr>
              <a:t> </a:t>
            </a:r>
            <a:r>
              <a:rPr lang="en-US" sz="1200" i="1" dirty="0">
                <a:solidFill>
                  <a:schemeClr val="tx2"/>
                </a:solidFill>
              </a:rPr>
              <a:t>Sloped ceiling, from walk-through notes</a:t>
            </a:r>
          </a:p>
          <a:p>
            <a:r>
              <a:rPr lang="en-US" sz="1200" i="1" dirty="0">
                <a:solidFill>
                  <a:schemeClr val="bg2"/>
                </a:solidFill>
              </a:rPr>
              <a:t> </a:t>
            </a:r>
            <a:r>
              <a:rPr lang="en-US" sz="1200" i="1" dirty="0">
                <a:solidFill>
                  <a:srgbClr val="528FBA"/>
                </a:solidFill>
              </a:rPr>
              <a:t>** </a:t>
            </a:r>
            <a:r>
              <a:rPr lang="en-US" sz="1200" i="1" dirty="0">
                <a:solidFill>
                  <a:srgbClr val="6A737B"/>
                </a:solidFill>
              </a:rPr>
              <a:t>Only count one long wall, other wall abuts the home</a:t>
            </a:r>
          </a:p>
          <a:p>
            <a:r>
              <a:rPr lang="en-US" sz="1200" i="1" dirty="0">
                <a:solidFill>
                  <a:srgbClr val="528FBA"/>
                </a:solidFill>
              </a:rPr>
              <a:t>*** </a:t>
            </a:r>
            <a:r>
              <a:rPr lang="en-US" sz="1200" i="1" dirty="0">
                <a:solidFill>
                  <a:srgbClr val="6A737B"/>
                </a:solidFill>
              </a:rPr>
              <a:t>Only count one short wall, other wall abuts the home</a:t>
            </a:r>
          </a:p>
        </p:txBody>
      </p:sp>
      <p:pic>
        <p:nvPicPr>
          <p:cNvPr id="8" name="Picture 7" descr="Illustration showing top view of Full House with sample measurements."/>
          <p:cNvPicPr>
            <a:picLocks noChangeAspect="1"/>
          </p:cNvPicPr>
          <p:nvPr/>
        </p:nvPicPr>
        <p:blipFill>
          <a:blip r:embed="rId4" cstate="email"/>
          <a:srcRect/>
          <a:stretch>
            <a:fillRect/>
          </a:stretch>
        </p:blipFill>
        <p:spPr>
          <a:xfrm>
            <a:off x="843973" y="3748368"/>
            <a:ext cx="3078549" cy="18269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TextBox 8"/>
          <p:cNvSpPr txBox="1">
            <a:spLocks noChangeArrowheads="1"/>
          </p:cNvSpPr>
          <p:nvPr/>
        </p:nvSpPr>
        <p:spPr bwMode="auto">
          <a:xfrm>
            <a:off x="5445352" y="1812019"/>
            <a:ext cx="1065212" cy="446088"/>
          </a:xfrm>
          <a:prstGeom prst="rect">
            <a:avLst/>
          </a:prstGeom>
          <a:noFill/>
          <a:ln w="9525">
            <a:noFill/>
            <a:miter lim="800000"/>
            <a:headEnd/>
            <a:tailEnd/>
          </a:ln>
        </p:spPr>
        <p:txBody>
          <a:bodyPr wrap="none">
            <a:spAutoFit/>
          </a:bodyPr>
          <a:lstStyle/>
          <a:p>
            <a:r>
              <a:rPr lang="en-US" sz="2200" b="1" dirty="0">
                <a:solidFill>
                  <a:srgbClr val="528FBA"/>
                </a:solidFill>
              </a:rPr>
              <a:t>672 ft</a:t>
            </a:r>
            <a:r>
              <a:rPr lang="en-US" sz="2200" b="1" baseline="30000" dirty="0">
                <a:solidFill>
                  <a:srgbClr val="528FBA"/>
                </a:solidFill>
              </a:rPr>
              <a:t>2</a:t>
            </a:r>
          </a:p>
        </p:txBody>
      </p:sp>
      <p:sp>
        <p:nvSpPr>
          <p:cNvPr id="10" name="TextBox 9"/>
          <p:cNvSpPr txBox="1">
            <a:spLocks noChangeArrowheads="1"/>
          </p:cNvSpPr>
          <p:nvPr/>
        </p:nvSpPr>
        <p:spPr bwMode="auto">
          <a:xfrm>
            <a:off x="7303875" y="2284868"/>
            <a:ext cx="1065213" cy="446087"/>
          </a:xfrm>
          <a:prstGeom prst="rect">
            <a:avLst/>
          </a:prstGeom>
          <a:noFill/>
          <a:ln w="9525">
            <a:noFill/>
            <a:miter lim="800000"/>
            <a:headEnd/>
            <a:tailEnd/>
          </a:ln>
        </p:spPr>
        <p:txBody>
          <a:bodyPr wrap="none">
            <a:spAutoFit/>
          </a:bodyPr>
          <a:lstStyle/>
          <a:p>
            <a:r>
              <a:rPr lang="en-US" sz="2200" b="1" dirty="0">
                <a:solidFill>
                  <a:srgbClr val="528FBA"/>
                </a:solidFill>
              </a:rPr>
              <a:t>692 ft</a:t>
            </a:r>
            <a:r>
              <a:rPr lang="en-US" sz="2200" b="1" baseline="30000" dirty="0">
                <a:solidFill>
                  <a:srgbClr val="528FBA"/>
                </a:solidFill>
              </a:rPr>
              <a:t>2</a:t>
            </a:r>
          </a:p>
        </p:txBody>
      </p:sp>
      <p:sp>
        <p:nvSpPr>
          <p:cNvPr id="11" name="TextBox 10"/>
          <p:cNvSpPr txBox="1">
            <a:spLocks noChangeArrowheads="1"/>
          </p:cNvSpPr>
          <p:nvPr/>
        </p:nvSpPr>
        <p:spPr bwMode="auto">
          <a:xfrm>
            <a:off x="5505450" y="2726419"/>
            <a:ext cx="1063625" cy="446088"/>
          </a:xfrm>
          <a:prstGeom prst="rect">
            <a:avLst/>
          </a:prstGeom>
          <a:noFill/>
          <a:ln w="9525">
            <a:noFill/>
            <a:miter lim="800000"/>
            <a:headEnd/>
            <a:tailEnd/>
          </a:ln>
        </p:spPr>
        <p:txBody>
          <a:bodyPr wrap="none">
            <a:spAutoFit/>
          </a:bodyPr>
          <a:lstStyle/>
          <a:p>
            <a:r>
              <a:rPr lang="en-US" sz="2200" b="1" dirty="0">
                <a:solidFill>
                  <a:srgbClr val="528FBA"/>
                </a:solidFill>
              </a:rPr>
              <a:t>237 ft</a:t>
            </a:r>
            <a:r>
              <a:rPr lang="en-US" sz="2200" b="1" baseline="30000" dirty="0">
                <a:solidFill>
                  <a:srgbClr val="528FBA"/>
                </a:solidFill>
              </a:rPr>
              <a:t>2</a:t>
            </a:r>
          </a:p>
        </p:txBody>
      </p:sp>
      <p:sp>
        <p:nvSpPr>
          <p:cNvPr id="12" name="TextBox 11"/>
          <p:cNvSpPr txBox="1">
            <a:spLocks noChangeArrowheads="1"/>
          </p:cNvSpPr>
          <p:nvPr/>
        </p:nvSpPr>
        <p:spPr bwMode="auto">
          <a:xfrm>
            <a:off x="4946650" y="3203351"/>
            <a:ext cx="1065213" cy="447675"/>
          </a:xfrm>
          <a:prstGeom prst="rect">
            <a:avLst/>
          </a:prstGeom>
          <a:noFill/>
          <a:ln w="9525">
            <a:noFill/>
            <a:miter lim="800000"/>
            <a:headEnd/>
            <a:tailEnd/>
          </a:ln>
        </p:spPr>
        <p:txBody>
          <a:bodyPr wrap="none">
            <a:spAutoFit/>
          </a:bodyPr>
          <a:lstStyle/>
          <a:p>
            <a:r>
              <a:rPr lang="en-US" sz="2200" b="1" dirty="0">
                <a:solidFill>
                  <a:srgbClr val="528FBA"/>
                </a:solidFill>
              </a:rPr>
              <a:t>315 ft</a:t>
            </a:r>
            <a:r>
              <a:rPr lang="en-US" sz="2200" b="1" baseline="30000" dirty="0">
                <a:solidFill>
                  <a:srgbClr val="528FBA"/>
                </a:solidFill>
              </a:rPr>
              <a:t>2</a:t>
            </a:r>
          </a:p>
        </p:txBody>
      </p:sp>
      <p:sp>
        <p:nvSpPr>
          <p:cNvPr id="13"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Images developed for US DOE WAP National Standardized Curricula </a:t>
            </a:r>
            <a:endParaRPr lang="en-US" sz="900" i="1" dirty="0">
              <a:solidFill>
                <a:schemeClr val="tx2"/>
              </a:solidFill>
            </a:endParaRPr>
          </a:p>
        </p:txBody>
      </p:sp>
      <p:sp>
        <p:nvSpPr>
          <p:cNvPr id="14" name="TextBox 13"/>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57200" y="1524000"/>
            <a:ext cx="5207000" cy="4495800"/>
          </a:xfrm>
        </p:spPr>
        <p:txBody>
          <a:bodyPr/>
          <a:lstStyle/>
          <a:p>
            <a:pPr eaLnBrk="1" hangingPunct="1">
              <a:spcAft>
                <a:spcPts val="1200"/>
              </a:spcAft>
            </a:pPr>
            <a:r>
              <a:rPr lang="en-US" sz="2400" dirty="0" smtClean="0">
                <a:ea typeface="ＭＳ Ｐゴシック" charset="-128"/>
              </a:rPr>
              <a:t>Add total wall area</a:t>
            </a:r>
            <a:endParaRPr lang="en-US" sz="3200" dirty="0" smtClean="0">
              <a:ea typeface="ＭＳ Ｐゴシック" charset="-128"/>
            </a:endParaRPr>
          </a:p>
          <a:p>
            <a:pPr eaLnBrk="1" hangingPunct="1"/>
            <a:r>
              <a:rPr lang="en-US" sz="2400" dirty="0" smtClean="0">
                <a:ea typeface="ＭＳ Ｐゴシック" charset="-128"/>
              </a:rPr>
              <a:t>Subtract doors and windows</a:t>
            </a:r>
          </a:p>
          <a:p>
            <a:pPr lvl="1" eaLnBrk="1" hangingPunct="1">
              <a:buFont typeface="Arial" charset="0"/>
              <a:buNone/>
            </a:pPr>
            <a:r>
              <a:rPr lang="en-US" sz="2200" dirty="0" smtClean="0">
                <a:solidFill>
                  <a:schemeClr val="accent4"/>
                </a:solidFill>
                <a:ea typeface="ＭＳ Ｐゴシック" charset="-128"/>
              </a:rPr>
              <a:t>Heated space windows &amp; doors: </a:t>
            </a:r>
          </a:p>
          <a:p>
            <a:pPr marL="1200150" lvl="3" indent="-342900" eaLnBrk="1" hangingPunct="1">
              <a:buClr>
                <a:schemeClr val="bg1"/>
              </a:buClr>
            </a:pPr>
            <a:r>
              <a:rPr lang="en-US" sz="2200" dirty="0" smtClean="0">
                <a:ea typeface="ＭＳ Ｐゴシック" charset="-128"/>
              </a:rPr>
              <a:t>8 windows, 12.5 ft</a:t>
            </a:r>
            <a:r>
              <a:rPr lang="en-US" sz="2200" baseline="30000" dirty="0" smtClean="0">
                <a:ea typeface="ＭＳ Ｐゴシック" charset="-128"/>
              </a:rPr>
              <a:t>2</a:t>
            </a:r>
            <a:r>
              <a:rPr lang="en-US" sz="2200" dirty="0" smtClean="0">
                <a:ea typeface="ＭＳ Ｐゴシック" charset="-128"/>
              </a:rPr>
              <a:t> each</a:t>
            </a:r>
            <a:br>
              <a:rPr lang="en-US" sz="2200" dirty="0" smtClean="0">
                <a:ea typeface="ＭＳ Ｐゴシック" charset="-128"/>
              </a:rPr>
            </a:br>
            <a:r>
              <a:rPr lang="en-US" sz="2200" dirty="0" smtClean="0">
                <a:solidFill>
                  <a:srgbClr val="528FBA"/>
                </a:solidFill>
                <a:ea typeface="ＭＳ Ｐゴシック" charset="-128"/>
              </a:rPr>
              <a:t>8 x 12.5 ft</a:t>
            </a:r>
            <a:r>
              <a:rPr lang="en-US" sz="2200" baseline="30000" dirty="0" smtClean="0">
                <a:solidFill>
                  <a:srgbClr val="528FBA"/>
                </a:solidFill>
                <a:ea typeface="ＭＳ Ｐゴシック" charset="-128"/>
              </a:rPr>
              <a:t>2</a:t>
            </a:r>
            <a:r>
              <a:rPr lang="en-US" sz="2200" dirty="0" smtClean="0">
                <a:solidFill>
                  <a:srgbClr val="528FBA"/>
                </a:solidFill>
                <a:ea typeface="ＭＳ Ｐゴシック" charset="-128"/>
              </a:rPr>
              <a:t> = 100 ft</a:t>
            </a:r>
            <a:r>
              <a:rPr lang="en-US" sz="2200" baseline="30000" dirty="0" smtClean="0">
                <a:solidFill>
                  <a:srgbClr val="528FBA"/>
                </a:solidFill>
                <a:ea typeface="ＭＳ Ｐゴシック" charset="-128"/>
              </a:rPr>
              <a:t>2</a:t>
            </a:r>
          </a:p>
          <a:p>
            <a:pPr marL="1200150" lvl="3" indent="-342900" eaLnBrk="1" hangingPunct="1">
              <a:buClr>
                <a:schemeClr val="bg1"/>
              </a:buClr>
            </a:pPr>
            <a:r>
              <a:rPr lang="en-US" sz="2200" dirty="0" smtClean="0">
                <a:ea typeface="ＭＳ Ｐゴシック" charset="-128"/>
              </a:rPr>
              <a:t>2 doors, 20 ft</a:t>
            </a:r>
            <a:r>
              <a:rPr lang="en-US" sz="2200" baseline="30000" dirty="0" smtClean="0">
                <a:ea typeface="ＭＳ Ｐゴシック" charset="-128"/>
              </a:rPr>
              <a:t>2</a:t>
            </a:r>
            <a:r>
              <a:rPr lang="en-US" sz="2200" dirty="0" smtClean="0">
                <a:ea typeface="ＭＳ Ｐゴシック" charset="-128"/>
              </a:rPr>
              <a:t> each</a:t>
            </a:r>
            <a:br>
              <a:rPr lang="en-US" sz="2200" dirty="0" smtClean="0">
                <a:ea typeface="ＭＳ Ｐゴシック" charset="-128"/>
              </a:rPr>
            </a:br>
            <a:r>
              <a:rPr lang="en-US" sz="2200" dirty="0" smtClean="0">
                <a:solidFill>
                  <a:srgbClr val="528FBA"/>
                </a:solidFill>
                <a:ea typeface="ＭＳ Ｐゴシック" charset="-128"/>
              </a:rPr>
              <a:t>2 x 20 ft</a:t>
            </a:r>
            <a:r>
              <a:rPr lang="en-US" sz="2200" baseline="30000" dirty="0" smtClean="0">
                <a:solidFill>
                  <a:srgbClr val="528FBA"/>
                </a:solidFill>
                <a:ea typeface="ＭＳ Ｐゴシック" charset="-128"/>
              </a:rPr>
              <a:t>2</a:t>
            </a:r>
            <a:r>
              <a:rPr lang="en-US" sz="2200" dirty="0" smtClean="0">
                <a:solidFill>
                  <a:srgbClr val="528FBA"/>
                </a:solidFill>
                <a:ea typeface="ＭＳ Ｐゴシック" charset="-128"/>
              </a:rPr>
              <a:t> = 40 ft</a:t>
            </a:r>
            <a:r>
              <a:rPr lang="en-US" sz="2200" baseline="30000" dirty="0" smtClean="0">
                <a:solidFill>
                  <a:srgbClr val="528FBA"/>
                </a:solidFill>
                <a:ea typeface="ＭＳ Ｐゴシック" charset="-128"/>
              </a:rPr>
              <a:t>2</a:t>
            </a:r>
          </a:p>
          <a:p>
            <a:pPr lvl="2" eaLnBrk="1" hangingPunct="1">
              <a:buClr>
                <a:schemeClr val="bg1"/>
              </a:buClr>
            </a:pPr>
            <a:r>
              <a:rPr lang="en-US" sz="2200" dirty="0" smtClean="0">
                <a:ea typeface="ＭＳ Ｐゴシック" charset="-128"/>
              </a:rPr>
              <a:t> Window &amp; door area = </a:t>
            </a:r>
            <a:r>
              <a:rPr lang="en-US" sz="2200" dirty="0" smtClean="0">
                <a:solidFill>
                  <a:srgbClr val="528FBA"/>
                </a:solidFill>
                <a:ea typeface="ＭＳ Ｐゴシック" charset="-128"/>
              </a:rPr>
              <a:t>140 ft</a:t>
            </a:r>
            <a:r>
              <a:rPr lang="en-US" sz="2200" baseline="30000" dirty="0" smtClean="0">
                <a:solidFill>
                  <a:srgbClr val="528FBA"/>
                </a:solidFill>
                <a:ea typeface="ＭＳ Ｐゴシック" charset="-128"/>
              </a:rPr>
              <a:t>2</a:t>
            </a:r>
          </a:p>
          <a:p>
            <a:pPr lvl="2" eaLnBrk="1" hangingPunct="1">
              <a:buClr>
                <a:schemeClr val="bg1"/>
              </a:buClr>
            </a:pPr>
            <a:endParaRPr lang="en-US" sz="800" baseline="30000" dirty="0" smtClean="0">
              <a:solidFill>
                <a:srgbClr val="528FBA"/>
              </a:solidFill>
              <a:ea typeface="ＭＳ Ｐゴシック" charset="-128"/>
            </a:endParaRPr>
          </a:p>
          <a:p>
            <a:r>
              <a:rPr lang="en-US" sz="2400" dirty="0" smtClean="0">
                <a:ea typeface="ＭＳ Ｐゴシック" charset="-128"/>
              </a:rPr>
              <a:t>Wall area needing insulation =</a:t>
            </a:r>
          </a:p>
        </p:txBody>
      </p:sp>
      <p:sp>
        <p:nvSpPr>
          <p:cNvPr id="2" name="Title 1"/>
          <p:cNvSpPr>
            <a:spLocks noGrp="1"/>
          </p:cNvSpPr>
          <p:nvPr>
            <p:ph type="title"/>
          </p:nvPr>
        </p:nvSpPr>
        <p:spPr/>
        <p:txBody>
          <a:bodyPr/>
          <a:lstStyle/>
          <a:p>
            <a:pPr eaLnBrk="1" hangingPunct="1">
              <a:defRPr/>
            </a:pPr>
            <a:r>
              <a:rPr lang="en-US" dirty="0" smtClean="0">
                <a:ea typeface="ＭＳ Ｐゴシック" pitchFamily="-109" charset="-128"/>
              </a:rPr>
              <a:t>Wall Insulation: Sample House</a:t>
            </a:r>
          </a:p>
        </p:txBody>
      </p:sp>
      <p:cxnSp>
        <p:nvCxnSpPr>
          <p:cNvPr id="21" name="Straight Connector 20"/>
          <p:cNvCxnSpPr/>
          <p:nvPr/>
        </p:nvCxnSpPr>
        <p:spPr bwMode="auto">
          <a:xfrm>
            <a:off x="1257300" y="4806950"/>
            <a:ext cx="4229100" cy="1588"/>
          </a:xfrm>
          <a:prstGeom prst="line">
            <a:avLst/>
          </a:prstGeom>
          <a:solidFill>
            <a:schemeClr val="accent1"/>
          </a:solidFill>
          <a:ln w="9525" cap="flat" cmpd="sng" algn="ctr">
            <a:solidFill>
              <a:srgbClr val="50565C"/>
            </a:solidFill>
            <a:prstDash val="solid"/>
            <a:round/>
            <a:headEnd type="none" w="med" len="med"/>
            <a:tailEnd type="none" w="med" len="med"/>
          </a:ln>
          <a:effectLst/>
        </p:spPr>
      </p:cxnSp>
      <p:sp>
        <p:nvSpPr>
          <p:cNvPr id="22" name="TextBox 21"/>
          <p:cNvSpPr txBox="1"/>
          <p:nvPr/>
        </p:nvSpPr>
        <p:spPr>
          <a:xfrm>
            <a:off x="1035050" y="3952875"/>
            <a:ext cx="514350" cy="492125"/>
          </a:xfrm>
          <a:prstGeom prst="rect">
            <a:avLst/>
          </a:prstGeom>
          <a:noFill/>
        </p:spPr>
        <p:txBody>
          <a:bodyPr>
            <a:spAutoFit/>
          </a:bodyPr>
          <a:lstStyle/>
          <a:p>
            <a:pPr marL="0" lvl="3" algn="r" fontAlgn="auto">
              <a:spcBef>
                <a:spcPts val="0"/>
              </a:spcBef>
              <a:spcAft>
                <a:spcPts val="0"/>
              </a:spcAft>
              <a:defRPr/>
            </a:pPr>
            <a:r>
              <a:rPr lang="en-US" sz="2600" b="1" dirty="0">
                <a:latin typeface="+mn-lt"/>
                <a:ea typeface="+mn-ea"/>
              </a:rPr>
              <a:t>+</a:t>
            </a:r>
          </a:p>
        </p:txBody>
      </p:sp>
      <p:grpSp>
        <p:nvGrpSpPr>
          <p:cNvPr id="3" name="Group 35"/>
          <p:cNvGrpSpPr>
            <a:grpSpLocks/>
          </p:cNvGrpSpPr>
          <p:nvPr/>
        </p:nvGrpSpPr>
        <p:grpSpPr bwMode="auto">
          <a:xfrm>
            <a:off x="6007100" y="1501775"/>
            <a:ext cx="2070100" cy="2286000"/>
            <a:chOff x="6007099" y="1501334"/>
            <a:chExt cx="2070101" cy="2286000"/>
          </a:xfrm>
        </p:grpSpPr>
        <p:grpSp>
          <p:nvGrpSpPr>
            <p:cNvPr id="41999" name="Group 32"/>
            <p:cNvGrpSpPr>
              <a:grpSpLocks/>
            </p:cNvGrpSpPr>
            <p:nvPr/>
          </p:nvGrpSpPr>
          <p:grpSpPr bwMode="auto">
            <a:xfrm>
              <a:off x="6007099" y="1501334"/>
              <a:ext cx="2070101" cy="2286000"/>
              <a:chOff x="6007099" y="1501334"/>
              <a:chExt cx="2070101" cy="2286000"/>
            </a:xfrm>
          </p:grpSpPr>
          <p:sp>
            <p:nvSpPr>
              <p:cNvPr id="27" name="Line Callout 1 (Border and Accent Bar) 26"/>
              <p:cNvSpPr>
                <a:spLocks/>
              </p:cNvSpPr>
              <p:nvPr/>
            </p:nvSpPr>
            <p:spPr bwMode="auto">
              <a:xfrm>
                <a:off x="6007099" y="1501334"/>
                <a:ext cx="2070101" cy="2286000"/>
              </a:xfrm>
              <a:prstGeom prst="accentBorderCallout1">
                <a:avLst>
                  <a:gd name="adj1" fmla="val 10227"/>
                  <a:gd name="adj2" fmla="val -8333"/>
                  <a:gd name="adj3" fmla="val 9727"/>
                  <a:gd name="adj4" fmla="val -111500"/>
                </a:avLst>
              </a:prstGeom>
              <a:solidFill>
                <a:srgbClr val="FFFFFF"/>
              </a:solidFill>
              <a:ln w="9525">
                <a:solidFill>
                  <a:schemeClr val="bg2"/>
                </a:solidFill>
                <a:round/>
                <a:headEnd/>
                <a:tailEnd/>
              </a:ln>
              <a:effectLst>
                <a:outerShdw dist="38100" dir="2700000" rotWithShape="0">
                  <a:srgbClr val="808080">
                    <a:alpha val="42998"/>
                  </a:srgbClr>
                </a:outerShdw>
              </a:effectLst>
            </p:spPr>
            <p:txBody>
              <a:bodyPr/>
              <a:lstStyle/>
              <a:p>
                <a:pPr algn="ctr" defTabSz="914400">
                  <a:defRPr/>
                </a:pPr>
                <a:endParaRPr lang="en-US" sz="2800" b="1" dirty="0">
                  <a:latin typeface="Arial" pitchFamily="-108" charset="0"/>
                  <a:ea typeface="+mn-ea"/>
                </a:endParaRPr>
              </a:p>
            </p:txBody>
          </p:sp>
          <p:sp>
            <p:nvSpPr>
              <p:cNvPr id="42002" name="TextBox 4"/>
              <p:cNvSpPr txBox="1">
                <a:spLocks noChangeArrowheads="1"/>
              </p:cNvSpPr>
              <p:nvPr/>
            </p:nvSpPr>
            <p:spPr bwMode="auto">
              <a:xfrm>
                <a:off x="6357703" y="1605481"/>
                <a:ext cx="1338127" cy="1569660"/>
              </a:xfrm>
              <a:prstGeom prst="rect">
                <a:avLst/>
              </a:prstGeom>
              <a:noFill/>
              <a:ln w="9525">
                <a:noFill/>
                <a:miter lim="800000"/>
                <a:headEnd/>
                <a:tailEnd/>
              </a:ln>
            </p:spPr>
            <p:txBody>
              <a:bodyPr>
                <a:spAutoFit/>
              </a:bodyPr>
              <a:lstStyle/>
              <a:p>
                <a:pPr algn="r"/>
                <a:r>
                  <a:rPr lang="en-US" sz="2400" dirty="0">
                    <a:solidFill>
                      <a:srgbClr val="404040"/>
                    </a:solidFill>
                  </a:rPr>
                  <a:t>672 ft</a:t>
                </a:r>
                <a:r>
                  <a:rPr lang="en-US" sz="2400" baseline="30000" dirty="0">
                    <a:solidFill>
                      <a:srgbClr val="404040"/>
                    </a:solidFill>
                  </a:rPr>
                  <a:t>2</a:t>
                </a:r>
                <a:endParaRPr lang="en-US" sz="2400" dirty="0">
                  <a:solidFill>
                    <a:srgbClr val="404040"/>
                  </a:solidFill>
                </a:endParaRPr>
              </a:p>
              <a:p>
                <a:pPr algn="r"/>
                <a:r>
                  <a:rPr lang="en-US" sz="2400" dirty="0">
                    <a:solidFill>
                      <a:srgbClr val="404040"/>
                    </a:solidFill>
                  </a:rPr>
                  <a:t>692 ft</a:t>
                </a:r>
                <a:r>
                  <a:rPr lang="en-US" sz="2400" baseline="30000" dirty="0">
                    <a:solidFill>
                      <a:srgbClr val="404040"/>
                    </a:solidFill>
                  </a:rPr>
                  <a:t>2</a:t>
                </a:r>
                <a:endParaRPr lang="en-US" sz="2400" dirty="0">
                  <a:solidFill>
                    <a:srgbClr val="404040"/>
                  </a:solidFill>
                </a:endParaRPr>
              </a:p>
              <a:p>
                <a:pPr algn="r"/>
                <a:r>
                  <a:rPr lang="en-US" sz="2400" dirty="0">
                    <a:solidFill>
                      <a:srgbClr val="404040"/>
                    </a:solidFill>
                  </a:rPr>
                  <a:t>237 ft</a:t>
                </a:r>
                <a:r>
                  <a:rPr lang="en-US" sz="2400" baseline="30000" dirty="0">
                    <a:solidFill>
                      <a:srgbClr val="404040"/>
                    </a:solidFill>
                  </a:rPr>
                  <a:t>2</a:t>
                </a:r>
                <a:endParaRPr lang="en-US" sz="2400" dirty="0">
                  <a:solidFill>
                    <a:srgbClr val="404040"/>
                  </a:solidFill>
                </a:endParaRPr>
              </a:p>
              <a:p>
                <a:pPr algn="r"/>
                <a:r>
                  <a:rPr lang="en-US" sz="2400" b="1" u="sng" dirty="0">
                    <a:solidFill>
                      <a:srgbClr val="404040"/>
                    </a:solidFill>
                  </a:rPr>
                  <a:t>+</a:t>
                </a:r>
                <a:r>
                  <a:rPr lang="en-US" sz="2400" u="sng" dirty="0">
                    <a:solidFill>
                      <a:srgbClr val="404040"/>
                    </a:solidFill>
                  </a:rPr>
                  <a:t> 315 ft</a:t>
                </a:r>
                <a:r>
                  <a:rPr lang="en-US" sz="2400" u="sng" baseline="30000" dirty="0">
                    <a:solidFill>
                      <a:srgbClr val="404040"/>
                    </a:solidFill>
                  </a:rPr>
                  <a:t>2</a:t>
                </a:r>
                <a:endParaRPr lang="en-US" sz="2400" u="sng" dirty="0">
                  <a:solidFill>
                    <a:srgbClr val="404040"/>
                  </a:solidFill>
                </a:endParaRPr>
              </a:p>
            </p:txBody>
          </p:sp>
        </p:grpSp>
        <p:sp>
          <p:nvSpPr>
            <p:cNvPr id="42000" name="TextBox 5"/>
            <p:cNvSpPr txBox="1">
              <a:spLocks noChangeArrowheads="1"/>
            </p:cNvSpPr>
            <p:nvPr/>
          </p:nvSpPr>
          <p:spPr bwMode="auto">
            <a:xfrm>
              <a:off x="6370327" y="3175142"/>
              <a:ext cx="1359467" cy="461665"/>
            </a:xfrm>
            <a:prstGeom prst="rect">
              <a:avLst/>
            </a:prstGeom>
            <a:noFill/>
            <a:ln w="9525">
              <a:noFill/>
              <a:miter lim="800000"/>
              <a:headEnd/>
              <a:tailEnd/>
            </a:ln>
          </p:spPr>
          <p:txBody>
            <a:bodyPr wrap="none">
              <a:spAutoFit/>
            </a:bodyPr>
            <a:lstStyle/>
            <a:p>
              <a:r>
                <a:rPr lang="en-US" sz="2400" b="1" dirty="0">
                  <a:solidFill>
                    <a:srgbClr val="528FBA"/>
                  </a:solidFill>
                </a:rPr>
                <a:t>1,916 ft</a:t>
              </a:r>
              <a:r>
                <a:rPr lang="en-US" sz="2400" b="1" baseline="30000" dirty="0">
                  <a:solidFill>
                    <a:srgbClr val="528FBA"/>
                  </a:solidFill>
                </a:rPr>
                <a:t>2</a:t>
              </a:r>
            </a:p>
          </p:txBody>
        </p:sp>
      </p:grpSp>
      <p:grpSp>
        <p:nvGrpSpPr>
          <p:cNvPr id="5" name="Group 33"/>
          <p:cNvGrpSpPr>
            <a:grpSpLocks/>
          </p:cNvGrpSpPr>
          <p:nvPr/>
        </p:nvGrpSpPr>
        <p:grpSpPr bwMode="auto">
          <a:xfrm>
            <a:off x="6007100" y="4038600"/>
            <a:ext cx="2070100" cy="784225"/>
            <a:chOff x="6007099" y="4038600"/>
            <a:chExt cx="2070101" cy="784534"/>
          </a:xfrm>
        </p:grpSpPr>
        <p:sp>
          <p:nvSpPr>
            <p:cNvPr id="28" name="Line Callout 1 (Border and Accent Bar) 27"/>
            <p:cNvSpPr>
              <a:spLocks/>
            </p:cNvSpPr>
            <p:nvPr/>
          </p:nvSpPr>
          <p:spPr bwMode="auto">
            <a:xfrm>
              <a:off x="6007099" y="4038600"/>
              <a:ext cx="2070101" cy="784534"/>
            </a:xfrm>
            <a:prstGeom prst="accentBorderCallout1">
              <a:avLst>
                <a:gd name="adj1" fmla="val 100278"/>
                <a:gd name="adj2" fmla="val -8333"/>
                <a:gd name="adj3" fmla="val 121375"/>
                <a:gd name="adj4" fmla="val -23153"/>
              </a:avLst>
            </a:prstGeom>
            <a:solidFill>
              <a:srgbClr val="FFFFFF"/>
            </a:solidFill>
            <a:ln w="9525">
              <a:solidFill>
                <a:schemeClr val="bg2"/>
              </a:solidFill>
              <a:round/>
              <a:headEnd/>
              <a:tailEnd/>
            </a:ln>
            <a:effectLst>
              <a:outerShdw dist="38100" dir="2700000" rotWithShape="0">
                <a:srgbClr val="808080">
                  <a:alpha val="42998"/>
                </a:srgbClr>
              </a:outerShdw>
            </a:effectLst>
          </p:spPr>
          <p:txBody>
            <a:bodyPr/>
            <a:lstStyle/>
            <a:p>
              <a:pPr algn="ctr" defTabSz="914400">
                <a:defRPr/>
              </a:pPr>
              <a:endParaRPr lang="en-US" sz="2800" b="1" dirty="0">
                <a:latin typeface="Arial" pitchFamily="-108" charset="0"/>
                <a:ea typeface="+mn-ea"/>
              </a:endParaRPr>
            </a:p>
          </p:txBody>
        </p:sp>
        <p:sp>
          <p:nvSpPr>
            <p:cNvPr id="11" name="TextBox 10"/>
            <p:cNvSpPr txBox="1"/>
            <p:nvPr/>
          </p:nvSpPr>
          <p:spPr>
            <a:xfrm>
              <a:off x="6421437" y="4186296"/>
              <a:ext cx="1290638" cy="462144"/>
            </a:xfrm>
            <a:prstGeom prst="rect">
              <a:avLst/>
            </a:prstGeom>
            <a:noFill/>
          </p:spPr>
          <p:txBody>
            <a:bodyPr wrap="none">
              <a:spAutoFit/>
            </a:bodyPr>
            <a:lstStyle/>
            <a:p>
              <a:pPr fontAlgn="auto">
                <a:spcBef>
                  <a:spcPts val="0"/>
                </a:spcBef>
                <a:spcAft>
                  <a:spcPts val="0"/>
                </a:spcAft>
                <a:defRPr/>
              </a:pPr>
              <a:r>
                <a:rPr lang="en-US" sz="2400" b="1" dirty="0">
                  <a:solidFill>
                    <a:srgbClr val="50565C"/>
                  </a:solidFill>
                  <a:latin typeface="+mn-lt"/>
                  <a:ea typeface="+mn-ea"/>
                </a:rPr>
                <a:t>-</a:t>
              </a:r>
              <a:r>
                <a:rPr lang="en-US" sz="2400" b="1" dirty="0">
                  <a:solidFill>
                    <a:srgbClr val="528FBA"/>
                  </a:solidFill>
                  <a:latin typeface="+mn-lt"/>
                  <a:ea typeface="+mn-ea"/>
                </a:rPr>
                <a:t> 140 ft</a:t>
              </a:r>
              <a:r>
                <a:rPr lang="en-US" sz="2400" b="1" baseline="30000" dirty="0">
                  <a:solidFill>
                    <a:srgbClr val="528FBA"/>
                  </a:solidFill>
                  <a:latin typeface="+mn-lt"/>
                  <a:ea typeface="+mn-ea"/>
                </a:rPr>
                <a:t>2</a:t>
              </a:r>
            </a:p>
          </p:txBody>
        </p:sp>
      </p:grpSp>
      <p:cxnSp>
        <p:nvCxnSpPr>
          <p:cNvPr id="30" name="Straight Connector 29"/>
          <p:cNvCxnSpPr>
            <a:cxnSpLocks noChangeShapeType="1"/>
          </p:cNvCxnSpPr>
          <p:nvPr/>
        </p:nvCxnSpPr>
        <p:spPr bwMode="auto">
          <a:xfrm>
            <a:off x="5873750" y="5016500"/>
            <a:ext cx="2343150" cy="1588"/>
          </a:xfrm>
          <a:prstGeom prst="line">
            <a:avLst/>
          </a:prstGeom>
          <a:noFill/>
          <a:ln w="28575">
            <a:solidFill>
              <a:schemeClr val="tx1"/>
            </a:solidFill>
            <a:round/>
            <a:headEnd/>
            <a:tailEnd/>
          </a:ln>
        </p:spPr>
      </p:cxnSp>
      <p:grpSp>
        <p:nvGrpSpPr>
          <p:cNvPr id="6" name="Group 34"/>
          <p:cNvGrpSpPr>
            <a:grpSpLocks/>
          </p:cNvGrpSpPr>
          <p:nvPr/>
        </p:nvGrpSpPr>
        <p:grpSpPr bwMode="auto">
          <a:xfrm>
            <a:off x="6007100" y="5189538"/>
            <a:ext cx="2070100" cy="784225"/>
            <a:chOff x="6007099" y="5188803"/>
            <a:chExt cx="2070101" cy="784534"/>
          </a:xfrm>
        </p:grpSpPr>
        <p:sp>
          <p:nvSpPr>
            <p:cNvPr id="29" name="Line Callout 1 (Border and Accent Bar) 28"/>
            <p:cNvSpPr>
              <a:spLocks/>
            </p:cNvSpPr>
            <p:nvPr/>
          </p:nvSpPr>
          <p:spPr bwMode="auto">
            <a:xfrm>
              <a:off x="6007099" y="5188803"/>
              <a:ext cx="2070101" cy="784534"/>
            </a:xfrm>
            <a:prstGeom prst="accentBorderCallout1">
              <a:avLst>
                <a:gd name="adj1" fmla="val 71139"/>
                <a:gd name="adj2" fmla="val -8333"/>
                <a:gd name="adj3" fmla="val 71194"/>
                <a:gd name="adj4" fmla="val -31130"/>
              </a:avLst>
            </a:prstGeom>
            <a:solidFill>
              <a:schemeClr val="accent4"/>
            </a:solidFill>
            <a:ln w="9525">
              <a:solidFill>
                <a:schemeClr val="bg2"/>
              </a:solidFill>
              <a:round/>
              <a:headEnd/>
              <a:tailEnd/>
            </a:ln>
            <a:effectLst>
              <a:outerShdw dist="38100" dir="2700000" rotWithShape="0">
                <a:srgbClr val="808080">
                  <a:alpha val="42998"/>
                </a:srgbClr>
              </a:outerShdw>
            </a:effectLst>
          </p:spPr>
          <p:txBody>
            <a:bodyPr/>
            <a:lstStyle/>
            <a:p>
              <a:pPr algn="ctr" defTabSz="914400">
                <a:defRPr/>
              </a:pPr>
              <a:endParaRPr lang="en-US" sz="2800" b="1" dirty="0">
                <a:latin typeface="Arial" pitchFamily="-108" charset="0"/>
                <a:ea typeface="+mn-ea"/>
              </a:endParaRPr>
            </a:p>
          </p:txBody>
        </p:sp>
        <p:sp>
          <p:nvSpPr>
            <p:cNvPr id="41996" name="TextBox 15"/>
            <p:cNvSpPr txBox="1">
              <a:spLocks noChangeArrowheads="1"/>
            </p:cNvSpPr>
            <p:nvPr/>
          </p:nvSpPr>
          <p:spPr bwMode="auto">
            <a:xfrm>
              <a:off x="6383103" y="5350520"/>
              <a:ext cx="1359467" cy="461665"/>
            </a:xfrm>
            <a:prstGeom prst="rect">
              <a:avLst/>
            </a:prstGeom>
            <a:noFill/>
            <a:ln w="9525">
              <a:noFill/>
              <a:miter lim="800000"/>
              <a:headEnd/>
              <a:tailEnd/>
            </a:ln>
          </p:spPr>
          <p:txBody>
            <a:bodyPr wrap="none">
              <a:spAutoFit/>
            </a:bodyPr>
            <a:lstStyle/>
            <a:p>
              <a:r>
                <a:rPr lang="en-US" sz="2400" dirty="0">
                  <a:solidFill>
                    <a:srgbClr val="FFFFFF"/>
                  </a:solidFill>
                </a:rPr>
                <a:t>1,776 ft</a:t>
              </a:r>
              <a:r>
                <a:rPr lang="en-US" sz="2400" baseline="30000" dirty="0">
                  <a:solidFill>
                    <a:srgbClr val="FFFFFF"/>
                  </a:solidFill>
                </a:rPr>
                <a:t>2</a:t>
              </a:r>
            </a:p>
          </p:txBody>
        </p:sp>
      </p:grpSp>
      <p:sp>
        <p:nvSpPr>
          <p:cNvPr id="18" name="TextBox 17"/>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Left)">
                                      <p:cBhvr>
                                        <p:cTn id="12" dur="500"/>
                                        <p:tgtEl>
                                          <p:spTgt spid="5"/>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lide(from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72966" y="2089605"/>
            <a:ext cx="6039530" cy="2808968"/>
          </a:xfrm>
        </p:spPr>
        <p:txBody>
          <a:bodyPr>
            <a:normAutofit/>
          </a:bodyPr>
          <a:lstStyle/>
          <a:p>
            <a:pPr marL="457200" indent="-282575">
              <a:lnSpc>
                <a:spcPct val="90000"/>
              </a:lnSpc>
            </a:pPr>
            <a:r>
              <a:rPr lang="en-US" sz="2600" dirty="0" smtClean="0">
                <a:solidFill>
                  <a:srgbClr val="000066"/>
                </a:solidFill>
                <a:ea typeface="ＭＳ Ｐゴシック" charset="-128"/>
              </a:rPr>
              <a:t>Surface Area</a:t>
            </a:r>
          </a:p>
          <a:p>
            <a:pPr marL="457200" indent="-282575">
              <a:lnSpc>
                <a:spcPct val="90000"/>
              </a:lnSpc>
              <a:buNone/>
            </a:pPr>
            <a:endParaRPr lang="en-US" sz="2600" dirty="0" smtClean="0">
              <a:solidFill>
                <a:srgbClr val="000066"/>
              </a:solidFill>
              <a:ea typeface="ＭＳ Ｐゴシック" charset="-128"/>
            </a:endParaRPr>
          </a:p>
          <a:p>
            <a:pPr marL="457200" indent="-282575">
              <a:lnSpc>
                <a:spcPct val="90000"/>
              </a:lnSpc>
            </a:pPr>
            <a:r>
              <a:rPr lang="en-US" sz="2600" dirty="0" smtClean="0">
                <a:solidFill>
                  <a:srgbClr val="000066"/>
                </a:solidFill>
                <a:ea typeface="ＭＳ Ｐゴシック" charset="-128"/>
              </a:rPr>
              <a:t>Volume</a:t>
            </a:r>
          </a:p>
          <a:p>
            <a:pPr marL="457200" indent="-282575">
              <a:lnSpc>
                <a:spcPct val="90000"/>
              </a:lnSpc>
              <a:buNone/>
            </a:pPr>
            <a:endParaRPr lang="en-US" sz="2600" dirty="0" smtClean="0">
              <a:solidFill>
                <a:srgbClr val="000066"/>
              </a:solidFill>
              <a:ea typeface="ＭＳ Ｐゴシック" charset="-128"/>
            </a:endParaRPr>
          </a:p>
          <a:p>
            <a:pPr marL="457200" indent="-282575">
              <a:lnSpc>
                <a:spcPct val="90000"/>
              </a:lnSpc>
            </a:pPr>
            <a:r>
              <a:rPr lang="en-US" sz="2600" dirty="0" smtClean="0">
                <a:solidFill>
                  <a:srgbClr val="000066"/>
                </a:solidFill>
                <a:ea typeface="ＭＳ Ｐゴシック" charset="-128"/>
              </a:rPr>
              <a:t>Air Flow</a:t>
            </a:r>
          </a:p>
        </p:txBody>
      </p:sp>
      <p:sp>
        <p:nvSpPr>
          <p:cNvPr id="114690" name="Rectangle 2"/>
          <p:cNvSpPr>
            <a:spLocks noGrp="1" noChangeArrowheads="1"/>
          </p:cNvSpPr>
          <p:nvPr>
            <p:ph type="title"/>
          </p:nvPr>
        </p:nvSpPr>
        <p:spPr>
          <a:xfrm>
            <a:off x="407650" y="10886"/>
            <a:ext cx="5369034" cy="901700"/>
          </a:xfrm>
        </p:spPr>
        <p:txBody>
          <a:bodyPr/>
          <a:lstStyle/>
          <a:p>
            <a:pPr eaLnBrk="1" hangingPunct="1">
              <a:defRPr/>
            </a:pPr>
            <a:r>
              <a:rPr lang="en-US" dirty="0"/>
              <a:t>Typical Units</a:t>
            </a:r>
          </a:p>
        </p:txBody>
      </p:sp>
      <p:sp>
        <p:nvSpPr>
          <p:cNvPr id="4" name="TextBox 3"/>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66725" y="41565"/>
            <a:ext cx="5047384" cy="846138"/>
          </a:xfrm>
        </p:spPr>
        <p:txBody>
          <a:bodyPr>
            <a:normAutofit/>
          </a:bodyPr>
          <a:lstStyle/>
          <a:p>
            <a:pPr eaLnBrk="1" hangingPunct="1">
              <a:defRPr/>
            </a:pPr>
            <a:r>
              <a:rPr lang="en-US" dirty="0">
                <a:ea typeface="ＭＳ Ｐゴシック" charset="-128"/>
                <a:cs typeface="ＭＳ Ｐゴシック" charset="-128"/>
              </a:rPr>
              <a:t>Estimating Wall Insulation: Sample House</a:t>
            </a:r>
          </a:p>
        </p:txBody>
      </p:sp>
      <p:sp>
        <p:nvSpPr>
          <p:cNvPr id="43013" name="Text Box 215"/>
          <p:cNvSpPr txBox="1">
            <a:spLocks noChangeArrowheads="1"/>
          </p:cNvSpPr>
          <p:nvPr/>
        </p:nvSpPr>
        <p:spPr bwMode="auto">
          <a:xfrm>
            <a:off x="1422400" y="4043363"/>
            <a:ext cx="7391400" cy="892552"/>
          </a:xfrm>
          <a:prstGeom prst="rect">
            <a:avLst/>
          </a:prstGeom>
          <a:noFill/>
          <a:ln w="9525">
            <a:noFill/>
            <a:miter lim="800000"/>
            <a:headEnd/>
            <a:tailEnd/>
          </a:ln>
        </p:spPr>
        <p:txBody>
          <a:bodyPr>
            <a:spAutoFit/>
          </a:bodyPr>
          <a:lstStyle/>
          <a:p>
            <a:r>
              <a:rPr lang="en-US" sz="2600" dirty="0">
                <a:solidFill>
                  <a:srgbClr val="000066"/>
                </a:solidFill>
              </a:rPr>
              <a:t>How many bags to dense-pack 1,776 ft</a:t>
            </a:r>
            <a:r>
              <a:rPr lang="en-US" sz="2600" baseline="30000" dirty="0">
                <a:solidFill>
                  <a:srgbClr val="000066"/>
                </a:solidFill>
              </a:rPr>
              <a:t>2</a:t>
            </a:r>
            <a:r>
              <a:rPr lang="en-US" sz="2600" dirty="0">
                <a:solidFill>
                  <a:srgbClr val="000066"/>
                </a:solidFill>
              </a:rPr>
              <a:t> of wall </a:t>
            </a:r>
            <a:br>
              <a:rPr lang="en-US" sz="2600" dirty="0">
                <a:solidFill>
                  <a:srgbClr val="000066"/>
                </a:solidFill>
              </a:rPr>
            </a:br>
            <a:r>
              <a:rPr lang="en-US" sz="2600" dirty="0">
                <a:solidFill>
                  <a:srgbClr val="000066"/>
                </a:solidFill>
              </a:rPr>
              <a:t>with 2 x 4 studs, 16” o.c.?</a:t>
            </a:r>
          </a:p>
        </p:txBody>
      </p:sp>
      <p:sp>
        <p:nvSpPr>
          <p:cNvPr id="43014" name="TextBox 12"/>
          <p:cNvSpPr txBox="1">
            <a:spLocks noChangeArrowheads="1"/>
          </p:cNvSpPr>
          <p:nvPr/>
        </p:nvSpPr>
        <p:spPr bwMode="auto">
          <a:xfrm>
            <a:off x="382588" y="1377950"/>
            <a:ext cx="6051550" cy="492443"/>
          </a:xfrm>
          <a:prstGeom prst="rect">
            <a:avLst/>
          </a:prstGeom>
          <a:noFill/>
          <a:ln w="9525">
            <a:noFill/>
            <a:miter lim="800000"/>
            <a:headEnd/>
            <a:tailEnd/>
          </a:ln>
        </p:spPr>
        <p:txBody>
          <a:bodyPr>
            <a:spAutoFit/>
          </a:bodyPr>
          <a:lstStyle/>
          <a:p>
            <a:r>
              <a:rPr lang="en-US" sz="2600" dirty="0">
                <a:solidFill>
                  <a:srgbClr val="000066"/>
                </a:solidFill>
              </a:rPr>
              <a:t>Sample Wall Coverage Chart</a:t>
            </a:r>
          </a:p>
        </p:txBody>
      </p:sp>
      <p:graphicFrame>
        <p:nvGraphicFramePr>
          <p:cNvPr id="14" name="Content Placeholder 3" descr="Table showing maximum coverage for wall insulation"/>
          <p:cNvGraphicFramePr>
            <a:graphicFrameLocks noGrp="1"/>
          </p:cNvGraphicFramePr>
          <p:nvPr>
            <p:extLst>
              <p:ext uri="{D42A27DB-BD31-4B8C-83A1-F6EECF244321}">
                <p14:modId xmlns:p14="http://schemas.microsoft.com/office/powerpoint/2010/main" val="922888741"/>
              </p:ext>
            </p:extLst>
          </p:nvPr>
        </p:nvGraphicFramePr>
        <p:xfrm>
          <a:off x="503238" y="1993900"/>
          <a:ext cx="8043862" cy="1791018"/>
        </p:xfrm>
        <a:graphic>
          <a:graphicData uri="http://schemas.openxmlformats.org/drawingml/2006/table">
            <a:tbl>
              <a:tblPr/>
              <a:tblGrid>
                <a:gridCol w="1693862"/>
                <a:gridCol w="1524000"/>
                <a:gridCol w="1460500"/>
                <a:gridCol w="1460500"/>
                <a:gridCol w="1905000"/>
              </a:tblGrid>
              <a:tr h="3206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charset="0"/>
                          <a:ea typeface="ＭＳ Ｐゴシック" charset="-128"/>
                        </a:rPr>
                        <a:t>Maximum Coverage</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0000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623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Sidewalls</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Thickness </a:t>
                      </a:r>
                      <a:br>
                        <a:rPr kumimoji="0" lang="en-US" sz="1400" b="1" i="0" u="none" strike="noStrike" cap="none" normalizeH="0" baseline="0" dirty="0" smtClean="0">
                          <a:ln>
                            <a:noFill/>
                          </a:ln>
                          <a:solidFill>
                            <a:schemeClr val="tx1"/>
                          </a:solidFill>
                          <a:effectLst/>
                          <a:latin typeface="Arial" charset="0"/>
                          <a:ea typeface="ＭＳ Ｐゴシック" charset="-128"/>
                        </a:rPr>
                      </a:br>
                      <a:r>
                        <a:rPr kumimoji="0" lang="en-US" sz="1400" b="0" i="0" u="none" strike="noStrike" cap="none" normalizeH="0" baseline="0" dirty="0" smtClean="0">
                          <a:ln>
                            <a:noFill/>
                          </a:ln>
                          <a:solidFill>
                            <a:schemeClr val="tx1"/>
                          </a:solidFill>
                          <a:effectLst/>
                          <a:latin typeface="Arial" charset="0"/>
                          <a:ea typeface="ＭＳ Ｐゴシック" charset="-128"/>
                        </a:rPr>
                        <a:t>(inches)</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Square Feet per Bag</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c hMerge="1">
                  <a:txBody>
                    <a:bodyPr/>
                    <a:lstStyle/>
                    <a:p>
                      <a:endParaRPr lang="en-US"/>
                    </a:p>
                  </a:txBody>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Weight per </a:t>
                      </a:r>
                      <a:br>
                        <a:rPr kumimoji="0" lang="en-US" sz="1400" b="1" i="0" u="none" strike="noStrike" cap="none" normalizeH="0" baseline="0" dirty="0" smtClean="0">
                          <a:ln>
                            <a:noFill/>
                          </a:ln>
                          <a:solidFill>
                            <a:schemeClr val="tx1"/>
                          </a:solidFill>
                          <a:effectLst/>
                          <a:latin typeface="Arial" charset="0"/>
                          <a:ea typeface="ＭＳ Ｐゴシック" charset="-128"/>
                        </a:rPr>
                      </a:br>
                      <a:r>
                        <a:rPr kumimoji="0" lang="en-US" sz="1400" b="1" i="0" u="none" strike="noStrike" cap="none" normalizeH="0" baseline="0" dirty="0" smtClean="0">
                          <a:ln>
                            <a:noFill/>
                          </a:ln>
                          <a:solidFill>
                            <a:schemeClr val="tx1"/>
                          </a:solidFill>
                          <a:effectLst/>
                          <a:latin typeface="Arial" charset="0"/>
                          <a:ea typeface="ＭＳ Ｐゴシック" charset="-128"/>
                        </a:rPr>
                        <a:t>Square Foot</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528FBA">
                        <a:alpha val="25098"/>
                      </a:srgbClr>
                    </a:solidFill>
                  </a:tcPr>
                </a:tc>
              </a:tr>
              <a:tr h="330200">
                <a:tc vMerge="1">
                  <a:txBody>
                    <a:bodyPr/>
                    <a:lstStyle/>
                    <a:p>
                      <a:endParaRPr lang="en-US"/>
                    </a:p>
                  </a:txBody>
                  <a:tcPr/>
                </a:tc>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16” O.C.</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24” O.C.</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solidFill>
                      <a:srgbClr val="D9D9D9"/>
                    </a:solidFill>
                  </a:tcPr>
                </a:tc>
                <a:tc vMerge="1">
                  <a:txBody>
                    <a:bodyPr/>
                    <a:lstStyle/>
                    <a:p>
                      <a:endParaRPr lang="en-US"/>
                    </a:p>
                  </a:txBody>
                  <a:tcPr/>
                </a:tc>
              </a:tr>
              <a:tr h="3810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R-13 (2x4)</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33.8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32.7</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0.758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r h="3683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R-20 (2x6</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5.5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21.5</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20.8</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1.192</a:t>
                      </a:r>
                    </a:p>
                  </a:txBody>
                  <a:tcPr anchor="ctr" horzOverflow="overflow">
                    <a:lnL w="3175" cap="flat" cmpd="sng" algn="ctr">
                      <a:solidFill>
                        <a:srgbClr val="808080"/>
                      </a:solidFill>
                      <a:prstDash val="solid"/>
                      <a:round/>
                      <a:headEnd type="none" w="med" len="med"/>
                      <a:tailEnd type="none" w="med" len="med"/>
                    </a:lnL>
                    <a:lnR w="3175" cap="flat" cmpd="sng" algn="ctr">
                      <a:solidFill>
                        <a:srgbClr val="808080"/>
                      </a:solidFill>
                      <a:prstDash val="solid"/>
                      <a:round/>
                      <a:headEnd type="none" w="med" len="med"/>
                      <a:tailEnd type="none" w="med" len="med"/>
                    </a:lnR>
                    <a:lnT w="3175" cap="flat" cmpd="sng" algn="ctr">
                      <a:solidFill>
                        <a:srgbClr val="808080"/>
                      </a:solidFill>
                      <a:prstDash val="solid"/>
                      <a:round/>
                      <a:headEnd type="none" w="med" len="med"/>
                      <a:tailEnd type="none" w="med" len="med"/>
                    </a:lnT>
                    <a:lnB w="3175" cap="flat" cmpd="sng" algn="ctr">
                      <a:solidFill>
                        <a:srgbClr val="808080"/>
                      </a:solidFill>
                      <a:prstDash val="solid"/>
                      <a:round/>
                      <a:headEnd type="none" w="med" len="med"/>
                      <a:tailEnd type="none" w="med" len="med"/>
                    </a:lnB>
                    <a:lnTlToBr>
                      <a:noFill/>
                    </a:lnTlToBr>
                    <a:lnBlToTr>
                      <a:noFill/>
                    </a:lnBlToTr>
                    <a:noFill/>
                  </a:tcPr>
                </a:tc>
              </a:tr>
            </a:tbl>
          </a:graphicData>
        </a:graphic>
      </p:graphicFrame>
      <p:sp>
        <p:nvSpPr>
          <p:cNvPr id="43045" name="Right Arrow 14" descr="Graphic of arrow."/>
          <p:cNvSpPr>
            <a:spLocks noChangeArrowheads="1"/>
          </p:cNvSpPr>
          <p:nvPr/>
        </p:nvSpPr>
        <p:spPr bwMode="auto">
          <a:xfrm>
            <a:off x="457200" y="4029075"/>
            <a:ext cx="825500" cy="889000"/>
          </a:xfrm>
          <a:prstGeom prst="rightArrow">
            <a:avLst>
              <a:gd name="adj1" fmla="val 50000"/>
              <a:gd name="adj2" fmla="val 50000"/>
            </a:avLst>
          </a:prstGeom>
          <a:solidFill>
            <a:schemeClr val="accent3">
              <a:lumMod val="20000"/>
              <a:lumOff val="80000"/>
            </a:schemeClr>
          </a:solidFill>
          <a:ln w="9525">
            <a:noFill/>
            <a:round/>
            <a:headEnd/>
            <a:tailEnd/>
          </a:ln>
        </p:spPr>
        <p:txBody>
          <a:bodyPr/>
          <a:lstStyle/>
          <a:p>
            <a:pPr algn="ctr" defTabSz="914400"/>
            <a:endParaRPr lang="en-US" sz="2800" b="1" dirty="0"/>
          </a:p>
        </p:txBody>
      </p:sp>
      <p:sp>
        <p:nvSpPr>
          <p:cNvPr id="16" name="Rounded Rectangle 15"/>
          <p:cNvSpPr>
            <a:spLocks noChangeArrowheads="1"/>
          </p:cNvSpPr>
          <p:nvPr/>
        </p:nvSpPr>
        <p:spPr bwMode="auto">
          <a:xfrm>
            <a:off x="1473200" y="4987925"/>
            <a:ext cx="5588000" cy="116205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lIns="274320" tIns="137160"/>
          <a:lstStyle/>
          <a:p>
            <a:pPr>
              <a:defRPr/>
            </a:pPr>
            <a:r>
              <a:rPr lang="en-US" sz="2400" u="sng" dirty="0"/>
              <a:t>1,776 ft</a:t>
            </a:r>
            <a:r>
              <a:rPr lang="en-US" sz="2400" u="sng" baseline="30000" dirty="0"/>
              <a:t>2</a:t>
            </a:r>
            <a:r>
              <a:rPr lang="en-US" sz="2400" u="sng" dirty="0"/>
              <a:t>	</a:t>
            </a:r>
            <a:r>
              <a:rPr lang="en-US" sz="2400" dirty="0"/>
              <a:t>   </a:t>
            </a:r>
            <a:r>
              <a:rPr lang="en-US" sz="3800" baseline="-25000" dirty="0"/>
              <a:t>= 52.5 bags </a:t>
            </a:r>
            <a:r>
              <a:rPr lang="en-US" sz="3800" baseline="-25000" dirty="0">
                <a:sym typeface="WP IconicSymbolsA" pitchFamily="2" charset="2"/>
              </a:rPr>
              <a:t>= </a:t>
            </a:r>
            <a:r>
              <a:rPr lang="en-US" sz="3800" b="1" baseline="-25000" dirty="0">
                <a:solidFill>
                  <a:schemeClr val="accent3"/>
                </a:solidFill>
                <a:sym typeface="WP IconicSymbolsA" pitchFamily="2" charset="2"/>
              </a:rPr>
              <a:t>53 bags</a:t>
            </a:r>
            <a:endParaRPr lang="en-US" sz="3800" b="1" baseline="-25000" dirty="0">
              <a:solidFill>
                <a:schemeClr val="accent3"/>
              </a:solidFill>
            </a:endParaRPr>
          </a:p>
          <a:p>
            <a:pPr>
              <a:defRPr/>
            </a:pPr>
            <a:r>
              <a:rPr lang="en-US" sz="2400" dirty="0">
                <a:solidFill>
                  <a:srgbClr val="50565C"/>
                </a:solidFill>
              </a:rPr>
              <a:t>33.8 ft</a:t>
            </a:r>
            <a:r>
              <a:rPr lang="en-US" sz="2400" baseline="30000" dirty="0">
                <a:solidFill>
                  <a:srgbClr val="50565C"/>
                </a:solidFill>
              </a:rPr>
              <a:t>2</a:t>
            </a:r>
            <a:r>
              <a:rPr lang="en-US" sz="2400" dirty="0">
                <a:solidFill>
                  <a:srgbClr val="50565C"/>
                </a:solidFill>
              </a:rPr>
              <a:t>/bag</a:t>
            </a:r>
            <a:endParaRPr lang="en-US" sz="2400" u="sng" dirty="0">
              <a:solidFill>
                <a:srgbClr val="50565C"/>
              </a:solidFill>
            </a:endParaRPr>
          </a:p>
        </p:txBody>
      </p:sp>
      <p:sp>
        <p:nvSpPr>
          <p:cNvPr id="17" name="Right Arrow 16" descr="Graphic of arrow."/>
          <p:cNvSpPr>
            <a:spLocks noChangeArrowheads="1"/>
          </p:cNvSpPr>
          <p:nvPr/>
        </p:nvSpPr>
        <p:spPr bwMode="auto">
          <a:xfrm>
            <a:off x="503238" y="2974975"/>
            <a:ext cx="3221037" cy="504825"/>
          </a:xfrm>
          <a:prstGeom prst="rightArrow">
            <a:avLst>
              <a:gd name="adj1" fmla="val 50000"/>
              <a:gd name="adj2" fmla="val 50040"/>
            </a:avLst>
          </a:prstGeom>
          <a:solidFill>
            <a:srgbClr val="FF0000">
              <a:alpha val="39999"/>
            </a:srgbClr>
          </a:solidFill>
          <a:ln w="9525">
            <a:noFill/>
            <a:round/>
            <a:headEnd/>
            <a:tailEnd/>
          </a:ln>
        </p:spPr>
        <p:txBody>
          <a:bodyPr/>
          <a:lstStyle/>
          <a:p>
            <a:pPr algn="ctr" defTabSz="914400"/>
            <a:endParaRPr lang="en-US" sz="2800" b="1" dirty="0"/>
          </a:p>
        </p:txBody>
      </p:sp>
      <p:sp>
        <p:nvSpPr>
          <p:cNvPr id="18" name="Snip Single Corner Rectangle 17"/>
          <p:cNvSpPr/>
          <p:nvPr/>
        </p:nvSpPr>
        <p:spPr bwMode="auto">
          <a:xfrm>
            <a:off x="3749675" y="3063875"/>
            <a:ext cx="1416050" cy="328613"/>
          </a:xfrm>
          <a:prstGeom prst="snip1Rect">
            <a:avLst/>
          </a:prstGeom>
          <a:noFill/>
          <a:ln w="22225" cap="flat" cmpd="sng" algn="ctr">
            <a:solidFill>
              <a:srgbClr val="FF0000"/>
            </a:solidFill>
            <a:prstDash val="solid"/>
            <a:round/>
            <a:headEnd type="none" w="med" len="med"/>
            <a:tailEnd type="none" w="med" len="med"/>
          </a:ln>
          <a:effectLst/>
        </p:spPr>
        <p:txBody>
          <a:bodyPr/>
          <a:lstStyle/>
          <a:p>
            <a:pPr algn="ctr" defTabSz="914400">
              <a:defRPr/>
            </a:pPr>
            <a:endParaRPr lang="en-US" sz="2800" b="1" dirty="0">
              <a:latin typeface="Arial" pitchFamily="-108" charset="0"/>
              <a:ea typeface="+mn-ea"/>
            </a:endParaRPr>
          </a:p>
        </p:txBody>
      </p:sp>
      <p:sp>
        <p:nvSpPr>
          <p:cNvPr id="10" name="TextBox 9"/>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slide(fromLeft)">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1652588"/>
            <a:ext cx="8229600" cy="4422775"/>
          </a:xfrm>
        </p:spPr>
        <p:txBody>
          <a:bodyPr/>
          <a:lstStyle/>
          <a:p>
            <a:pPr marL="457200" indent="-282575" eaLnBrk="1" hangingPunct="1">
              <a:lnSpc>
                <a:spcPct val="90000"/>
              </a:lnSpc>
              <a:spcAft>
                <a:spcPts val="1200"/>
              </a:spcAft>
            </a:pPr>
            <a:r>
              <a:rPr lang="en-US" sz="2400" dirty="0" smtClean="0">
                <a:ea typeface="ＭＳ Ｐゴシック" charset="-128"/>
              </a:rPr>
              <a:t>1 ft</a:t>
            </a:r>
            <a:r>
              <a:rPr lang="en-US" sz="2400" baseline="30000" dirty="0" smtClean="0">
                <a:ea typeface="ＭＳ Ｐゴシック" charset="-128"/>
              </a:rPr>
              <a:t>2 </a:t>
            </a:r>
            <a:r>
              <a:rPr lang="en-US" sz="2400" dirty="0" smtClean="0">
                <a:ea typeface="ＭＳ Ｐゴシック" charset="-128"/>
              </a:rPr>
              <a:t>NFA of vent needed for every 300 ft</a:t>
            </a:r>
            <a:r>
              <a:rPr lang="en-US" sz="2400" baseline="30000" dirty="0" smtClean="0">
                <a:ea typeface="ＭＳ Ｐゴシック" charset="-128"/>
              </a:rPr>
              <a:t>2</a:t>
            </a:r>
            <a:r>
              <a:rPr lang="en-US" sz="2400" dirty="0" smtClean="0">
                <a:ea typeface="ＭＳ Ｐゴシック" charset="-128"/>
              </a:rPr>
              <a:t> of attic*</a:t>
            </a:r>
          </a:p>
          <a:p>
            <a:pPr marL="457200" indent="-282575" eaLnBrk="1" hangingPunct="1">
              <a:lnSpc>
                <a:spcPct val="90000"/>
              </a:lnSpc>
              <a:spcAft>
                <a:spcPts val="1200"/>
              </a:spcAft>
            </a:pPr>
            <a:r>
              <a:rPr lang="en-US" sz="2400" dirty="0" smtClean="0">
                <a:ea typeface="ＭＳ Ｐゴシック" charset="-128"/>
              </a:rPr>
              <a:t>If vents are located high and low to induce ventilation, </a:t>
            </a:r>
            <a:br>
              <a:rPr lang="en-US" sz="2400" dirty="0" smtClean="0">
                <a:ea typeface="ＭＳ Ｐゴシック" charset="-128"/>
              </a:rPr>
            </a:br>
            <a:r>
              <a:rPr lang="en-US" sz="2400" dirty="0" smtClean="0">
                <a:ea typeface="ＭＳ Ｐゴシック" charset="-128"/>
              </a:rPr>
              <a:t>1 ft</a:t>
            </a:r>
            <a:r>
              <a:rPr lang="en-US" sz="2400" baseline="30000" dirty="0" smtClean="0">
                <a:ea typeface="ＭＳ Ｐゴシック" charset="-128"/>
              </a:rPr>
              <a:t>2</a:t>
            </a:r>
            <a:r>
              <a:rPr lang="en-US" sz="2400" dirty="0" smtClean="0">
                <a:ea typeface="ＭＳ Ｐゴシック" charset="-128"/>
              </a:rPr>
              <a:t> of vent needed for every 600 ft</a:t>
            </a:r>
            <a:r>
              <a:rPr lang="en-US" sz="2400" baseline="30000" dirty="0" smtClean="0">
                <a:ea typeface="ＭＳ Ｐゴシック" charset="-128"/>
              </a:rPr>
              <a:t>2</a:t>
            </a:r>
            <a:r>
              <a:rPr lang="en-US" sz="2400" dirty="0" smtClean="0">
                <a:ea typeface="ＭＳ Ｐゴシック" charset="-128"/>
              </a:rPr>
              <a:t> of attic</a:t>
            </a:r>
          </a:p>
          <a:p>
            <a:pPr marL="457200" indent="-282575" eaLnBrk="1" hangingPunct="1">
              <a:lnSpc>
                <a:spcPct val="90000"/>
              </a:lnSpc>
            </a:pPr>
            <a:r>
              <a:rPr lang="en-US" sz="2400" dirty="0" smtClean="0">
                <a:ea typeface="ＭＳ Ｐゴシック" charset="-128"/>
              </a:rPr>
              <a:t>1,000 ft</a:t>
            </a:r>
            <a:r>
              <a:rPr lang="en-US" sz="2400" baseline="30000" dirty="0" smtClean="0">
                <a:ea typeface="ＭＳ Ｐゴシック" charset="-128"/>
              </a:rPr>
              <a:t>2</a:t>
            </a:r>
            <a:r>
              <a:rPr lang="en-US" sz="2400" dirty="0" smtClean="0">
                <a:ea typeface="ＭＳ Ｐゴシック" charset="-128"/>
              </a:rPr>
              <a:t> attic with gable vents</a:t>
            </a:r>
          </a:p>
          <a:p>
            <a:pPr marL="919162" lvl="1" indent="-342900" eaLnBrk="1" hangingPunct="1">
              <a:lnSpc>
                <a:spcPct val="90000"/>
              </a:lnSpc>
              <a:buFont typeface="Courier New" pitchFamily="49" charset="0"/>
              <a:buChar char="o"/>
            </a:pPr>
            <a:r>
              <a:rPr lang="en-US" sz="2400" dirty="0" smtClean="0">
                <a:ea typeface="ＭＳ Ｐゴシック" charset="-128"/>
              </a:rPr>
              <a:t>1,000 ft</a:t>
            </a:r>
            <a:r>
              <a:rPr lang="en-US" sz="2400" baseline="30000" dirty="0" smtClean="0">
                <a:ea typeface="ＭＳ Ｐゴシック" charset="-128"/>
              </a:rPr>
              <a:t>2</a:t>
            </a:r>
            <a:r>
              <a:rPr lang="en-US" sz="2400" dirty="0" smtClean="0">
                <a:ea typeface="ＭＳ Ｐゴシック" charset="-128"/>
              </a:rPr>
              <a:t> / 600 ft</a:t>
            </a:r>
            <a:r>
              <a:rPr lang="en-US" sz="2400" baseline="30000" dirty="0" smtClean="0">
                <a:ea typeface="ＭＳ Ｐゴシック" charset="-128"/>
              </a:rPr>
              <a:t>2</a:t>
            </a:r>
            <a:r>
              <a:rPr lang="en-US" sz="2400" dirty="0" smtClean="0">
                <a:ea typeface="ＭＳ Ｐゴシック" charset="-128"/>
              </a:rPr>
              <a:t> = 1.67 ft</a:t>
            </a:r>
            <a:r>
              <a:rPr lang="en-US" sz="2400" baseline="30000" dirty="0" smtClean="0">
                <a:ea typeface="ＭＳ Ｐゴシック" charset="-128"/>
              </a:rPr>
              <a:t>2</a:t>
            </a:r>
            <a:r>
              <a:rPr lang="en-US" sz="2400" dirty="0" smtClean="0">
                <a:ea typeface="ＭＳ Ｐゴシック" charset="-128"/>
              </a:rPr>
              <a:t> of vent needed</a:t>
            </a:r>
          </a:p>
          <a:p>
            <a:pPr marL="919162" lvl="1" indent="-342900" eaLnBrk="1" hangingPunct="1">
              <a:lnSpc>
                <a:spcPct val="90000"/>
              </a:lnSpc>
              <a:buFont typeface="Courier New" pitchFamily="49" charset="0"/>
              <a:buChar char="o"/>
            </a:pPr>
            <a:r>
              <a:rPr lang="en-US" sz="2400" dirty="0" smtClean="0">
                <a:ea typeface="ＭＳ Ｐゴシック" charset="-128"/>
              </a:rPr>
              <a:t>Two existing gable vents each 12” x 10”</a:t>
            </a:r>
          </a:p>
          <a:p>
            <a:pPr marL="919162" lvl="1" indent="-342900" eaLnBrk="1" hangingPunct="1">
              <a:lnSpc>
                <a:spcPct val="90000"/>
              </a:lnSpc>
              <a:spcAft>
                <a:spcPts val="1200"/>
              </a:spcAft>
              <a:buFont typeface="Courier New" pitchFamily="49" charset="0"/>
              <a:buChar char="o"/>
            </a:pPr>
            <a:r>
              <a:rPr lang="en-US" sz="2400" dirty="0" smtClean="0">
                <a:ea typeface="ＭＳ Ｐゴシック" charset="-128"/>
              </a:rPr>
              <a:t>2 x 12” x 10”/144 = 1.67 ft</a:t>
            </a:r>
            <a:r>
              <a:rPr lang="en-US" sz="2400" baseline="30000" dirty="0" smtClean="0">
                <a:ea typeface="ＭＳ Ｐゴシック" charset="-128"/>
              </a:rPr>
              <a:t>2</a:t>
            </a:r>
            <a:r>
              <a:rPr lang="en-US" sz="2400" dirty="0" smtClean="0">
                <a:ea typeface="ＭＳ Ｐゴシック" charset="-128"/>
              </a:rPr>
              <a:t> of existing vent</a:t>
            </a:r>
          </a:p>
          <a:p>
            <a:pPr marL="457200" indent="-282575" eaLnBrk="1" hangingPunct="1">
              <a:lnSpc>
                <a:spcPct val="90000"/>
              </a:lnSpc>
            </a:pPr>
            <a:r>
              <a:rPr lang="en-US" sz="2400" dirty="0" smtClean="0">
                <a:ea typeface="ＭＳ Ｐゴシック" charset="-128"/>
              </a:rPr>
              <a:t>Is existing venting adequate?</a:t>
            </a:r>
          </a:p>
        </p:txBody>
      </p:sp>
      <p:sp>
        <p:nvSpPr>
          <p:cNvPr id="41986" name="Rectangle 2"/>
          <p:cNvSpPr>
            <a:spLocks noGrp="1" noChangeArrowheads="1"/>
          </p:cNvSpPr>
          <p:nvPr>
            <p:ph type="title"/>
          </p:nvPr>
        </p:nvSpPr>
        <p:spPr/>
        <p:txBody>
          <a:bodyPr/>
          <a:lstStyle/>
          <a:p>
            <a:pPr eaLnBrk="1" hangingPunct="1">
              <a:defRPr/>
            </a:pPr>
            <a:r>
              <a:rPr lang="en-US" dirty="0">
                <a:ea typeface="ＭＳ Ｐゴシック" charset="-128"/>
                <a:cs typeface="ＭＳ Ｐゴシック" charset="-128"/>
              </a:rPr>
              <a:t>Attic Venting </a:t>
            </a:r>
          </a:p>
        </p:txBody>
      </p:sp>
      <p:sp>
        <p:nvSpPr>
          <p:cNvPr id="44036" name="TextBox 3"/>
          <p:cNvSpPr txBox="1">
            <a:spLocks noChangeArrowheads="1"/>
          </p:cNvSpPr>
          <p:nvPr/>
        </p:nvSpPr>
        <p:spPr bwMode="auto">
          <a:xfrm>
            <a:off x="6759575" y="6234112"/>
            <a:ext cx="2384425" cy="276225"/>
          </a:xfrm>
          <a:prstGeom prst="rect">
            <a:avLst/>
          </a:prstGeom>
          <a:noFill/>
          <a:ln w="9525">
            <a:noFill/>
            <a:miter lim="800000"/>
            <a:headEnd/>
            <a:tailEnd/>
          </a:ln>
        </p:spPr>
        <p:txBody>
          <a:bodyPr wrap="none">
            <a:spAutoFit/>
          </a:bodyPr>
          <a:lstStyle/>
          <a:p>
            <a:r>
              <a:rPr lang="en-US" sz="1200" i="1" dirty="0">
                <a:solidFill>
                  <a:schemeClr val="tx2"/>
                </a:solidFill>
              </a:rPr>
              <a:t>* Assumes ceiling vapor barrier.</a:t>
            </a:r>
          </a:p>
        </p:txBody>
      </p:sp>
      <p:sp>
        <p:nvSpPr>
          <p:cNvPr id="5" name="TextBox 4"/>
          <p:cNvSpPr txBox="1">
            <a:spLocks noChangeArrowheads="1"/>
          </p:cNvSpPr>
          <p:nvPr/>
        </p:nvSpPr>
        <p:spPr bwMode="auto">
          <a:xfrm>
            <a:off x="5145086" y="5065031"/>
            <a:ext cx="2903537" cy="461963"/>
          </a:xfrm>
          <a:prstGeom prst="rect">
            <a:avLst/>
          </a:prstGeom>
          <a:noFill/>
          <a:ln w="9525">
            <a:noFill/>
            <a:miter lim="800000"/>
            <a:headEnd/>
            <a:tailEnd/>
          </a:ln>
        </p:spPr>
        <p:txBody>
          <a:bodyPr wrap="none">
            <a:spAutoFit/>
          </a:bodyPr>
          <a:lstStyle/>
          <a:p>
            <a:r>
              <a:rPr lang="en-US" sz="2400" b="1" dirty="0">
                <a:solidFill>
                  <a:srgbClr val="528FBA"/>
                </a:solidFill>
              </a:rPr>
              <a:t>No, must use NFA.</a:t>
            </a:r>
          </a:p>
        </p:txBody>
      </p:sp>
      <p:sp>
        <p:nvSpPr>
          <p:cNvPr id="6" name="TextBox 5"/>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584325"/>
            <a:ext cx="8593138" cy="3825875"/>
          </a:xfrm>
        </p:spPr>
        <p:txBody>
          <a:bodyPr/>
          <a:lstStyle/>
          <a:p>
            <a:pPr eaLnBrk="1" hangingPunct="1">
              <a:spcAft>
                <a:spcPts val="1200"/>
              </a:spcAft>
            </a:pPr>
            <a:r>
              <a:rPr lang="en-US" sz="2400" dirty="0" smtClean="0">
                <a:ea typeface="ＭＳ Ｐゴシック" charset="-128"/>
              </a:rPr>
              <a:t>1 ft</a:t>
            </a:r>
            <a:r>
              <a:rPr lang="en-US" sz="2400" baseline="30000" dirty="0" smtClean="0">
                <a:ea typeface="ＭＳ Ｐゴシック" charset="-128"/>
              </a:rPr>
              <a:t>2</a:t>
            </a:r>
            <a:r>
              <a:rPr lang="en-US" sz="2400" dirty="0" smtClean="0">
                <a:ea typeface="ＭＳ Ｐゴシック" charset="-128"/>
              </a:rPr>
              <a:t> of vent needed for every 1,500 ft</a:t>
            </a:r>
            <a:r>
              <a:rPr lang="en-US" sz="2400" baseline="30000" dirty="0" smtClean="0">
                <a:ea typeface="ＭＳ Ｐゴシック" charset="-128"/>
              </a:rPr>
              <a:t>2</a:t>
            </a:r>
            <a:r>
              <a:rPr lang="en-US" sz="2400" dirty="0" smtClean="0">
                <a:ea typeface="ＭＳ Ｐゴシック" charset="-128"/>
              </a:rPr>
              <a:t> of crawl space</a:t>
            </a:r>
          </a:p>
          <a:p>
            <a:pPr eaLnBrk="1" hangingPunct="1"/>
            <a:r>
              <a:rPr lang="en-US" sz="2400" dirty="0" smtClean="0">
                <a:ea typeface="ＭＳ Ｐゴシック" charset="-128"/>
              </a:rPr>
              <a:t>1,000 ft</a:t>
            </a:r>
            <a:r>
              <a:rPr lang="en-US" sz="2400" baseline="30000" dirty="0" smtClean="0">
                <a:ea typeface="ＭＳ Ｐゴシック" charset="-128"/>
              </a:rPr>
              <a:t>2</a:t>
            </a:r>
            <a:r>
              <a:rPr lang="en-US" sz="2400" dirty="0" smtClean="0">
                <a:ea typeface="ＭＳ Ｐゴシック" charset="-128"/>
              </a:rPr>
              <a:t> crawl space</a:t>
            </a:r>
          </a:p>
          <a:p>
            <a:pPr lvl="1" eaLnBrk="1" hangingPunct="1"/>
            <a:endParaRPr lang="en-US" dirty="0" smtClean="0">
              <a:ea typeface="ＭＳ Ｐゴシック" charset="-128"/>
            </a:endParaRPr>
          </a:p>
        </p:txBody>
      </p:sp>
      <p:sp>
        <p:nvSpPr>
          <p:cNvPr id="125954" name="Rectangle 2"/>
          <p:cNvSpPr>
            <a:spLocks noGrp="1" noChangeArrowheads="1"/>
          </p:cNvSpPr>
          <p:nvPr>
            <p:ph type="title"/>
          </p:nvPr>
        </p:nvSpPr>
        <p:spPr/>
        <p:txBody>
          <a:bodyPr/>
          <a:lstStyle/>
          <a:p>
            <a:pPr eaLnBrk="1" hangingPunct="1">
              <a:defRPr/>
            </a:pPr>
            <a:r>
              <a:rPr lang="en-US" dirty="0"/>
              <a:t>Foundation Venting</a:t>
            </a:r>
          </a:p>
        </p:txBody>
      </p:sp>
      <p:sp>
        <p:nvSpPr>
          <p:cNvPr id="8" name="Rounded Rectangle 7"/>
          <p:cNvSpPr>
            <a:spLocks noChangeArrowheads="1"/>
          </p:cNvSpPr>
          <p:nvPr/>
        </p:nvSpPr>
        <p:spPr bwMode="auto">
          <a:xfrm>
            <a:off x="1473200" y="2921000"/>
            <a:ext cx="6184900" cy="205740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lIns="274320" tIns="137160"/>
          <a:lstStyle/>
          <a:p>
            <a:pPr>
              <a:defRPr/>
            </a:pPr>
            <a:r>
              <a:rPr lang="en-US" sz="2400" u="sng" dirty="0">
                <a:solidFill>
                  <a:srgbClr val="404040"/>
                </a:solidFill>
              </a:rPr>
              <a:t> </a:t>
            </a:r>
            <a:r>
              <a:rPr lang="en-US" sz="2400" u="sng" dirty="0"/>
              <a:t>1,000 ft</a:t>
            </a:r>
            <a:r>
              <a:rPr lang="en-US" sz="2400" u="sng" baseline="30000" dirty="0"/>
              <a:t>2</a:t>
            </a:r>
            <a:r>
              <a:rPr lang="en-US" sz="2400" u="sng" dirty="0"/>
              <a:t>	</a:t>
            </a:r>
            <a:r>
              <a:rPr lang="en-US" sz="2400" dirty="0"/>
              <a:t>  </a:t>
            </a:r>
            <a:r>
              <a:rPr lang="en-US" sz="3800" baseline="-25000" dirty="0"/>
              <a:t>=</a:t>
            </a:r>
            <a:endParaRPr lang="en-US" sz="3800" b="1" baseline="-25000" dirty="0"/>
          </a:p>
          <a:p>
            <a:pPr>
              <a:defRPr/>
            </a:pPr>
            <a:r>
              <a:rPr lang="en-US" sz="2400" dirty="0">
                <a:solidFill>
                  <a:srgbClr val="50565C"/>
                </a:solidFill>
              </a:rPr>
              <a:t> 1,500 ft</a:t>
            </a:r>
            <a:r>
              <a:rPr lang="en-US" sz="2400" baseline="30000" dirty="0">
                <a:solidFill>
                  <a:srgbClr val="50565C"/>
                </a:solidFill>
              </a:rPr>
              <a:t>2</a:t>
            </a:r>
          </a:p>
        </p:txBody>
      </p:sp>
      <p:sp>
        <p:nvSpPr>
          <p:cNvPr id="9" name="TextBox 8"/>
          <p:cNvSpPr txBox="1">
            <a:spLocks noChangeArrowheads="1"/>
          </p:cNvSpPr>
          <p:nvPr/>
        </p:nvSpPr>
        <p:spPr bwMode="auto">
          <a:xfrm>
            <a:off x="3733800" y="3246438"/>
            <a:ext cx="3441700" cy="461962"/>
          </a:xfrm>
          <a:prstGeom prst="rect">
            <a:avLst/>
          </a:prstGeom>
          <a:noFill/>
          <a:ln w="9525">
            <a:noFill/>
            <a:miter lim="800000"/>
            <a:headEnd/>
            <a:tailEnd/>
          </a:ln>
        </p:spPr>
        <p:txBody>
          <a:bodyPr>
            <a:spAutoFit/>
          </a:bodyPr>
          <a:lstStyle/>
          <a:p>
            <a:r>
              <a:rPr lang="en-US" sz="2400" b="1" dirty="0">
                <a:solidFill>
                  <a:schemeClr val="accent3"/>
                </a:solidFill>
                <a:sym typeface="WP IconicSymbolsA" pitchFamily="2" charset="2"/>
              </a:rPr>
              <a:t>0.67 ft</a:t>
            </a:r>
            <a:r>
              <a:rPr lang="en-US" sz="2400" b="1" baseline="30000" dirty="0">
                <a:solidFill>
                  <a:schemeClr val="accent3"/>
                </a:solidFill>
                <a:sym typeface="WP IconicSymbolsA" pitchFamily="2" charset="2"/>
              </a:rPr>
              <a:t>2</a:t>
            </a:r>
            <a:r>
              <a:rPr lang="en-US" sz="2400" b="1" dirty="0">
                <a:solidFill>
                  <a:schemeClr val="accent3"/>
                </a:solidFill>
                <a:sym typeface="WP IconicSymbolsA" pitchFamily="2" charset="2"/>
              </a:rPr>
              <a:t> of vent needed</a:t>
            </a:r>
            <a:endParaRPr lang="en-US" sz="2400" dirty="0">
              <a:solidFill>
                <a:schemeClr val="accent3"/>
              </a:solidFill>
            </a:endParaRPr>
          </a:p>
        </p:txBody>
      </p:sp>
      <p:sp>
        <p:nvSpPr>
          <p:cNvPr id="10" name="TextBox 9"/>
          <p:cNvSpPr txBox="1">
            <a:spLocks noChangeArrowheads="1"/>
          </p:cNvSpPr>
          <p:nvPr/>
        </p:nvSpPr>
        <p:spPr bwMode="auto">
          <a:xfrm>
            <a:off x="5099050" y="4198938"/>
            <a:ext cx="2051050" cy="461962"/>
          </a:xfrm>
          <a:prstGeom prst="rect">
            <a:avLst/>
          </a:prstGeom>
          <a:noFill/>
          <a:ln w="9525">
            <a:noFill/>
            <a:miter lim="800000"/>
            <a:headEnd/>
            <a:tailEnd/>
          </a:ln>
        </p:spPr>
        <p:txBody>
          <a:bodyPr>
            <a:spAutoFit/>
          </a:bodyPr>
          <a:lstStyle/>
          <a:p>
            <a:r>
              <a:rPr lang="en-US" sz="2400" b="1" dirty="0">
                <a:solidFill>
                  <a:srgbClr val="00A4E4"/>
                </a:solidFill>
                <a:sym typeface="WP IconicSymbolsA" pitchFamily="2" charset="2"/>
              </a:rPr>
              <a:t>96 in</a:t>
            </a:r>
            <a:r>
              <a:rPr lang="en-US" sz="2400" b="1" baseline="30000" dirty="0">
                <a:solidFill>
                  <a:srgbClr val="00A4E4"/>
                </a:solidFill>
                <a:sym typeface="WP IconicSymbolsA" pitchFamily="2" charset="2"/>
              </a:rPr>
              <a:t>2</a:t>
            </a:r>
            <a:r>
              <a:rPr lang="en-US" sz="2400" b="1" dirty="0">
                <a:solidFill>
                  <a:srgbClr val="00A4E4"/>
                </a:solidFill>
                <a:sym typeface="WP IconicSymbolsA" pitchFamily="2" charset="2"/>
              </a:rPr>
              <a:t> NFA</a:t>
            </a:r>
            <a:endParaRPr lang="en-US" sz="2400" dirty="0">
              <a:solidFill>
                <a:srgbClr val="00A4E4"/>
              </a:solidFill>
            </a:endParaRPr>
          </a:p>
        </p:txBody>
      </p:sp>
      <p:sp>
        <p:nvSpPr>
          <p:cNvPr id="11" name="TextBox 10"/>
          <p:cNvSpPr txBox="1">
            <a:spLocks noChangeArrowheads="1"/>
          </p:cNvSpPr>
          <p:nvPr/>
        </p:nvSpPr>
        <p:spPr bwMode="auto">
          <a:xfrm>
            <a:off x="1847850" y="4198938"/>
            <a:ext cx="3225800" cy="461962"/>
          </a:xfrm>
          <a:prstGeom prst="rect">
            <a:avLst/>
          </a:prstGeom>
          <a:noFill/>
          <a:ln w="9525">
            <a:noFill/>
            <a:miter lim="800000"/>
            <a:headEnd/>
            <a:tailEnd/>
          </a:ln>
        </p:spPr>
        <p:txBody>
          <a:bodyPr>
            <a:spAutoFit/>
          </a:bodyPr>
          <a:lstStyle/>
          <a:p>
            <a:r>
              <a:rPr lang="en-US" sz="2400" dirty="0">
                <a:solidFill>
                  <a:srgbClr val="50565C"/>
                </a:solidFill>
              </a:rPr>
              <a:t>0.67 ft</a:t>
            </a:r>
            <a:r>
              <a:rPr lang="en-US" sz="2400" baseline="30000" dirty="0">
                <a:solidFill>
                  <a:srgbClr val="50565C"/>
                </a:solidFill>
              </a:rPr>
              <a:t>2  </a:t>
            </a:r>
            <a:r>
              <a:rPr lang="en-US" sz="2400" dirty="0">
                <a:solidFill>
                  <a:srgbClr val="50565C"/>
                </a:solidFill>
              </a:rPr>
              <a:t>x 144 in</a:t>
            </a:r>
            <a:r>
              <a:rPr lang="en-US" sz="2400" baseline="30000" dirty="0">
                <a:solidFill>
                  <a:srgbClr val="50565C"/>
                </a:solidFill>
              </a:rPr>
              <a:t>2</a:t>
            </a:r>
            <a:r>
              <a:rPr lang="en-US" sz="2400" dirty="0">
                <a:solidFill>
                  <a:srgbClr val="50565C"/>
                </a:solidFill>
              </a:rPr>
              <a:t>/ft</a:t>
            </a:r>
            <a:r>
              <a:rPr lang="en-US" sz="2400" baseline="30000" dirty="0">
                <a:solidFill>
                  <a:srgbClr val="50565C"/>
                </a:solidFill>
              </a:rPr>
              <a:t>2</a:t>
            </a:r>
            <a:r>
              <a:rPr lang="en-US" sz="2400" dirty="0">
                <a:solidFill>
                  <a:srgbClr val="50565C"/>
                </a:solidFill>
              </a:rPr>
              <a:t>	 = </a:t>
            </a:r>
          </a:p>
        </p:txBody>
      </p:sp>
      <p:sp>
        <p:nvSpPr>
          <p:cNvPr id="12" name="TextBox 11"/>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dirty="0"/>
              <a:t>Refrigerator Calculation</a:t>
            </a:r>
          </a:p>
        </p:txBody>
      </p:sp>
      <p:sp>
        <p:nvSpPr>
          <p:cNvPr id="46083" name="Rectangle 4"/>
          <p:cNvSpPr>
            <a:spLocks noChangeArrowheads="1"/>
          </p:cNvSpPr>
          <p:nvPr/>
        </p:nvSpPr>
        <p:spPr bwMode="auto">
          <a:xfrm>
            <a:off x="425450" y="1517650"/>
            <a:ext cx="8382000" cy="1162050"/>
          </a:xfrm>
          <a:prstGeom prst="rect">
            <a:avLst/>
          </a:prstGeom>
          <a:noFill/>
          <a:ln w="9525">
            <a:noFill/>
            <a:miter lim="800000"/>
            <a:headEnd/>
            <a:tailEnd/>
          </a:ln>
        </p:spPr>
        <p:txBody>
          <a:bodyPr lIns="92075" tIns="46038" rIns="92075" bIns="46038"/>
          <a:lstStyle/>
          <a:p>
            <a:pPr marL="342900" indent="-342900">
              <a:lnSpc>
                <a:spcPct val="90000"/>
              </a:lnSpc>
              <a:spcBef>
                <a:spcPct val="20000"/>
              </a:spcBef>
              <a:buClr>
                <a:srgbClr val="8FD744"/>
              </a:buClr>
            </a:pPr>
            <a:r>
              <a:rPr lang="en-US" sz="2600" dirty="0">
                <a:solidFill>
                  <a:srgbClr val="000066"/>
                </a:solidFill>
              </a:rPr>
              <a:t>If existing refrigerator is metered, kWh/year =</a:t>
            </a:r>
          </a:p>
          <a:p>
            <a:pPr marL="342900" indent="-342900">
              <a:lnSpc>
                <a:spcPct val="90000"/>
              </a:lnSpc>
              <a:spcBef>
                <a:spcPct val="20000"/>
              </a:spcBef>
              <a:buClr>
                <a:srgbClr val="8FD744"/>
              </a:buClr>
              <a:buFontTx/>
              <a:buChar char="•"/>
            </a:pPr>
            <a:endParaRPr lang="en-US" sz="2400" b="1" dirty="0">
              <a:solidFill>
                <a:srgbClr val="000066"/>
              </a:solidFill>
            </a:endParaRPr>
          </a:p>
          <a:p>
            <a:pPr marL="342900" indent="-342900">
              <a:lnSpc>
                <a:spcPct val="90000"/>
              </a:lnSpc>
              <a:spcBef>
                <a:spcPct val="20000"/>
              </a:spcBef>
              <a:buFontTx/>
              <a:buChar char="•"/>
            </a:pPr>
            <a:endParaRPr lang="en-US" sz="800" dirty="0">
              <a:solidFill>
                <a:srgbClr val="404040"/>
              </a:solidFill>
            </a:endParaRPr>
          </a:p>
          <a:p>
            <a:pPr marL="342900" indent="-342900">
              <a:lnSpc>
                <a:spcPct val="90000"/>
              </a:lnSpc>
              <a:spcBef>
                <a:spcPct val="20000"/>
              </a:spcBef>
              <a:buFontTx/>
              <a:buChar char="•"/>
            </a:pPr>
            <a:endParaRPr lang="en-US" sz="2000" dirty="0">
              <a:solidFill>
                <a:srgbClr val="404040"/>
              </a:solidFill>
            </a:endParaRPr>
          </a:p>
          <a:p>
            <a:pPr marL="342900" indent="-342900">
              <a:lnSpc>
                <a:spcPct val="90000"/>
              </a:lnSpc>
              <a:spcBef>
                <a:spcPct val="20000"/>
              </a:spcBef>
              <a:buFontTx/>
              <a:buChar char="•"/>
            </a:pPr>
            <a:endParaRPr lang="en-US" sz="2000" dirty="0">
              <a:solidFill>
                <a:srgbClr val="404040"/>
              </a:solidFill>
            </a:endParaRPr>
          </a:p>
          <a:p>
            <a:pPr marL="342900" indent="-342900">
              <a:lnSpc>
                <a:spcPct val="90000"/>
              </a:lnSpc>
              <a:spcBef>
                <a:spcPct val="20000"/>
              </a:spcBef>
              <a:buFontTx/>
              <a:buChar char="•"/>
            </a:pPr>
            <a:endParaRPr lang="en-US" sz="2000" dirty="0">
              <a:solidFill>
                <a:srgbClr val="404040"/>
              </a:solidFill>
            </a:endParaRPr>
          </a:p>
          <a:p>
            <a:pPr marL="342900" indent="-342900">
              <a:lnSpc>
                <a:spcPct val="90000"/>
              </a:lnSpc>
              <a:spcBef>
                <a:spcPct val="20000"/>
              </a:spcBef>
              <a:buFontTx/>
              <a:buChar char="•"/>
            </a:pPr>
            <a:endParaRPr lang="en-US" sz="2000" dirty="0">
              <a:solidFill>
                <a:srgbClr val="404040"/>
              </a:solidFill>
            </a:endParaRPr>
          </a:p>
          <a:p>
            <a:pPr marL="342900" indent="-342900">
              <a:lnSpc>
                <a:spcPct val="90000"/>
              </a:lnSpc>
              <a:spcBef>
                <a:spcPct val="20000"/>
              </a:spcBef>
              <a:buFontTx/>
              <a:buChar char="•"/>
            </a:pPr>
            <a:endParaRPr lang="en-US" sz="2000" dirty="0">
              <a:solidFill>
                <a:srgbClr val="404040"/>
              </a:solidFill>
            </a:endParaRPr>
          </a:p>
          <a:p>
            <a:pPr marL="342900" indent="-342900">
              <a:lnSpc>
                <a:spcPct val="90000"/>
              </a:lnSpc>
              <a:spcBef>
                <a:spcPct val="20000"/>
              </a:spcBef>
              <a:buFontTx/>
              <a:buChar char="•"/>
            </a:pPr>
            <a:endParaRPr lang="en-US" sz="2000" dirty="0">
              <a:solidFill>
                <a:srgbClr val="404040"/>
              </a:solidFill>
            </a:endParaRPr>
          </a:p>
          <a:p>
            <a:pPr marL="342900" indent="-342900">
              <a:spcBef>
                <a:spcPct val="20000"/>
              </a:spcBef>
              <a:spcAft>
                <a:spcPts val="1200"/>
              </a:spcAft>
              <a:buClr>
                <a:schemeClr val="tx1"/>
              </a:buClr>
              <a:buFontTx/>
              <a:buChar char="•"/>
            </a:pPr>
            <a:r>
              <a:rPr lang="en-US" sz="2200" dirty="0">
                <a:solidFill>
                  <a:schemeClr val="tx2">
                    <a:lumMod val="75000"/>
                  </a:schemeClr>
                </a:solidFill>
              </a:rPr>
              <a:t>0.882</a:t>
            </a:r>
            <a:r>
              <a:rPr lang="en-US" sz="2200" dirty="0">
                <a:solidFill>
                  <a:srgbClr val="404040"/>
                </a:solidFill>
              </a:rPr>
              <a:t> </a:t>
            </a:r>
            <a:r>
              <a:rPr lang="en-US" sz="2200" dirty="0"/>
              <a:t>is a factor to adjust estimated energy usage since the crew asks the client not to open and close the refrigerator during metering </a:t>
            </a:r>
            <a:r>
              <a:rPr lang="en-US" dirty="0"/>
              <a:t>(</a:t>
            </a:r>
            <a:r>
              <a:rPr lang="en-US" i="1" dirty="0"/>
              <a:t>Source: John Proctor</a:t>
            </a:r>
            <a:r>
              <a:rPr lang="en-US" dirty="0"/>
              <a:t>)</a:t>
            </a:r>
            <a:r>
              <a:rPr lang="en-US" sz="2400" dirty="0"/>
              <a:t>.</a:t>
            </a:r>
          </a:p>
          <a:p>
            <a:pPr marL="342900" indent="-342900">
              <a:spcBef>
                <a:spcPct val="20000"/>
              </a:spcBef>
              <a:buClr>
                <a:schemeClr val="tx1"/>
              </a:buClr>
              <a:buFontTx/>
              <a:buChar char="•"/>
            </a:pPr>
            <a:r>
              <a:rPr lang="en-US" sz="2200" dirty="0" smtClean="0"/>
              <a:t>This does </a:t>
            </a:r>
            <a:r>
              <a:rPr lang="en-US" sz="2200" dirty="0"/>
              <a:t>not include 7% for defrost cycle.</a:t>
            </a:r>
          </a:p>
          <a:p>
            <a:pPr marL="342900" indent="-342900">
              <a:lnSpc>
                <a:spcPct val="90000"/>
              </a:lnSpc>
              <a:spcBef>
                <a:spcPct val="20000"/>
              </a:spcBef>
              <a:buFontTx/>
              <a:buChar char="•"/>
            </a:pPr>
            <a:endParaRPr lang="en-US" sz="2000" dirty="0">
              <a:solidFill>
                <a:srgbClr val="404040"/>
              </a:solidFill>
            </a:endParaRPr>
          </a:p>
        </p:txBody>
      </p:sp>
      <p:grpSp>
        <p:nvGrpSpPr>
          <p:cNvPr id="46085" name="Group 22"/>
          <p:cNvGrpSpPr>
            <a:grpSpLocks/>
          </p:cNvGrpSpPr>
          <p:nvPr/>
        </p:nvGrpSpPr>
        <p:grpSpPr bwMode="auto">
          <a:xfrm>
            <a:off x="609600" y="2149475"/>
            <a:ext cx="7988300" cy="2057400"/>
            <a:chOff x="609600" y="2275857"/>
            <a:chExt cx="7988300" cy="2057400"/>
          </a:xfrm>
        </p:grpSpPr>
        <p:sp>
          <p:nvSpPr>
            <p:cNvPr id="21" name="Rounded Rectangle 20"/>
            <p:cNvSpPr>
              <a:spLocks noChangeArrowheads="1"/>
            </p:cNvSpPr>
            <p:nvPr/>
          </p:nvSpPr>
          <p:spPr bwMode="auto">
            <a:xfrm>
              <a:off x="609600" y="2275857"/>
              <a:ext cx="7988300" cy="205740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lIns="274320" tIns="137160"/>
            <a:lstStyle/>
            <a:p>
              <a:pPr fontAlgn="auto">
                <a:spcBef>
                  <a:spcPts val="0"/>
                </a:spcBef>
                <a:spcAft>
                  <a:spcPts val="0"/>
                </a:spcAft>
                <a:defRPr/>
              </a:pPr>
              <a:endParaRPr lang="en-US" sz="2400" baseline="30000" dirty="0">
                <a:solidFill>
                  <a:srgbClr val="404040"/>
                </a:solidFill>
                <a:latin typeface="Arial" pitchFamily="-111" charset="0"/>
                <a:ea typeface="+mn-ea"/>
              </a:endParaRPr>
            </a:p>
          </p:txBody>
        </p:sp>
        <p:grpSp>
          <p:nvGrpSpPr>
            <p:cNvPr id="46087" name="Group 5"/>
            <p:cNvGrpSpPr>
              <a:grpSpLocks/>
            </p:cNvGrpSpPr>
            <p:nvPr/>
          </p:nvGrpSpPr>
          <p:grpSpPr bwMode="auto">
            <a:xfrm>
              <a:off x="647940" y="2562110"/>
              <a:ext cx="7945285" cy="1593347"/>
              <a:chOff x="358" y="2448"/>
              <a:chExt cx="4559" cy="786"/>
            </a:xfrm>
          </p:grpSpPr>
          <p:grpSp>
            <p:nvGrpSpPr>
              <p:cNvPr id="46088" name="Group 6"/>
              <p:cNvGrpSpPr>
                <a:grpSpLocks/>
              </p:cNvGrpSpPr>
              <p:nvPr/>
            </p:nvGrpSpPr>
            <p:grpSpPr bwMode="auto">
              <a:xfrm>
                <a:off x="358" y="2448"/>
                <a:ext cx="4559" cy="384"/>
                <a:chOff x="358" y="2448"/>
                <a:chExt cx="4559" cy="384"/>
              </a:xfrm>
            </p:grpSpPr>
            <p:sp>
              <p:nvSpPr>
                <p:cNvPr id="46091" name="Text Box 7"/>
                <p:cNvSpPr txBox="1">
                  <a:spLocks noChangeArrowheads="1"/>
                </p:cNvSpPr>
                <p:nvPr/>
              </p:nvSpPr>
              <p:spPr bwMode="auto">
                <a:xfrm>
                  <a:off x="358" y="2448"/>
                  <a:ext cx="2064" cy="384"/>
                </a:xfrm>
                <a:prstGeom prst="rect">
                  <a:avLst/>
                </a:prstGeom>
                <a:noFill/>
                <a:ln w="12700" cap="sq">
                  <a:noFill/>
                  <a:miter lim="800000"/>
                  <a:headEnd type="none" w="sm" len="sm"/>
                  <a:tailEnd type="none" w="sm" len="sm"/>
                </a:ln>
              </p:spPr>
              <p:txBody>
                <a:bodyPr>
                  <a:spAutoFit/>
                </a:bodyPr>
                <a:lstStyle/>
                <a:p>
                  <a:pPr algn="ctr" eaLnBrk="0" hangingPunct="0">
                    <a:spcBef>
                      <a:spcPct val="20000"/>
                    </a:spcBef>
                    <a:spcAft>
                      <a:spcPts val="600"/>
                    </a:spcAft>
                  </a:pPr>
                  <a:r>
                    <a:rPr kumimoji="1" lang="en-US" b="1" dirty="0">
                      <a:solidFill>
                        <a:srgbClr val="528FBA"/>
                      </a:solidFill>
                    </a:rPr>
                    <a:t>Metered usage (kWh)</a:t>
                  </a:r>
                </a:p>
                <a:p>
                  <a:pPr algn="ctr" eaLnBrk="0" hangingPunct="0">
                    <a:spcBef>
                      <a:spcPct val="20000"/>
                    </a:spcBef>
                    <a:spcAft>
                      <a:spcPts val="600"/>
                    </a:spcAft>
                  </a:pPr>
                  <a:r>
                    <a:rPr kumimoji="1" lang="en-US" b="1" dirty="0">
                      <a:solidFill>
                        <a:srgbClr val="528FBA"/>
                      </a:solidFill>
                    </a:rPr>
                    <a:t>Metering </a:t>
                  </a:r>
                  <a:r>
                    <a:rPr kumimoji="1" lang="en-US" b="1" dirty="0" smtClean="0">
                      <a:solidFill>
                        <a:srgbClr val="528FBA"/>
                      </a:solidFill>
                    </a:rPr>
                    <a:t>duration </a:t>
                  </a:r>
                  <a:r>
                    <a:rPr kumimoji="1" lang="en-US" b="1" dirty="0">
                      <a:solidFill>
                        <a:srgbClr val="528FBA"/>
                      </a:solidFill>
                    </a:rPr>
                    <a:t>(minutes)</a:t>
                  </a:r>
                  <a:endParaRPr lang="en-US" dirty="0">
                    <a:solidFill>
                      <a:srgbClr val="528FBA"/>
                    </a:solidFill>
                  </a:endParaRPr>
                </a:p>
              </p:txBody>
            </p:sp>
            <p:grpSp>
              <p:nvGrpSpPr>
                <p:cNvPr id="46092" name="Group 8"/>
                <p:cNvGrpSpPr>
                  <a:grpSpLocks/>
                </p:cNvGrpSpPr>
                <p:nvPr/>
              </p:nvGrpSpPr>
              <p:grpSpPr bwMode="auto">
                <a:xfrm>
                  <a:off x="511" y="2492"/>
                  <a:ext cx="4406" cy="312"/>
                  <a:chOff x="-1217" y="3449"/>
                  <a:chExt cx="4406" cy="312"/>
                </a:xfrm>
              </p:grpSpPr>
              <p:grpSp>
                <p:nvGrpSpPr>
                  <p:cNvPr id="46093" name="Group 9"/>
                  <p:cNvGrpSpPr>
                    <a:grpSpLocks/>
                  </p:cNvGrpSpPr>
                  <p:nvPr/>
                </p:nvGrpSpPr>
                <p:grpSpPr bwMode="auto">
                  <a:xfrm>
                    <a:off x="624" y="3449"/>
                    <a:ext cx="1260" cy="312"/>
                    <a:chOff x="624" y="3449"/>
                    <a:chExt cx="1260" cy="312"/>
                  </a:xfrm>
                </p:grpSpPr>
                <p:sp>
                  <p:nvSpPr>
                    <p:cNvPr id="46100" name="Text Box 10"/>
                    <p:cNvSpPr txBox="1">
                      <a:spLocks noChangeArrowheads="1"/>
                    </p:cNvSpPr>
                    <p:nvPr/>
                  </p:nvSpPr>
                  <p:spPr bwMode="auto">
                    <a:xfrm>
                      <a:off x="624" y="3449"/>
                      <a:ext cx="746" cy="258"/>
                    </a:xfrm>
                    <a:prstGeom prst="rect">
                      <a:avLst/>
                    </a:prstGeom>
                    <a:noFill/>
                    <a:ln w="12700" cap="sq">
                      <a:noFill/>
                      <a:miter lim="800000"/>
                      <a:headEnd type="none" w="sm" len="sm"/>
                      <a:tailEnd type="none" w="sm" len="sm"/>
                    </a:ln>
                  </p:spPr>
                  <p:txBody>
                    <a:bodyPr>
                      <a:spAutoFit/>
                    </a:bodyPr>
                    <a:lstStyle/>
                    <a:p>
                      <a:pPr eaLnBrk="0" hangingPunct="0"/>
                      <a:r>
                        <a:rPr lang="en-US" sz="2800" b="1" dirty="0">
                          <a:solidFill>
                            <a:srgbClr val="528FBA"/>
                          </a:solidFill>
                        </a:rPr>
                        <a:t>x  60</a:t>
                      </a:r>
                    </a:p>
                  </p:txBody>
                </p:sp>
                <p:grpSp>
                  <p:nvGrpSpPr>
                    <p:cNvPr id="46101" name="Group 11"/>
                    <p:cNvGrpSpPr>
                      <a:grpSpLocks/>
                    </p:cNvGrpSpPr>
                    <p:nvPr/>
                  </p:nvGrpSpPr>
                  <p:grpSpPr bwMode="auto">
                    <a:xfrm>
                      <a:off x="1068" y="3452"/>
                      <a:ext cx="816" cy="309"/>
                      <a:chOff x="1116" y="3497"/>
                      <a:chExt cx="816" cy="309"/>
                    </a:xfrm>
                  </p:grpSpPr>
                  <p:sp>
                    <p:nvSpPr>
                      <p:cNvPr id="46102" name="Text Box 12"/>
                      <p:cNvSpPr txBox="1">
                        <a:spLocks noChangeArrowheads="1"/>
                      </p:cNvSpPr>
                      <p:nvPr/>
                    </p:nvSpPr>
                    <p:spPr bwMode="auto">
                      <a:xfrm>
                        <a:off x="1116" y="3497"/>
                        <a:ext cx="816" cy="309"/>
                      </a:xfrm>
                      <a:prstGeom prst="rect">
                        <a:avLst/>
                      </a:prstGeom>
                      <a:noFill/>
                      <a:ln w="12700" cap="sq">
                        <a:noFill/>
                        <a:miter lim="800000"/>
                        <a:headEnd type="none" w="sm" len="sm"/>
                        <a:tailEnd type="none" w="sm" len="sm"/>
                      </a:ln>
                    </p:spPr>
                    <p:txBody>
                      <a:bodyPr>
                        <a:spAutoFit/>
                      </a:bodyPr>
                      <a:lstStyle/>
                      <a:p>
                        <a:pPr algn="ctr" eaLnBrk="0" hangingPunct="0">
                          <a:lnSpc>
                            <a:spcPct val="85000"/>
                          </a:lnSpc>
                          <a:spcBef>
                            <a:spcPct val="20000"/>
                          </a:spcBef>
                        </a:pPr>
                        <a:r>
                          <a:rPr kumimoji="1" lang="en-US" b="1" dirty="0">
                            <a:solidFill>
                              <a:srgbClr val="528FBA"/>
                            </a:solidFill>
                          </a:rPr>
                          <a:t>minutes</a:t>
                        </a:r>
                      </a:p>
                      <a:p>
                        <a:pPr algn="ctr" eaLnBrk="0" hangingPunct="0">
                          <a:lnSpc>
                            <a:spcPct val="85000"/>
                          </a:lnSpc>
                          <a:spcBef>
                            <a:spcPct val="20000"/>
                          </a:spcBef>
                        </a:pPr>
                        <a:r>
                          <a:rPr kumimoji="1" lang="en-US" b="1" dirty="0">
                            <a:solidFill>
                              <a:srgbClr val="528FBA"/>
                            </a:solidFill>
                          </a:rPr>
                          <a:t>hour</a:t>
                        </a:r>
                        <a:endParaRPr lang="en-US" dirty="0">
                          <a:solidFill>
                            <a:srgbClr val="528FBA"/>
                          </a:solidFill>
                        </a:endParaRPr>
                      </a:p>
                    </p:txBody>
                  </p:sp>
                  <p:sp>
                    <p:nvSpPr>
                      <p:cNvPr id="46103" name="Line 13"/>
                      <p:cNvSpPr>
                        <a:spLocks noChangeShapeType="1"/>
                      </p:cNvSpPr>
                      <p:nvPr/>
                    </p:nvSpPr>
                    <p:spPr bwMode="auto">
                      <a:xfrm flipV="1">
                        <a:off x="1260" y="3650"/>
                        <a:ext cx="528" cy="7"/>
                      </a:xfrm>
                      <a:prstGeom prst="line">
                        <a:avLst/>
                      </a:prstGeom>
                      <a:noFill/>
                      <a:ln w="19050" cap="sq">
                        <a:solidFill>
                          <a:srgbClr val="528FBA"/>
                        </a:solidFill>
                        <a:round/>
                        <a:headEnd type="none" w="sm" len="sm"/>
                        <a:tailEnd type="none" w="sm" len="sm"/>
                      </a:ln>
                    </p:spPr>
                    <p:txBody>
                      <a:bodyPr/>
                      <a:lstStyle/>
                      <a:p>
                        <a:endParaRPr lang="en-US" dirty="0"/>
                      </a:p>
                    </p:txBody>
                  </p:sp>
                </p:grpSp>
              </p:grpSp>
              <p:grpSp>
                <p:nvGrpSpPr>
                  <p:cNvPr id="46094" name="Group 14"/>
                  <p:cNvGrpSpPr>
                    <a:grpSpLocks/>
                  </p:cNvGrpSpPr>
                  <p:nvPr/>
                </p:nvGrpSpPr>
                <p:grpSpPr bwMode="auto">
                  <a:xfrm>
                    <a:off x="-1217" y="3449"/>
                    <a:ext cx="4406" cy="309"/>
                    <a:chOff x="-1313" y="3452"/>
                    <a:chExt cx="4406" cy="309"/>
                  </a:xfrm>
                </p:grpSpPr>
                <p:grpSp>
                  <p:nvGrpSpPr>
                    <p:cNvPr id="46095" name="Group 15"/>
                    <p:cNvGrpSpPr>
                      <a:grpSpLocks/>
                    </p:cNvGrpSpPr>
                    <p:nvPr/>
                  </p:nvGrpSpPr>
                  <p:grpSpPr bwMode="auto">
                    <a:xfrm>
                      <a:off x="-1313" y="3452"/>
                      <a:ext cx="4406" cy="309"/>
                      <a:chOff x="-1409" y="3500"/>
                      <a:chExt cx="4406" cy="309"/>
                    </a:xfrm>
                  </p:grpSpPr>
                  <p:sp>
                    <p:nvSpPr>
                      <p:cNvPr id="46097" name="Text Box 16"/>
                      <p:cNvSpPr txBox="1">
                        <a:spLocks noChangeArrowheads="1"/>
                      </p:cNvSpPr>
                      <p:nvPr/>
                    </p:nvSpPr>
                    <p:spPr bwMode="auto">
                      <a:xfrm>
                        <a:off x="2181" y="3500"/>
                        <a:ext cx="816" cy="309"/>
                      </a:xfrm>
                      <a:prstGeom prst="rect">
                        <a:avLst/>
                      </a:prstGeom>
                      <a:noFill/>
                      <a:ln w="12700" cap="sq">
                        <a:noFill/>
                        <a:miter lim="800000"/>
                        <a:headEnd type="none" w="sm" len="sm"/>
                        <a:tailEnd type="none" w="sm" len="sm"/>
                      </a:ln>
                    </p:spPr>
                    <p:txBody>
                      <a:bodyPr>
                        <a:spAutoFit/>
                      </a:bodyPr>
                      <a:lstStyle/>
                      <a:p>
                        <a:pPr algn="ctr" eaLnBrk="0" hangingPunct="0">
                          <a:lnSpc>
                            <a:spcPct val="85000"/>
                          </a:lnSpc>
                          <a:spcBef>
                            <a:spcPct val="20000"/>
                          </a:spcBef>
                        </a:pPr>
                        <a:r>
                          <a:rPr kumimoji="1" lang="en-US" b="1" dirty="0">
                            <a:solidFill>
                              <a:srgbClr val="528FBA"/>
                            </a:solidFill>
                          </a:rPr>
                          <a:t>hours</a:t>
                        </a:r>
                      </a:p>
                      <a:p>
                        <a:pPr algn="ctr" eaLnBrk="0" hangingPunct="0">
                          <a:lnSpc>
                            <a:spcPct val="85000"/>
                          </a:lnSpc>
                          <a:spcBef>
                            <a:spcPct val="20000"/>
                          </a:spcBef>
                        </a:pPr>
                        <a:r>
                          <a:rPr kumimoji="1" lang="en-US" b="1" dirty="0">
                            <a:solidFill>
                              <a:srgbClr val="528FBA"/>
                            </a:solidFill>
                          </a:rPr>
                          <a:t>year</a:t>
                        </a:r>
                        <a:endParaRPr lang="en-US" dirty="0">
                          <a:solidFill>
                            <a:srgbClr val="528FBA"/>
                          </a:solidFill>
                        </a:endParaRPr>
                      </a:p>
                    </p:txBody>
                  </p:sp>
                  <p:sp>
                    <p:nvSpPr>
                      <p:cNvPr id="46098" name="Line 17"/>
                      <p:cNvSpPr>
                        <a:spLocks noChangeShapeType="1"/>
                      </p:cNvSpPr>
                      <p:nvPr/>
                    </p:nvSpPr>
                    <p:spPr bwMode="auto">
                      <a:xfrm flipV="1">
                        <a:off x="2394" y="3662"/>
                        <a:ext cx="384" cy="0"/>
                      </a:xfrm>
                      <a:prstGeom prst="line">
                        <a:avLst/>
                      </a:prstGeom>
                      <a:noFill/>
                      <a:ln w="19050" cap="sq">
                        <a:solidFill>
                          <a:srgbClr val="528FBA"/>
                        </a:solidFill>
                        <a:round/>
                        <a:headEnd type="none" w="sm" len="sm"/>
                        <a:tailEnd type="none" w="sm" len="sm"/>
                      </a:ln>
                    </p:spPr>
                    <p:txBody>
                      <a:bodyPr/>
                      <a:lstStyle/>
                      <a:p>
                        <a:endParaRPr lang="en-US" dirty="0"/>
                      </a:p>
                    </p:txBody>
                  </p:sp>
                  <p:sp>
                    <p:nvSpPr>
                      <p:cNvPr id="46099" name="Line 17"/>
                      <p:cNvSpPr>
                        <a:spLocks noChangeShapeType="1"/>
                      </p:cNvSpPr>
                      <p:nvPr/>
                    </p:nvSpPr>
                    <p:spPr bwMode="auto">
                      <a:xfrm flipV="1">
                        <a:off x="-1409" y="3662"/>
                        <a:ext cx="1767" cy="0"/>
                      </a:xfrm>
                      <a:prstGeom prst="line">
                        <a:avLst/>
                      </a:prstGeom>
                      <a:noFill/>
                      <a:ln w="19050" cap="sq">
                        <a:solidFill>
                          <a:srgbClr val="528FBA"/>
                        </a:solidFill>
                        <a:round/>
                        <a:headEnd type="none" w="sm" len="sm"/>
                        <a:tailEnd type="none" w="sm" len="sm"/>
                      </a:ln>
                    </p:spPr>
                    <p:txBody>
                      <a:bodyPr/>
                      <a:lstStyle/>
                      <a:p>
                        <a:endParaRPr lang="en-US" dirty="0"/>
                      </a:p>
                    </p:txBody>
                  </p:sp>
                </p:grpSp>
                <p:sp>
                  <p:nvSpPr>
                    <p:cNvPr id="46096" name="Text Box 18"/>
                    <p:cNvSpPr txBox="1">
                      <a:spLocks noChangeArrowheads="1"/>
                    </p:cNvSpPr>
                    <p:nvPr/>
                  </p:nvSpPr>
                  <p:spPr bwMode="auto">
                    <a:xfrm>
                      <a:off x="1725" y="3456"/>
                      <a:ext cx="803" cy="258"/>
                    </a:xfrm>
                    <a:prstGeom prst="rect">
                      <a:avLst/>
                    </a:prstGeom>
                    <a:noFill/>
                    <a:ln w="12700" cap="sq">
                      <a:noFill/>
                      <a:miter lim="800000"/>
                      <a:headEnd type="none" w="sm" len="sm"/>
                      <a:tailEnd type="none" w="sm" len="sm"/>
                    </a:ln>
                  </p:spPr>
                  <p:txBody>
                    <a:bodyPr>
                      <a:spAutoFit/>
                    </a:bodyPr>
                    <a:lstStyle/>
                    <a:p>
                      <a:pPr eaLnBrk="0" hangingPunct="0"/>
                      <a:r>
                        <a:rPr lang="en-US" sz="2800" b="1" dirty="0">
                          <a:solidFill>
                            <a:srgbClr val="528FBA"/>
                          </a:solidFill>
                        </a:rPr>
                        <a:t>x 8760</a:t>
                      </a:r>
                    </a:p>
                  </p:txBody>
                </p:sp>
              </p:grpSp>
            </p:grpSp>
          </p:grpSp>
          <p:sp>
            <p:nvSpPr>
              <p:cNvPr id="46089" name="Line 19"/>
              <p:cNvSpPr>
                <a:spLocks noChangeShapeType="1"/>
              </p:cNvSpPr>
              <p:nvPr/>
            </p:nvSpPr>
            <p:spPr bwMode="auto">
              <a:xfrm>
                <a:off x="511" y="2928"/>
                <a:ext cx="4187" cy="0"/>
              </a:xfrm>
              <a:prstGeom prst="line">
                <a:avLst/>
              </a:prstGeom>
              <a:noFill/>
              <a:ln w="28575" cap="sq">
                <a:solidFill>
                  <a:srgbClr val="528FBA"/>
                </a:solidFill>
                <a:round/>
                <a:headEnd type="none" w="sm" len="sm"/>
                <a:tailEnd type="none" w="sm" len="sm"/>
              </a:ln>
            </p:spPr>
            <p:txBody>
              <a:bodyPr/>
              <a:lstStyle/>
              <a:p>
                <a:endParaRPr lang="en-US" dirty="0"/>
              </a:p>
            </p:txBody>
          </p:sp>
          <p:sp>
            <p:nvSpPr>
              <p:cNvPr id="46090" name="Text Box 20"/>
              <p:cNvSpPr txBox="1">
                <a:spLocks noChangeArrowheads="1"/>
              </p:cNvSpPr>
              <p:nvPr/>
            </p:nvSpPr>
            <p:spPr bwMode="auto">
              <a:xfrm>
                <a:off x="2256" y="2976"/>
                <a:ext cx="678" cy="258"/>
              </a:xfrm>
              <a:prstGeom prst="rect">
                <a:avLst/>
              </a:prstGeom>
              <a:noFill/>
              <a:ln w="12700" cap="sq">
                <a:noFill/>
                <a:miter lim="800000"/>
                <a:headEnd type="none" w="sm" len="sm"/>
                <a:tailEnd type="none" w="sm" len="sm"/>
              </a:ln>
            </p:spPr>
            <p:txBody>
              <a:bodyPr>
                <a:spAutoFit/>
              </a:bodyPr>
              <a:lstStyle/>
              <a:p>
                <a:pPr eaLnBrk="0" hangingPunct="0"/>
                <a:r>
                  <a:rPr lang="en-US" sz="2800" b="1" dirty="0">
                    <a:solidFill>
                      <a:srgbClr val="528FBA"/>
                    </a:solidFill>
                  </a:rPr>
                  <a:t>0.882</a:t>
                </a:r>
              </a:p>
            </p:txBody>
          </p:sp>
        </p:grpSp>
      </p:grpSp>
      <p:sp>
        <p:nvSpPr>
          <p:cNvPr id="23" name="TextBox 22"/>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81013" y="41564"/>
            <a:ext cx="6324600" cy="853785"/>
          </a:xfrm>
        </p:spPr>
        <p:txBody>
          <a:bodyPr/>
          <a:lstStyle/>
          <a:p>
            <a:pPr eaLnBrk="1" hangingPunct="1">
              <a:defRPr/>
            </a:pPr>
            <a:r>
              <a:rPr lang="en-US" dirty="0"/>
              <a:t>Lighting Calculation</a:t>
            </a:r>
          </a:p>
        </p:txBody>
      </p:sp>
      <p:sp>
        <p:nvSpPr>
          <p:cNvPr id="47107" name="Rectangle 3"/>
          <p:cNvSpPr txBox="1">
            <a:spLocks noChangeArrowheads="1"/>
          </p:cNvSpPr>
          <p:nvPr/>
        </p:nvSpPr>
        <p:spPr bwMode="auto">
          <a:xfrm>
            <a:off x="481013" y="1408113"/>
            <a:ext cx="8237537" cy="3144837"/>
          </a:xfrm>
          <a:prstGeom prst="rect">
            <a:avLst/>
          </a:prstGeom>
          <a:noFill/>
          <a:ln w="9525">
            <a:noFill/>
            <a:miter lim="800000"/>
            <a:headEnd/>
            <a:tailEnd/>
          </a:ln>
        </p:spPr>
        <p:txBody>
          <a:bodyPr lIns="0" tIns="0" rIns="0" bIns="0"/>
          <a:lstStyle/>
          <a:p>
            <a:pPr defTabSz="914400">
              <a:spcBef>
                <a:spcPts val="1200"/>
              </a:spcBef>
              <a:buClr>
                <a:srgbClr val="8DC63F"/>
              </a:buClr>
            </a:pPr>
            <a:r>
              <a:rPr lang="en-US" sz="2600" dirty="0">
                <a:solidFill>
                  <a:srgbClr val="000066"/>
                </a:solidFill>
              </a:rPr>
              <a:t>To calculate the energy saved through lighting </a:t>
            </a:r>
            <a:br>
              <a:rPr lang="en-US" sz="2600" dirty="0">
                <a:solidFill>
                  <a:srgbClr val="000066"/>
                </a:solidFill>
              </a:rPr>
            </a:br>
            <a:r>
              <a:rPr lang="en-US" sz="2600" dirty="0">
                <a:solidFill>
                  <a:srgbClr val="000066"/>
                </a:solidFill>
              </a:rPr>
              <a:t>retrofits we need:</a:t>
            </a:r>
          </a:p>
          <a:p>
            <a:pPr marL="274320" indent="-228600" defTabSz="914400">
              <a:spcBef>
                <a:spcPts val="1200"/>
              </a:spcBef>
              <a:spcAft>
                <a:spcPts val="600"/>
              </a:spcAft>
              <a:buFontTx/>
              <a:buChar char="•"/>
            </a:pPr>
            <a:r>
              <a:rPr lang="en-US" sz="2400" dirty="0"/>
              <a:t>Number of bulbs being </a:t>
            </a:r>
            <a:r>
              <a:rPr lang="en-US" sz="2400" dirty="0" smtClean="0"/>
              <a:t>replaced.</a:t>
            </a:r>
          </a:p>
          <a:p>
            <a:pPr marL="274320" indent="-228600" defTabSz="914400">
              <a:spcBef>
                <a:spcPts val="600"/>
              </a:spcBef>
              <a:spcAft>
                <a:spcPts val="600"/>
              </a:spcAft>
              <a:buFontTx/>
              <a:buChar char="•"/>
            </a:pPr>
            <a:r>
              <a:rPr lang="en-US" sz="2400" dirty="0"/>
              <a:t>Wattage of existing </a:t>
            </a:r>
            <a:r>
              <a:rPr lang="en-US" sz="2400" dirty="0" smtClean="0"/>
              <a:t>bulbs.</a:t>
            </a:r>
          </a:p>
          <a:p>
            <a:pPr marL="274320" indent="-228600" defTabSz="914400">
              <a:spcBef>
                <a:spcPts val="600"/>
              </a:spcBef>
              <a:spcAft>
                <a:spcPts val="600"/>
              </a:spcAft>
              <a:buFontTx/>
              <a:buChar char="•"/>
            </a:pPr>
            <a:r>
              <a:rPr lang="en-US" sz="2400" dirty="0"/>
              <a:t>Wattage of replacement </a:t>
            </a:r>
            <a:r>
              <a:rPr lang="en-US" sz="2400" dirty="0" smtClean="0"/>
              <a:t>bulbs.</a:t>
            </a:r>
          </a:p>
          <a:p>
            <a:pPr marL="274320" indent="-228600" defTabSz="914400">
              <a:spcBef>
                <a:spcPts val="600"/>
              </a:spcBef>
              <a:spcAft>
                <a:spcPts val="600"/>
              </a:spcAft>
              <a:buFontTx/>
              <a:buChar char="•"/>
            </a:pPr>
            <a:r>
              <a:rPr lang="en-US" sz="2400" dirty="0"/>
              <a:t>Usage (hrs/day</a:t>
            </a:r>
            <a:r>
              <a:rPr lang="en-US" sz="2400" dirty="0" smtClean="0"/>
              <a:t>).</a:t>
            </a:r>
            <a:endParaRPr lang="en-US" sz="2400" dirty="0"/>
          </a:p>
        </p:txBody>
      </p:sp>
      <p:sp>
        <p:nvSpPr>
          <p:cNvPr id="12" name="Rounded Rectangle 11"/>
          <p:cNvSpPr>
            <a:spLocks noChangeArrowheads="1"/>
          </p:cNvSpPr>
          <p:nvPr/>
        </p:nvSpPr>
        <p:spPr bwMode="auto">
          <a:xfrm>
            <a:off x="577850" y="4394200"/>
            <a:ext cx="7988300" cy="170180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lIns="274320" tIns="137160"/>
          <a:lstStyle/>
          <a:p>
            <a:pPr fontAlgn="auto">
              <a:spcBef>
                <a:spcPts val="0"/>
              </a:spcBef>
              <a:spcAft>
                <a:spcPts val="0"/>
              </a:spcAft>
              <a:defRPr/>
            </a:pPr>
            <a:endParaRPr lang="en-US" sz="2400" baseline="30000" dirty="0">
              <a:solidFill>
                <a:srgbClr val="404040"/>
              </a:solidFill>
              <a:latin typeface="Arial" pitchFamily="-111" charset="0"/>
              <a:ea typeface="+mn-ea"/>
            </a:endParaRPr>
          </a:p>
        </p:txBody>
      </p:sp>
      <p:grpSp>
        <p:nvGrpSpPr>
          <p:cNvPr id="47110" name="Group 5"/>
          <p:cNvGrpSpPr>
            <a:grpSpLocks/>
          </p:cNvGrpSpPr>
          <p:nvPr/>
        </p:nvGrpSpPr>
        <p:grpSpPr bwMode="auto">
          <a:xfrm>
            <a:off x="704850" y="4579938"/>
            <a:ext cx="7759700" cy="1341437"/>
            <a:chOff x="591" y="2479"/>
            <a:chExt cx="4453" cy="662"/>
          </a:xfrm>
        </p:grpSpPr>
        <p:grpSp>
          <p:nvGrpSpPr>
            <p:cNvPr id="47111" name="Group 17"/>
            <p:cNvGrpSpPr>
              <a:grpSpLocks/>
            </p:cNvGrpSpPr>
            <p:nvPr/>
          </p:nvGrpSpPr>
          <p:grpSpPr bwMode="auto">
            <a:xfrm>
              <a:off x="591" y="2479"/>
              <a:ext cx="4453" cy="325"/>
              <a:chOff x="-1137" y="3436"/>
              <a:chExt cx="4453" cy="325"/>
            </a:xfrm>
          </p:grpSpPr>
          <p:grpSp>
            <p:nvGrpSpPr>
              <p:cNvPr id="47113" name="Group 18"/>
              <p:cNvGrpSpPr>
                <a:grpSpLocks/>
              </p:cNvGrpSpPr>
              <p:nvPr/>
            </p:nvGrpSpPr>
            <p:grpSpPr bwMode="auto">
              <a:xfrm>
                <a:off x="-1137" y="3452"/>
                <a:ext cx="2788" cy="309"/>
                <a:chOff x="-1137" y="3452"/>
                <a:chExt cx="2788" cy="309"/>
              </a:xfrm>
            </p:grpSpPr>
            <p:sp>
              <p:nvSpPr>
                <p:cNvPr id="47122" name="Text Box 10"/>
                <p:cNvSpPr txBox="1">
                  <a:spLocks noChangeArrowheads="1"/>
                </p:cNvSpPr>
                <p:nvPr/>
              </p:nvSpPr>
              <p:spPr bwMode="auto">
                <a:xfrm>
                  <a:off x="535" y="3468"/>
                  <a:ext cx="258" cy="228"/>
                </a:xfrm>
                <a:prstGeom prst="rect">
                  <a:avLst/>
                </a:prstGeom>
                <a:noFill/>
                <a:ln w="12700" cap="sq">
                  <a:noFill/>
                  <a:miter lim="800000"/>
                  <a:headEnd type="none" w="sm" len="sm"/>
                  <a:tailEnd type="none" w="sm" len="sm"/>
                </a:ln>
              </p:spPr>
              <p:txBody>
                <a:bodyPr>
                  <a:spAutoFit/>
                </a:bodyPr>
                <a:lstStyle/>
                <a:p>
                  <a:pPr eaLnBrk="0" hangingPunct="0"/>
                  <a:r>
                    <a:rPr lang="en-US" sz="2400" b="1" dirty="0">
                      <a:solidFill>
                        <a:srgbClr val="528FBA"/>
                      </a:solidFill>
                    </a:rPr>
                    <a:t>x</a:t>
                  </a:r>
                </a:p>
              </p:txBody>
            </p:sp>
            <p:grpSp>
              <p:nvGrpSpPr>
                <p:cNvPr id="47123" name="Group 11"/>
                <p:cNvGrpSpPr>
                  <a:grpSpLocks/>
                </p:cNvGrpSpPr>
                <p:nvPr/>
              </p:nvGrpSpPr>
              <p:grpSpPr bwMode="auto">
                <a:xfrm>
                  <a:off x="-143" y="3452"/>
                  <a:ext cx="1794" cy="309"/>
                  <a:chOff x="-95" y="3497"/>
                  <a:chExt cx="1794" cy="309"/>
                </a:xfrm>
              </p:grpSpPr>
              <p:sp>
                <p:nvSpPr>
                  <p:cNvPr id="47125" name="Text Box 12"/>
                  <p:cNvSpPr txBox="1">
                    <a:spLocks noChangeArrowheads="1"/>
                  </p:cNvSpPr>
                  <p:nvPr/>
                </p:nvSpPr>
                <p:spPr bwMode="auto">
                  <a:xfrm>
                    <a:off x="664" y="3497"/>
                    <a:ext cx="1035" cy="309"/>
                  </a:xfrm>
                  <a:prstGeom prst="rect">
                    <a:avLst/>
                  </a:prstGeom>
                  <a:noFill/>
                  <a:ln w="12700" cap="sq">
                    <a:noFill/>
                    <a:miter lim="800000"/>
                    <a:headEnd type="none" w="sm" len="sm"/>
                    <a:tailEnd type="none" w="sm" len="sm"/>
                  </a:ln>
                </p:spPr>
                <p:txBody>
                  <a:bodyPr>
                    <a:spAutoFit/>
                  </a:bodyPr>
                  <a:lstStyle/>
                  <a:p>
                    <a:pPr algn="ctr" eaLnBrk="0" hangingPunct="0">
                      <a:lnSpc>
                        <a:spcPct val="85000"/>
                      </a:lnSpc>
                      <a:spcBef>
                        <a:spcPct val="20000"/>
                      </a:spcBef>
                    </a:pPr>
                    <a:r>
                      <a:rPr kumimoji="1" lang="en-US" b="1" dirty="0">
                        <a:solidFill>
                          <a:srgbClr val="528FBA"/>
                        </a:solidFill>
                      </a:rPr>
                      <a:t>kW</a:t>
                    </a:r>
                  </a:p>
                  <a:p>
                    <a:pPr algn="ctr" eaLnBrk="0" hangingPunct="0">
                      <a:lnSpc>
                        <a:spcPct val="85000"/>
                      </a:lnSpc>
                      <a:spcBef>
                        <a:spcPct val="20000"/>
                      </a:spcBef>
                    </a:pPr>
                    <a:r>
                      <a:rPr kumimoji="1" lang="en-US" b="1" dirty="0">
                        <a:solidFill>
                          <a:srgbClr val="528FBA"/>
                        </a:solidFill>
                      </a:rPr>
                      <a:t>1,000 Watts</a:t>
                    </a:r>
                    <a:endParaRPr lang="en-US" dirty="0">
                      <a:solidFill>
                        <a:srgbClr val="528FBA"/>
                      </a:solidFill>
                    </a:endParaRPr>
                  </a:p>
                </p:txBody>
              </p:sp>
              <p:sp>
                <p:nvSpPr>
                  <p:cNvPr id="47126" name="Line 13"/>
                  <p:cNvSpPr>
                    <a:spLocks noChangeShapeType="1"/>
                  </p:cNvSpPr>
                  <p:nvPr/>
                </p:nvSpPr>
                <p:spPr bwMode="auto">
                  <a:xfrm flipV="1">
                    <a:off x="786" y="3650"/>
                    <a:ext cx="777" cy="7"/>
                  </a:xfrm>
                  <a:prstGeom prst="line">
                    <a:avLst/>
                  </a:prstGeom>
                  <a:noFill/>
                  <a:ln w="19050" cap="sq">
                    <a:solidFill>
                      <a:srgbClr val="528FBA"/>
                    </a:solidFill>
                    <a:round/>
                    <a:headEnd type="none" w="sm" len="sm"/>
                    <a:tailEnd type="none" w="sm" len="sm"/>
                  </a:ln>
                </p:spPr>
                <p:txBody>
                  <a:bodyPr/>
                  <a:lstStyle/>
                  <a:p>
                    <a:endParaRPr lang="en-US" dirty="0"/>
                  </a:p>
                </p:txBody>
              </p:sp>
              <p:sp>
                <p:nvSpPr>
                  <p:cNvPr id="47127" name="Text Box 12"/>
                  <p:cNvSpPr txBox="1">
                    <a:spLocks noChangeArrowheads="1"/>
                  </p:cNvSpPr>
                  <p:nvPr/>
                </p:nvSpPr>
                <p:spPr bwMode="auto">
                  <a:xfrm>
                    <a:off x="-95" y="3497"/>
                    <a:ext cx="816" cy="309"/>
                  </a:xfrm>
                  <a:prstGeom prst="rect">
                    <a:avLst/>
                  </a:prstGeom>
                  <a:noFill/>
                  <a:ln w="12700" cap="sq">
                    <a:noFill/>
                    <a:miter lim="800000"/>
                    <a:headEnd type="none" w="sm" len="sm"/>
                    <a:tailEnd type="none" w="sm" len="sm"/>
                  </a:ln>
                </p:spPr>
                <p:txBody>
                  <a:bodyPr>
                    <a:spAutoFit/>
                  </a:bodyPr>
                  <a:lstStyle/>
                  <a:p>
                    <a:pPr algn="ctr" eaLnBrk="0" hangingPunct="0">
                      <a:lnSpc>
                        <a:spcPct val="85000"/>
                      </a:lnSpc>
                      <a:spcBef>
                        <a:spcPct val="20000"/>
                      </a:spcBef>
                    </a:pPr>
                    <a:r>
                      <a:rPr kumimoji="1" lang="en-US" b="1" dirty="0">
                        <a:solidFill>
                          <a:srgbClr val="528FBA"/>
                        </a:solidFill>
                      </a:rPr>
                      <a:t>Watts</a:t>
                    </a:r>
                  </a:p>
                  <a:p>
                    <a:pPr algn="ctr" eaLnBrk="0" hangingPunct="0">
                      <a:lnSpc>
                        <a:spcPct val="85000"/>
                      </a:lnSpc>
                      <a:spcBef>
                        <a:spcPct val="20000"/>
                      </a:spcBef>
                    </a:pPr>
                    <a:r>
                      <a:rPr kumimoji="1" lang="en-US" b="1" dirty="0">
                        <a:solidFill>
                          <a:srgbClr val="528FBA"/>
                        </a:solidFill>
                      </a:rPr>
                      <a:t>fixture</a:t>
                    </a:r>
                    <a:endParaRPr lang="en-US" dirty="0">
                      <a:solidFill>
                        <a:srgbClr val="528FBA"/>
                      </a:solidFill>
                    </a:endParaRPr>
                  </a:p>
                </p:txBody>
              </p:sp>
              <p:sp>
                <p:nvSpPr>
                  <p:cNvPr id="47128" name="Line 13"/>
                  <p:cNvSpPr>
                    <a:spLocks noChangeShapeType="1"/>
                  </p:cNvSpPr>
                  <p:nvPr/>
                </p:nvSpPr>
                <p:spPr bwMode="auto">
                  <a:xfrm flipV="1">
                    <a:off x="64" y="3650"/>
                    <a:ext cx="486" cy="7"/>
                  </a:xfrm>
                  <a:prstGeom prst="line">
                    <a:avLst/>
                  </a:prstGeom>
                  <a:noFill/>
                  <a:ln w="19050" cap="sq">
                    <a:solidFill>
                      <a:srgbClr val="528FBA"/>
                    </a:solidFill>
                    <a:round/>
                    <a:headEnd type="none" w="sm" len="sm"/>
                    <a:tailEnd type="none" w="sm" len="sm"/>
                  </a:ln>
                </p:spPr>
                <p:txBody>
                  <a:bodyPr/>
                  <a:lstStyle/>
                  <a:p>
                    <a:endParaRPr lang="en-US" dirty="0"/>
                  </a:p>
                </p:txBody>
              </p:sp>
            </p:grpSp>
            <p:sp>
              <p:nvSpPr>
                <p:cNvPr id="47124" name="Text Box 10"/>
                <p:cNvSpPr txBox="1">
                  <a:spLocks noChangeArrowheads="1"/>
                </p:cNvSpPr>
                <p:nvPr/>
              </p:nvSpPr>
              <p:spPr bwMode="auto">
                <a:xfrm>
                  <a:off x="-1137" y="3478"/>
                  <a:ext cx="1254" cy="228"/>
                </a:xfrm>
                <a:prstGeom prst="rect">
                  <a:avLst/>
                </a:prstGeom>
                <a:noFill/>
                <a:ln w="12700" cap="sq">
                  <a:noFill/>
                  <a:miter lim="800000"/>
                  <a:headEnd type="none" w="sm" len="sm"/>
                  <a:tailEnd type="none" w="sm" len="sm"/>
                </a:ln>
              </p:spPr>
              <p:txBody>
                <a:bodyPr>
                  <a:spAutoFit/>
                </a:bodyPr>
                <a:lstStyle/>
                <a:p>
                  <a:pPr eaLnBrk="0" hangingPunct="0"/>
                  <a:r>
                    <a:rPr lang="en-US" sz="2400" b="1" dirty="0">
                      <a:solidFill>
                        <a:srgbClr val="528FBA"/>
                      </a:solidFill>
                    </a:rPr>
                    <a:t>4 ft</a:t>
                  </a:r>
                  <a:r>
                    <a:rPr lang="en-US" sz="2400" dirty="0">
                      <a:solidFill>
                        <a:srgbClr val="528FBA"/>
                      </a:solidFill>
                    </a:rPr>
                    <a:t> </a:t>
                  </a:r>
                  <a:r>
                    <a:rPr lang="en-US" sz="2400" b="1" dirty="0">
                      <a:solidFill>
                        <a:srgbClr val="528FBA"/>
                      </a:solidFill>
                    </a:rPr>
                    <a:t>x (60-13)</a:t>
                  </a:r>
                </a:p>
              </p:txBody>
            </p:sp>
          </p:grpSp>
          <p:grpSp>
            <p:nvGrpSpPr>
              <p:cNvPr id="47114" name="Group 14"/>
              <p:cNvGrpSpPr>
                <a:grpSpLocks/>
              </p:cNvGrpSpPr>
              <p:nvPr/>
            </p:nvGrpSpPr>
            <p:grpSpPr bwMode="auto">
              <a:xfrm>
                <a:off x="1530" y="3436"/>
                <a:ext cx="1786" cy="322"/>
                <a:chOff x="1434" y="3439"/>
                <a:chExt cx="1786" cy="322"/>
              </a:xfrm>
            </p:grpSpPr>
            <p:grpSp>
              <p:nvGrpSpPr>
                <p:cNvPr id="47115" name="Group 15"/>
                <p:cNvGrpSpPr>
                  <a:grpSpLocks/>
                </p:cNvGrpSpPr>
                <p:nvPr/>
              </p:nvGrpSpPr>
              <p:grpSpPr bwMode="auto">
                <a:xfrm>
                  <a:off x="1570" y="3439"/>
                  <a:ext cx="1650" cy="322"/>
                  <a:chOff x="1474" y="3487"/>
                  <a:chExt cx="1650" cy="322"/>
                </a:xfrm>
              </p:grpSpPr>
              <p:sp>
                <p:nvSpPr>
                  <p:cNvPr id="47118" name="Text Box 16"/>
                  <p:cNvSpPr txBox="1">
                    <a:spLocks noChangeArrowheads="1"/>
                  </p:cNvSpPr>
                  <p:nvPr/>
                </p:nvSpPr>
                <p:spPr bwMode="auto">
                  <a:xfrm>
                    <a:off x="1474" y="3500"/>
                    <a:ext cx="816" cy="309"/>
                  </a:xfrm>
                  <a:prstGeom prst="rect">
                    <a:avLst/>
                  </a:prstGeom>
                  <a:noFill/>
                  <a:ln w="12700" cap="sq">
                    <a:noFill/>
                    <a:miter lim="800000"/>
                    <a:headEnd type="none" w="sm" len="sm"/>
                    <a:tailEnd type="none" w="sm" len="sm"/>
                  </a:ln>
                </p:spPr>
                <p:txBody>
                  <a:bodyPr>
                    <a:spAutoFit/>
                  </a:bodyPr>
                  <a:lstStyle/>
                  <a:p>
                    <a:pPr algn="ctr" eaLnBrk="0" hangingPunct="0">
                      <a:lnSpc>
                        <a:spcPct val="85000"/>
                      </a:lnSpc>
                      <a:spcBef>
                        <a:spcPct val="20000"/>
                      </a:spcBef>
                    </a:pPr>
                    <a:r>
                      <a:rPr kumimoji="1" lang="en-US" b="1" dirty="0">
                        <a:solidFill>
                          <a:srgbClr val="528FBA"/>
                        </a:solidFill>
                      </a:rPr>
                      <a:t>hours</a:t>
                    </a:r>
                  </a:p>
                  <a:p>
                    <a:pPr algn="ctr" eaLnBrk="0" hangingPunct="0">
                      <a:lnSpc>
                        <a:spcPct val="85000"/>
                      </a:lnSpc>
                      <a:spcBef>
                        <a:spcPct val="20000"/>
                      </a:spcBef>
                    </a:pPr>
                    <a:r>
                      <a:rPr kumimoji="1" lang="en-US" b="1" dirty="0">
                        <a:solidFill>
                          <a:srgbClr val="528FBA"/>
                        </a:solidFill>
                      </a:rPr>
                      <a:t>day</a:t>
                    </a:r>
                    <a:endParaRPr lang="en-US" dirty="0">
                      <a:solidFill>
                        <a:srgbClr val="528FBA"/>
                      </a:solidFill>
                    </a:endParaRPr>
                  </a:p>
                </p:txBody>
              </p:sp>
              <p:sp>
                <p:nvSpPr>
                  <p:cNvPr id="47119" name="Line 17"/>
                  <p:cNvSpPr>
                    <a:spLocks noChangeShapeType="1"/>
                  </p:cNvSpPr>
                  <p:nvPr/>
                </p:nvSpPr>
                <p:spPr bwMode="auto">
                  <a:xfrm flipV="1">
                    <a:off x="1687" y="3662"/>
                    <a:ext cx="384" cy="0"/>
                  </a:xfrm>
                  <a:prstGeom prst="line">
                    <a:avLst/>
                  </a:prstGeom>
                  <a:noFill/>
                  <a:ln w="19050" cap="sq">
                    <a:solidFill>
                      <a:srgbClr val="528FBA"/>
                    </a:solidFill>
                    <a:round/>
                    <a:headEnd type="none" w="sm" len="sm"/>
                    <a:tailEnd type="none" w="sm" len="sm"/>
                  </a:ln>
                </p:spPr>
                <p:txBody>
                  <a:bodyPr/>
                  <a:lstStyle/>
                  <a:p>
                    <a:endParaRPr lang="en-US" dirty="0"/>
                  </a:p>
                </p:txBody>
              </p:sp>
              <p:sp>
                <p:nvSpPr>
                  <p:cNvPr id="47120" name="Text Box 16"/>
                  <p:cNvSpPr txBox="1">
                    <a:spLocks noChangeArrowheads="1"/>
                  </p:cNvSpPr>
                  <p:nvPr/>
                </p:nvSpPr>
                <p:spPr bwMode="auto">
                  <a:xfrm>
                    <a:off x="2527" y="3487"/>
                    <a:ext cx="597" cy="309"/>
                  </a:xfrm>
                  <a:prstGeom prst="rect">
                    <a:avLst/>
                  </a:prstGeom>
                  <a:noFill/>
                  <a:ln w="12700" cap="sq">
                    <a:noFill/>
                    <a:miter lim="800000"/>
                    <a:headEnd type="none" w="sm" len="sm"/>
                    <a:tailEnd type="none" w="sm" len="sm"/>
                  </a:ln>
                </p:spPr>
                <p:txBody>
                  <a:bodyPr>
                    <a:spAutoFit/>
                  </a:bodyPr>
                  <a:lstStyle/>
                  <a:p>
                    <a:pPr algn="ctr" eaLnBrk="0" hangingPunct="0">
                      <a:lnSpc>
                        <a:spcPct val="85000"/>
                      </a:lnSpc>
                      <a:spcBef>
                        <a:spcPct val="20000"/>
                      </a:spcBef>
                    </a:pPr>
                    <a:r>
                      <a:rPr kumimoji="1" lang="en-US" b="1" dirty="0">
                        <a:solidFill>
                          <a:srgbClr val="528FBA"/>
                        </a:solidFill>
                      </a:rPr>
                      <a:t>days</a:t>
                    </a:r>
                  </a:p>
                  <a:p>
                    <a:pPr algn="ctr" eaLnBrk="0" hangingPunct="0">
                      <a:lnSpc>
                        <a:spcPct val="85000"/>
                      </a:lnSpc>
                      <a:spcBef>
                        <a:spcPct val="20000"/>
                      </a:spcBef>
                    </a:pPr>
                    <a:r>
                      <a:rPr kumimoji="1" lang="en-US" b="1" dirty="0">
                        <a:solidFill>
                          <a:srgbClr val="528FBA"/>
                        </a:solidFill>
                      </a:rPr>
                      <a:t>year</a:t>
                    </a:r>
                    <a:endParaRPr lang="en-US" dirty="0">
                      <a:solidFill>
                        <a:srgbClr val="528FBA"/>
                      </a:solidFill>
                    </a:endParaRPr>
                  </a:p>
                </p:txBody>
              </p:sp>
              <p:sp>
                <p:nvSpPr>
                  <p:cNvPr id="47121" name="Line 17"/>
                  <p:cNvSpPr>
                    <a:spLocks noChangeShapeType="1"/>
                  </p:cNvSpPr>
                  <p:nvPr/>
                </p:nvSpPr>
                <p:spPr bwMode="auto">
                  <a:xfrm flipV="1">
                    <a:off x="2638" y="3649"/>
                    <a:ext cx="384" cy="0"/>
                  </a:xfrm>
                  <a:prstGeom prst="line">
                    <a:avLst/>
                  </a:prstGeom>
                  <a:noFill/>
                  <a:ln w="19050" cap="sq">
                    <a:solidFill>
                      <a:srgbClr val="528FBA"/>
                    </a:solidFill>
                    <a:round/>
                    <a:headEnd type="none" w="sm" len="sm"/>
                    <a:tailEnd type="none" w="sm" len="sm"/>
                  </a:ln>
                </p:spPr>
                <p:txBody>
                  <a:bodyPr/>
                  <a:lstStyle/>
                  <a:p>
                    <a:endParaRPr lang="en-US" dirty="0"/>
                  </a:p>
                </p:txBody>
              </p:sp>
            </p:grpSp>
            <p:sp>
              <p:nvSpPr>
                <p:cNvPr id="47116" name="Text Box 18"/>
                <p:cNvSpPr txBox="1">
                  <a:spLocks noChangeArrowheads="1"/>
                </p:cNvSpPr>
                <p:nvPr/>
              </p:nvSpPr>
              <p:spPr bwMode="auto">
                <a:xfrm>
                  <a:off x="1434" y="3475"/>
                  <a:ext cx="412" cy="228"/>
                </a:xfrm>
                <a:prstGeom prst="rect">
                  <a:avLst/>
                </a:prstGeom>
                <a:noFill/>
                <a:ln w="12700" cap="sq">
                  <a:noFill/>
                  <a:miter lim="800000"/>
                  <a:headEnd type="none" w="sm" len="sm"/>
                  <a:tailEnd type="none" w="sm" len="sm"/>
                </a:ln>
              </p:spPr>
              <p:txBody>
                <a:bodyPr>
                  <a:spAutoFit/>
                </a:bodyPr>
                <a:lstStyle/>
                <a:p>
                  <a:pPr eaLnBrk="0" hangingPunct="0"/>
                  <a:r>
                    <a:rPr lang="en-US" sz="2400" b="1" dirty="0">
                      <a:solidFill>
                        <a:srgbClr val="528FBA"/>
                      </a:solidFill>
                    </a:rPr>
                    <a:t>x 6</a:t>
                  </a:r>
                </a:p>
              </p:txBody>
            </p:sp>
            <p:sp>
              <p:nvSpPr>
                <p:cNvPr id="47117" name="Text Box 18"/>
                <p:cNvSpPr txBox="1">
                  <a:spLocks noChangeArrowheads="1"/>
                </p:cNvSpPr>
                <p:nvPr/>
              </p:nvSpPr>
              <p:spPr bwMode="auto">
                <a:xfrm>
                  <a:off x="2188" y="3475"/>
                  <a:ext cx="620" cy="228"/>
                </a:xfrm>
                <a:prstGeom prst="rect">
                  <a:avLst/>
                </a:prstGeom>
                <a:noFill/>
                <a:ln w="12700" cap="sq">
                  <a:noFill/>
                  <a:miter lim="800000"/>
                  <a:headEnd type="none" w="sm" len="sm"/>
                  <a:tailEnd type="none" w="sm" len="sm"/>
                </a:ln>
              </p:spPr>
              <p:txBody>
                <a:bodyPr>
                  <a:spAutoFit/>
                </a:bodyPr>
                <a:lstStyle/>
                <a:p>
                  <a:pPr eaLnBrk="0" hangingPunct="0"/>
                  <a:r>
                    <a:rPr lang="en-US" sz="2400" b="1" dirty="0">
                      <a:solidFill>
                        <a:srgbClr val="528FBA"/>
                      </a:solidFill>
                    </a:rPr>
                    <a:t>x 365</a:t>
                  </a:r>
                </a:p>
              </p:txBody>
            </p:sp>
          </p:grpSp>
        </p:grpSp>
        <p:sp>
          <p:nvSpPr>
            <p:cNvPr id="47112" name="Text Box 20"/>
            <p:cNvSpPr txBox="1">
              <a:spLocks noChangeArrowheads="1"/>
            </p:cNvSpPr>
            <p:nvPr/>
          </p:nvSpPr>
          <p:spPr bwMode="auto">
            <a:xfrm>
              <a:off x="1909" y="2883"/>
              <a:ext cx="1705" cy="258"/>
            </a:xfrm>
            <a:prstGeom prst="rect">
              <a:avLst/>
            </a:prstGeom>
            <a:noFill/>
            <a:ln w="12700" cap="sq">
              <a:noFill/>
              <a:miter lim="800000"/>
              <a:headEnd type="none" w="sm" len="sm"/>
              <a:tailEnd type="none" w="sm" len="sm"/>
            </a:ln>
          </p:spPr>
          <p:txBody>
            <a:bodyPr>
              <a:spAutoFit/>
            </a:bodyPr>
            <a:lstStyle/>
            <a:p>
              <a:pPr algn="ctr" eaLnBrk="0" hangingPunct="0"/>
              <a:r>
                <a:rPr lang="en-US" sz="2800" b="1" dirty="0">
                  <a:solidFill>
                    <a:srgbClr val="528FBA"/>
                  </a:solidFill>
                </a:rPr>
                <a:t>= 412 kWh/yr</a:t>
              </a:r>
            </a:p>
          </p:txBody>
        </p:sp>
      </p:grpSp>
      <p:sp>
        <p:nvSpPr>
          <p:cNvPr id="24" name="TextBox 23"/>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69275"/>
            <a:ext cx="6000750" cy="830263"/>
          </a:xfrm>
        </p:spPr>
        <p:txBody>
          <a:bodyPr/>
          <a:lstStyle/>
          <a:p>
            <a:pPr eaLnBrk="1" hangingPunct="1">
              <a:defRPr/>
            </a:pPr>
            <a:r>
              <a:rPr lang="en-US" dirty="0" smtClean="0">
                <a:ea typeface="ＭＳ Ｐゴシック" pitchFamily="-109" charset="-128"/>
              </a:rPr>
              <a:t>Summary</a:t>
            </a:r>
          </a:p>
        </p:txBody>
      </p:sp>
      <p:sp>
        <p:nvSpPr>
          <p:cNvPr id="48131" name="Rectangle 3"/>
          <p:cNvSpPr txBox="1">
            <a:spLocks noChangeArrowheads="1"/>
          </p:cNvSpPr>
          <p:nvPr/>
        </p:nvSpPr>
        <p:spPr bwMode="auto">
          <a:xfrm>
            <a:off x="457201" y="1316182"/>
            <a:ext cx="8253412" cy="5209309"/>
          </a:xfrm>
          <a:prstGeom prst="rect">
            <a:avLst/>
          </a:prstGeom>
          <a:noFill/>
          <a:ln w="9525">
            <a:noFill/>
            <a:miter lim="800000"/>
            <a:headEnd/>
            <a:tailEnd/>
          </a:ln>
        </p:spPr>
        <p:txBody>
          <a:bodyPr lIns="0" tIns="0" rIns="0" bIns="0"/>
          <a:lstStyle/>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Area (square feet) = length x width</a:t>
            </a:r>
          </a:p>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Volume (cubic feet) = length x width x height</a:t>
            </a:r>
          </a:p>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Label units to keep them straight.</a:t>
            </a:r>
          </a:p>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All area, volume, ACH and estimating calculations rely on basic functions: addition, subtraction, multiplication, and division.</a:t>
            </a:r>
          </a:p>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Estimating bags of cellulose requires knowledge of framing type </a:t>
            </a:r>
            <a:br>
              <a:rPr lang="en-US" sz="2100" dirty="0" smtClean="0">
                <a:solidFill>
                  <a:srgbClr val="50565C"/>
                </a:solidFill>
                <a:latin typeface="Arial" pitchFamily="34" charset="0"/>
                <a:cs typeface="Arial" pitchFamily="34" charset="0"/>
              </a:rPr>
            </a:br>
            <a:r>
              <a:rPr lang="en-US" sz="2100" dirty="0" smtClean="0">
                <a:solidFill>
                  <a:srgbClr val="50565C"/>
                </a:solidFill>
                <a:latin typeface="Arial" pitchFamily="34" charset="0"/>
                <a:cs typeface="Arial" pitchFamily="34" charset="0"/>
              </a:rPr>
              <a:t>(for walls), attic area and recommended R-values (for attics).</a:t>
            </a:r>
          </a:p>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Attic and foundation venting calculations need NFA of vents, not just vent dimensions.</a:t>
            </a:r>
          </a:p>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Refrigerator calculations in kWh/year determine cost-effectiveness of replacements.</a:t>
            </a:r>
          </a:p>
          <a:p>
            <a:pPr marL="274320" indent="-228600">
              <a:spcBef>
                <a:spcPts val="600"/>
              </a:spcBef>
              <a:spcAft>
                <a:spcPts val="600"/>
              </a:spcAft>
              <a:buFont typeface="Arial" pitchFamily="34" charset="0"/>
              <a:buChar char="•"/>
            </a:pPr>
            <a:r>
              <a:rPr lang="en-US" sz="2100" dirty="0" smtClean="0">
                <a:solidFill>
                  <a:srgbClr val="50565C"/>
                </a:solidFill>
                <a:latin typeface="Arial" pitchFamily="34" charset="0"/>
                <a:cs typeface="Arial" pitchFamily="34" charset="0"/>
              </a:rPr>
              <a:t>Lighting savings calculations are based on wattage differences.</a:t>
            </a:r>
          </a:p>
        </p:txBody>
      </p:sp>
      <p:sp>
        <p:nvSpPr>
          <p:cNvPr id="4" name="TextBox 3"/>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a:spLocks noGrp="1"/>
          </p:cNvSpPr>
          <p:nvPr>
            <p:ph type="title"/>
          </p:nvPr>
        </p:nvSpPr>
        <p:spPr>
          <a:xfrm>
            <a:off x="423764" y="0"/>
            <a:ext cx="5369034" cy="901700"/>
          </a:xfrm>
        </p:spPr>
        <p:txBody>
          <a:bodyPr/>
          <a:lstStyle/>
          <a:p>
            <a:pPr eaLnBrk="1" hangingPunct="1">
              <a:defRPr/>
            </a:pPr>
            <a:r>
              <a:rPr lang="en-US" dirty="0" smtClean="0">
                <a:ea typeface="ＭＳ Ｐゴシック" pitchFamily="-111" charset="-128"/>
              </a:rPr>
              <a:t>Floor Area</a:t>
            </a:r>
          </a:p>
        </p:txBody>
      </p:sp>
      <p:pic>
        <p:nvPicPr>
          <p:cNvPr id="111" name="Picture 110" descr="Illustration showing top view of Full House with conditioned and unconditioned areas."/>
          <p:cNvPicPr>
            <a:picLocks noChangeAspect="1"/>
          </p:cNvPicPr>
          <p:nvPr/>
        </p:nvPicPr>
        <p:blipFill>
          <a:blip r:embed="rId3" cstate="email"/>
          <a:srcRect/>
          <a:stretch>
            <a:fillRect/>
          </a:stretch>
        </p:blipFill>
        <p:spPr>
          <a:xfrm>
            <a:off x="288344" y="1674556"/>
            <a:ext cx="8567312" cy="38390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2" name="Rectangular Callout 41"/>
          <p:cNvSpPr>
            <a:spLocks noChangeArrowheads="1"/>
          </p:cNvSpPr>
          <p:nvPr/>
        </p:nvSpPr>
        <p:spPr bwMode="auto">
          <a:xfrm>
            <a:off x="5461340" y="3254601"/>
            <a:ext cx="1741487" cy="330200"/>
          </a:xfrm>
          <a:prstGeom prst="wedgeRectCallout">
            <a:avLst>
              <a:gd name="adj1" fmla="val -102"/>
              <a:gd name="adj2" fmla="val 189199"/>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fontAlgn="auto">
              <a:lnSpc>
                <a:spcPct val="90000"/>
              </a:lnSpc>
              <a:spcBef>
                <a:spcPts val="0"/>
              </a:spcBef>
              <a:spcAft>
                <a:spcPts val="0"/>
              </a:spcAft>
              <a:defRPr/>
            </a:pPr>
            <a:r>
              <a:rPr lang="en-US" sz="1600" b="1" dirty="0">
                <a:solidFill>
                  <a:schemeClr val="tx2">
                    <a:lumMod val="75000"/>
                  </a:schemeClr>
                </a:solidFill>
                <a:latin typeface="Arial" pitchFamily="-107" charset="0"/>
                <a:ea typeface="+mn-ea"/>
              </a:rPr>
              <a:t>Unconditioned</a:t>
            </a:r>
          </a:p>
        </p:txBody>
      </p:sp>
      <p:cxnSp>
        <p:nvCxnSpPr>
          <p:cNvPr id="15367" name="Straight Connector 44"/>
          <p:cNvCxnSpPr>
            <a:cxnSpLocks noChangeShapeType="1"/>
          </p:cNvCxnSpPr>
          <p:nvPr/>
        </p:nvCxnSpPr>
        <p:spPr bwMode="auto">
          <a:xfrm rot="5400000">
            <a:off x="4042798" y="4169104"/>
            <a:ext cx="2679700" cy="1587"/>
          </a:xfrm>
          <a:prstGeom prst="line">
            <a:avLst/>
          </a:prstGeom>
          <a:noFill/>
          <a:ln w="19050">
            <a:solidFill>
              <a:srgbClr val="FFFFFF"/>
            </a:solidFill>
            <a:prstDash val="dot"/>
            <a:round/>
            <a:headEnd/>
            <a:tailEnd/>
          </a:ln>
        </p:spPr>
      </p:cxnSp>
      <p:sp>
        <p:nvSpPr>
          <p:cNvPr id="46" name="Rectangular Callout 45"/>
          <p:cNvSpPr>
            <a:spLocks noChangeArrowheads="1"/>
          </p:cNvSpPr>
          <p:nvPr/>
        </p:nvSpPr>
        <p:spPr bwMode="auto">
          <a:xfrm>
            <a:off x="3908426" y="3231243"/>
            <a:ext cx="1409700" cy="330200"/>
          </a:xfrm>
          <a:prstGeom prst="wedgeRectCallout">
            <a:avLst>
              <a:gd name="adj1" fmla="val 1449"/>
              <a:gd name="adj2" fmla="val 185338"/>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fontAlgn="auto">
              <a:lnSpc>
                <a:spcPct val="90000"/>
              </a:lnSpc>
              <a:spcBef>
                <a:spcPts val="0"/>
              </a:spcBef>
              <a:spcAft>
                <a:spcPts val="0"/>
              </a:spcAft>
              <a:defRPr/>
            </a:pPr>
            <a:r>
              <a:rPr lang="en-US" sz="1600" b="1" dirty="0">
                <a:solidFill>
                  <a:schemeClr val="tx2">
                    <a:lumMod val="75000"/>
                  </a:schemeClr>
                </a:solidFill>
                <a:latin typeface="Arial" pitchFamily="-107" charset="0"/>
                <a:ea typeface="+mn-ea"/>
              </a:rPr>
              <a:t>Conditioned</a:t>
            </a:r>
          </a:p>
        </p:txBody>
      </p:sp>
      <p:sp>
        <p:nvSpPr>
          <p:cNvPr id="8"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9" name="TextBox 8"/>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descr="Illustration showing top view of Full House."/>
          <p:cNvSpPr>
            <a:spLocks noGrp="1"/>
          </p:cNvSpPr>
          <p:nvPr>
            <p:ph idx="1"/>
          </p:nvPr>
        </p:nvSpPr>
        <p:spPr>
          <a:xfrm>
            <a:off x="457200" y="1854200"/>
            <a:ext cx="8243906" cy="3746500"/>
          </a:xfrm>
        </p:spPr>
        <p:txBody>
          <a:bodyPr numCol="2"/>
          <a:lstStyle/>
          <a:p>
            <a:pPr marL="457200" indent="-282575" eaLnBrk="1" hangingPunct="1">
              <a:spcAft>
                <a:spcPts val="600"/>
              </a:spcAft>
              <a:defRPr/>
            </a:pPr>
            <a:r>
              <a:rPr lang="en-US" sz="2400" dirty="0" smtClean="0"/>
              <a:t>Area = Length x width</a:t>
            </a:r>
          </a:p>
          <a:p>
            <a:pPr marL="457200" indent="-282575" eaLnBrk="1" hangingPunct="1">
              <a:spcAft>
                <a:spcPts val="600"/>
              </a:spcAft>
              <a:defRPr/>
            </a:pPr>
            <a:r>
              <a:rPr lang="en-US" sz="2400" dirty="0" smtClean="0"/>
              <a:t>Final units = Square feet</a:t>
            </a:r>
          </a:p>
          <a:p>
            <a:pPr marL="457200" indent="-282575" eaLnBrk="1" hangingPunct="1">
              <a:spcAft>
                <a:spcPts val="600"/>
              </a:spcAft>
              <a:defRPr/>
            </a:pPr>
            <a:r>
              <a:rPr lang="en-US" sz="2400" dirty="0" smtClean="0"/>
              <a:t>Tackle floor plans </a:t>
            </a:r>
            <a:br>
              <a:rPr lang="en-US" sz="2400" dirty="0" smtClean="0"/>
            </a:br>
            <a:r>
              <a:rPr lang="en-US" sz="2400" dirty="0" smtClean="0"/>
              <a:t>in pieces.</a:t>
            </a:r>
          </a:p>
          <a:p>
            <a:pPr marL="457200" indent="-282575" eaLnBrk="1" hangingPunct="1">
              <a:spcAft>
                <a:spcPts val="600"/>
              </a:spcAft>
              <a:defRPr/>
            </a:pPr>
            <a:r>
              <a:rPr lang="en-US" sz="2400" dirty="0" smtClean="0"/>
              <a:t>Reduce complicated shapes into small, </a:t>
            </a:r>
            <a:br>
              <a:rPr lang="en-US" sz="2400" dirty="0" smtClean="0"/>
            </a:br>
            <a:r>
              <a:rPr lang="en-US" sz="2400" dirty="0" smtClean="0"/>
              <a:t>simple shapes.</a:t>
            </a:r>
            <a:endParaRPr lang="en-US" sz="2400" dirty="0"/>
          </a:p>
        </p:txBody>
      </p:sp>
      <p:sp>
        <p:nvSpPr>
          <p:cNvPr id="2" name="Title 1"/>
          <p:cNvSpPr>
            <a:spLocks noGrp="1"/>
          </p:cNvSpPr>
          <p:nvPr>
            <p:ph type="title"/>
          </p:nvPr>
        </p:nvSpPr>
        <p:spPr/>
        <p:txBody>
          <a:bodyPr/>
          <a:lstStyle/>
          <a:p>
            <a:pPr eaLnBrk="1" hangingPunct="1">
              <a:defRPr/>
            </a:pPr>
            <a:r>
              <a:rPr lang="en-US" dirty="0" smtClean="0">
                <a:ea typeface="ＭＳ Ｐゴシック" pitchFamily="-109" charset="-128"/>
              </a:rPr>
              <a:t>Calculate Conditioned Area</a:t>
            </a:r>
          </a:p>
        </p:txBody>
      </p:sp>
      <p:pic>
        <p:nvPicPr>
          <p:cNvPr id="5" name="Picture 4" descr="Sample House, Top view"/>
          <p:cNvPicPr>
            <a:picLocks noChangeAspect="1"/>
          </p:cNvPicPr>
          <p:nvPr/>
        </p:nvPicPr>
        <p:blipFill>
          <a:blip r:embed="rId3" cstate="email"/>
          <a:srcRect/>
          <a:stretch>
            <a:fillRect/>
          </a:stretch>
        </p:blipFill>
        <p:spPr>
          <a:xfrm>
            <a:off x="4660900" y="1930400"/>
            <a:ext cx="4051299" cy="29493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8" name="TextBox 7"/>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245350" y="1697038"/>
            <a:ext cx="1333500" cy="2244725"/>
          </a:xfrm>
        </p:spPr>
        <p:txBody>
          <a:bodyPr>
            <a:normAutofit fontScale="92500"/>
          </a:bodyPr>
          <a:lstStyle/>
          <a:p>
            <a:pPr algn="r" eaLnBrk="1" hangingPunct="1">
              <a:buFontTx/>
              <a:buNone/>
            </a:pPr>
            <a:r>
              <a:rPr lang="en-US" dirty="0" smtClean="0">
                <a:ea typeface="ＭＳ Ｐゴシック" charset="-128"/>
              </a:rPr>
              <a:t>180 ft</a:t>
            </a:r>
            <a:r>
              <a:rPr lang="en-US" baseline="30000" dirty="0" smtClean="0">
                <a:ea typeface="ＭＳ Ｐゴシック" charset="-128"/>
              </a:rPr>
              <a:t>2</a:t>
            </a:r>
          </a:p>
          <a:p>
            <a:pPr algn="r" eaLnBrk="1" hangingPunct="1">
              <a:buFontTx/>
              <a:buNone/>
            </a:pPr>
            <a:r>
              <a:rPr lang="en-US" dirty="0" smtClean="0">
                <a:ea typeface="ＭＳ Ｐゴシック" charset="-128"/>
              </a:rPr>
              <a:t>128 ft</a:t>
            </a:r>
            <a:r>
              <a:rPr lang="en-US" baseline="30000" dirty="0" smtClean="0">
                <a:ea typeface="ＭＳ Ｐゴシック" charset="-128"/>
              </a:rPr>
              <a:t>2</a:t>
            </a:r>
            <a:endParaRPr lang="en-US" dirty="0" smtClean="0">
              <a:ea typeface="ＭＳ Ｐゴシック" charset="-128"/>
            </a:endParaRPr>
          </a:p>
          <a:p>
            <a:pPr algn="r" eaLnBrk="1" hangingPunct="1">
              <a:buFontTx/>
              <a:buNone/>
            </a:pPr>
            <a:r>
              <a:rPr lang="en-US" dirty="0" smtClean="0">
                <a:ea typeface="ＭＳ Ｐゴシック" charset="-128"/>
              </a:rPr>
              <a:t>416 ft</a:t>
            </a:r>
            <a:r>
              <a:rPr lang="en-US" baseline="30000" dirty="0" smtClean="0">
                <a:ea typeface="ＭＳ Ｐゴシック" charset="-128"/>
              </a:rPr>
              <a:t>2 </a:t>
            </a:r>
            <a:endParaRPr lang="en-US" dirty="0" smtClean="0">
              <a:ea typeface="ＭＳ Ｐゴシック" charset="-128"/>
            </a:endParaRPr>
          </a:p>
          <a:p>
            <a:pPr algn="r" eaLnBrk="1" hangingPunct="1">
              <a:buFontTx/>
              <a:buNone/>
            </a:pPr>
            <a:r>
              <a:rPr lang="en-US" u="sng" dirty="0" smtClean="0">
                <a:ea typeface="ＭＳ Ｐゴシック" charset="-128"/>
              </a:rPr>
              <a:t>+ 416 ft</a:t>
            </a:r>
            <a:r>
              <a:rPr lang="en-US" u="sng" baseline="30000" dirty="0" smtClean="0">
                <a:ea typeface="ＭＳ Ｐゴシック" charset="-128"/>
              </a:rPr>
              <a:t>2</a:t>
            </a:r>
            <a:endParaRPr lang="en-US" u="sng" dirty="0" smtClean="0">
              <a:ea typeface="ＭＳ Ｐゴシック" charset="-128"/>
            </a:endParaRPr>
          </a:p>
          <a:p>
            <a:pPr eaLnBrk="1" hangingPunct="1">
              <a:buFontTx/>
              <a:buNone/>
            </a:pPr>
            <a:endParaRPr lang="en-US" dirty="0" smtClean="0">
              <a:ea typeface="ＭＳ Ｐゴシック" charset="-128"/>
            </a:endParaRPr>
          </a:p>
        </p:txBody>
      </p:sp>
      <p:sp>
        <p:nvSpPr>
          <p:cNvPr id="2" name="Title 1"/>
          <p:cNvSpPr>
            <a:spLocks noGrp="1"/>
          </p:cNvSpPr>
          <p:nvPr>
            <p:ph type="title"/>
          </p:nvPr>
        </p:nvSpPr>
        <p:spPr/>
        <p:txBody>
          <a:bodyPr/>
          <a:lstStyle/>
          <a:p>
            <a:pPr eaLnBrk="1" hangingPunct="1">
              <a:defRPr/>
            </a:pPr>
            <a:r>
              <a:rPr lang="en-US" dirty="0" smtClean="0">
                <a:ea typeface="ＭＳ Ｐゴシック" pitchFamily="-109" charset="-128"/>
              </a:rPr>
              <a:t>Calculate Conditioned Area</a:t>
            </a:r>
          </a:p>
        </p:txBody>
      </p:sp>
      <p:sp>
        <p:nvSpPr>
          <p:cNvPr id="6" name="Content Placeholder 2"/>
          <p:cNvSpPr txBox="1">
            <a:spLocks/>
          </p:cNvSpPr>
          <p:nvPr/>
        </p:nvSpPr>
        <p:spPr bwMode="auto">
          <a:xfrm>
            <a:off x="7132638" y="3992563"/>
            <a:ext cx="1609725" cy="457200"/>
          </a:xfrm>
          <a:prstGeom prst="rect">
            <a:avLst/>
          </a:prstGeom>
          <a:solidFill>
            <a:srgbClr val="528FBA"/>
          </a:solidFill>
          <a:ln w="9525">
            <a:noFill/>
            <a:miter lim="800000"/>
            <a:headEnd/>
            <a:tailEnd/>
          </a:ln>
        </p:spPr>
        <p:txBody>
          <a:bodyPr lIns="0" tIns="0" rIns="0" bIns="0"/>
          <a:lstStyle/>
          <a:p>
            <a:pPr marL="342900" indent="-342900" algn="ctr" defTabSz="914400">
              <a:spcBef>
                <a:spcPts val="1200"/>
              </a:spcBef>
              <a:buClr>
                <a:srgbClr val="8DC63F"/>
              </a:buClr>
            </a:pPr>
            <a:r>
              <a:rPr lang="en-US" sz="2800" dirty="0">
                <a:solidFill>
                  <a:schemeClr val="bg1"/>
                </a:solidFill>
              </a:rPr>
              <a:t>1,140 ft</a:t>
            </a:r>
            <a:r>
              <a:rPr lang="en-US" sz="2800" baseline="30000" dirty="0">
                <a:solidFill>
                  <a:schemeClr val="bg1"/>
                </a:solidFill>
              </a:rPr>
              <a:t>2</a:t>
            </a:r>
          </a:p>
          <a:p>
            <a:pPr marL="342900" indent="-342900" defTabSz="914400">
              <a:spcBef>
                <a:spcPts val="1200"/>
              </a:spcBef>
              <a:buClr>
                <a:srgbClr val="8DC63F"/>
              </a:buClr>
            </a:pPr>
            <a:endParaRPr lang="en-US" sz="2800" b="1" dirty="0">
              <a:solidFill>
                <a:srgbClr val="404040"/>
              </a:solidFill>
            </a:endParaRPr>
          </a:p>
        </p:txBody>
      </p:sp>
      <p:grpSp>
        <p:nvGrpSpPr>
          <p:cNvPr id="17414" name="Group 15" descr="Illustration showing top view of Full House with examples of calculating conditioned areas."/>
          <p:cNvGrpSpPr>
            <a:grpSpLocks/>
          </p:cNvGrpSpPr>
          <p:nvPr/>
        </p:nvGrpSpPr>
        <p:grpSpPr bwMode="auto">
          <a:xfrm>
            <a:off x="457200" y="1633538"/>
            <a:ext cx="6388100" cy="4246562"/>
            <a:chOff x="165100" y="1634092"/>
            <a:chExt cx="6388100" cy="4246008"/>
          </a:xfrm>
        </p:grpSpPr>
        <p:pic>
          <p:nvPicPr>
            <p:cNvPr id="4" name="Picture 3" descr="Sample House, top view, dimensions.jpg"/>
            <p:cNvPicPr>
              <a:picLocks noChangeAspect="1"/>
            </p:cNvPicPr>
            <p:nvPr/>
          </p:nvPicPr>
          <p:blipFill>
            <a:blip r:embed="rId3" cstate="email"/>
            <a:srcRect/>
            <a:stretch>
              <a:fillRect/>
            </a:stretch>
          </p:blipFill>
          <p:spPr>
            <a:xfrm>
              <a:off x="165100" y="1634092"/>
              <a:ext cx="6388100" cy="42460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419" name="TextBox 6"/>
            <p:cNvSpPr txBox="1">
              <a:spLocks noChangeArrowheads="1"/>
            </p:cNvSpPr>
            <p:nvPr/>
          </p:nvSpPr>
          <p:spPr bwMode="auto">
            <a:xfrm>
              <a:off x="4323444" y="4165023"/>
              <a:ext cx="1709057" cy="338510"/>
            </a:xfrm>
            <a:prstGeom prst="rect">
              <a:avLst/>
            </a:prstGeom>
            <a:noFill/>
            <a:ln w="9525">
              <a:noFill/>
              <a:miter lim="800000"/>
              <a:headEnd/>
              <a:tailEnd/>
            </a:ln>
          </p:spPr>
          <p:txBody>
            <a:bodyPr wrap="square">
              <a:spAutoFit/>
            </a:bodyPr>
            <a:lstStyle/>
            <a:p>
              <a:pPr algn="ctr"/>
              <a:r>
                <a:rPr lang="en-US" sz="1600" dirty="0" smtClean="0">
                  <a:solidFill>
                    <a:srgbClr val="404040"/>
                  </a:solidFill>
                </a:rPr>
                <a:t>12’ x 15’ =</a:t>
              </a:r>
              <a:endParaRPr lang="en-US" sz="1600" b="1" baseline="30000" dirty="0">
                <a:solidFill>
                  <a:srgbClr val="404040"/>
                </a:solidFill>
              </a:endParaRPr>
            </a:p>
          </p:txBody>
        </p:sp>
        <p:sp>
          <p:nvSpPr>
            <p:cNvPr id="17420" name="TextBox 7"/>
            <p:cNvSpPr txBox="1">
              <a:spLocks noChangeArrowheads="1"/>
            </p:cNvSpPr>
            <p:nvPr/>
          </p:nvSpPr>
          <p:spPr bwMode="auto">
            <a:xfrm>
              <a:off x="1302899" y="2758082"/>
              <a:ext cx="1226041" cy="369284"/>
            </a:xfrm>
            <a:prstGeom prst="rect">
              <a:avLst/>
            </a:prstGeom>
            <a:noFill/>
            <a:ln w="9525">
              <a:noFill/>
              <a:miter lim="800000"/>
              <a:headEnd/>
              <a:tailEnd/>
            </a:ln>
          </p:spPr>
          <p:txBody>
            <a:bodyPr wrap="none">
              <a:spAutoFit/>
            </a:bodyPr>
            <a:lstStyle/>
            <a:p>
              <a:r>
                <a:rPr lang="en-US" dirty="0" smtClean="0">
                  <a:solidFill>
                    <a:srgbClr val="404040"/>
                  </a:solidFill>
                </a:rPr>
                <a:t>16’ </a:t>
              </a:r>
              <a:r>
                <a:rPr lang="en-US" dirty="0">
                  <a:solidFill>
                    <a:srgbClr val="404040"/>
                  </a:solidFill>
                </a:rPr>
                <a:t>x </a:t>
              </a:r>
              <a:r>
                <a:rPr lang="en-US" dirty="0" smtClean="0">
                  <a:solidFill>
                    <a:srgbClr val="404040"/>
                  </a:solidFill>
                </a:rPr>
                <a:t>26’ =</a:t>
              </a:r>
              <a:endParaRPr lang="en-US" b="1" baseline="30000" dirty="0">
                <a:solidFill>
                  <a:srgbClr val="404040"/>
                </a:solidFill>
              </a:endParaRPr>
            </a:p>
          </p:txBody>
        </p:sp>
        <p:sp>
          <p:nvSpPr>
            <p:cNvPr id="17421" name="TextBox 8"/>
            <p:cNvSpPr txBox="1">
              <a:spLocks noChangeArrowheads="1"/>
            </p:cNvSpPr>
            <p:nvPr/>
          </p:nvSpPr>
          <p:spPr bwMode="auto">
            <a:xfrm>
              <a:off x="2125526" y="4611983"/>
              <a:ext cx="1097223" cy="369284"/>
            </a:xfrm>
            <a:prstGeom prst="rect">
              <a:avLst/>
            </a:prstGeom>
            <a:noFill/>
            <a:ln w="9525">
              <a:noFill/>
              <a:miter lim="800000"/>
              <a:headEnd/>
              <a:tailEnd/>
            </a:ln>
          </p:spPr>
          <p:txBody>
            <a:bodyPr wrap="none">
              <a:spAutoFit/>
            </a:bodyPr>
            <a:lstStyle/>
            <a:p>
              <a:r>
                <a:rPr lang="en-US" dirty="0" smtClean="0">
                  <a:solidFill>
                    <a:srgbClr val="404040"/>
                  </a:solidFill>
                </a:rPr>
                <a:t>16’ x 8’ =</a:t>
              </a:r>
              <a:endParaRPr lang="en-US" b="1" baseline="30000" dirty="0">
                <a:solidFill>
                  <a:srgbClr val="404040"/>
                </a:solidFill>
              </a:endParaRPr>
            </a:p>
          </p:txBody>
        </p:sp>
        <p:sp>
          <p:nvSpPr>
            <p:cNvPr id="15" name="Rectangular Callout 14"/>
            <p:cNvSpPr>
              <a:spLocks noChangeArrowheads="1"/>
            </p:cNvSpPr>
            <p:nvPr/>
          </p:nvSpPr>
          <p:spPr bwMode="auto">
            <a:xfrm>
              <a:off x="4351338" y="2027741"/>
              <a:ext cx="1409700" cy="1057137"/>
            </a:xfrm>
            <a:prstGeom prst="wedgeRectCallout">
              <a:avLst>
                <a:gd name="adj1" fmla="val -97653"/>
                <a:gd name="adj2" fmla="val 31519"/>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nchor="ctr"/>
            <a:lstStyle/>
            <a:p>
              <a:pPr algn="ctr">
                <a:lnSpc>
                  <a:spcPct val="90000"/>
                </a:lnSpc>
                <a:defRPr/>
              </a:pPr>
              <a:r>
                <a:rPr lang="en-US" sz="1600" dirty="0">
                  <a:solidFill>
                    <a:srgbClr val="333333"/>
                  </a:solidFill>
                </a:rPr>
                <a:t>Main House</a:t>
              </a:r>
            </a:p>
            <a:p>
              <a:pPr algn="ctr">
                <a:lnSpc>
                  <a:spcPct val="90000"/>
                </a:lnSpc>
                <a:defRPr/>
              </a:pPr>
              <a:r>
                <a:rPr lang="en-US" sz="1600" dirty="0" smtClean="0">
                  <a:solidFill>
                    <a:srgbClr val="333333"/>
                  </a:solidFill>
                </a:rPr>
                <a:t>1½ </a:t>
              </a:r>
              <a:r>
                <a:rPr lang="en-US" sz="1600" dirty="0">
                  <a:solidFill>
                    <a:srgbClr val="333333"/>
                  </a:solidFill>
                </a:rPr>
                <a:t>Stories</a:t>
              </a:r>
            </a:p>
            <a:p>
              <a:pPr algn="ctr">
                <a:lnSpc>
                  <a:spcPct val="90000"/>
                </a:lnSpc>
                <a:defRPr/>
              </a:pPr>
              <a:r>
                <a:rPr lang="en-US" sz="1600" b="1" dirty="0">
                  <a:solidFill>
                    <a:srgbClr val="333333"/>
                  </a:solidFill>
                </a:rPr>
                <a:t>Double area</a:t>
              </a:r>
            </a:p>
          </p:txBody>
        </p:sp>
      </p:grpSp>
      <p:sp>
        <p:nvSpPr>
          <p:cNvPr id="12" name="TextBox 11"/>
          <p:cNvSpPr txBox="1">
            <a:spLocks noChangeArrowheads="1"/>
          </p:cNvSpPr>
          <p:nvPr/>
        </p:nvSpPr>
        <p:spPr bwMode="auto">
          <a:xfrm>
            <a:off x="4980211" y="4518819"/>
            <a:ext cx="873125" cy="369887"/>
          </a:xfrm>
          <a:prstGeom prst="rect">
            <a:avLst/>
          </a:prstGeom>
          <a:noFill/>
          <a:ln w="9525">
            <a:noFill/>
            <a:miter lim="800000"/>
            <a:headEnd/>
            <a:tailEnd/>
          </a:ln>
        </p:spPr>
        <p:txBody>
          <a:bodyPr wrap="none">
            <a:spAutoFit/>
          </a:bodyPr>
          <a:lstStyle/>
          <a:p>
            <a:r>
              <a:rPr lang="en-US" b="1" dirty="0">
                <a:solidFill>
                  <a:srgbClr val="404040"/>
                </a:solidFill>
              </a:rPr>
              <a:t>180 ft</a:t>
            </a:r>
            <a:r>
              <a:rPr lang="en-US" b="1" baseline="30000" dirty="0">
                <a:solidFill>
                  <a:srgbClr val="404040"/>
                </a:solidFill>
              </a:rPr>
              <a:t>2</a:t>
            </a:r>
            <a:endParaRPr lang="en-US" dirty="0"/>
          </a:p>
        </p:txBody>
      </p:sp>
      <p:sp>
        <p:nvSpPr>
          <p:cNvPr id="13" name="TextBox 12"/>
          <p:cNvSpPr txBox="1">
            <a:spLocks noChangeArrowheads="1"/>
          </p:cNvSpPr>
          <p:nvPr/>
        </p:nvSpPr>
        <p:spPr bwMode="auto">
          <a:xfrm>
            <a:off x="3412216" y="4605670"/>
            <a:ext cx="872355" cy="369332"/>
          </a:xfrm>
          <a:prstGeom prst="rect">
            <a:avLst/>
          </a:prstGeom>
          <a:noFill/>
          <a:ln w="9525">
            <a:noFill/>
            <a:miter lim="800000"/>
            <a:headEnd/>
            <a:tailEnd/>
          </a:ln>
        </p:spPr>
        <p:txBody>
          <a:bodyPr wrap="none">
            <a:spAutoFit/>
          </a:bodyPr>
          <a:lstStyle/>
          <a:p>
            <a:r>
              <a:rPr lang="en-US" b="1" dirty="0">
                <a:solidFill>
                  <a:srgbClr val="404040"/>
                </a:solidFill>
              </a:rPr>
              <a:t>128 ft</a:t>
            </a:r>
            <a:r>
              <a:rPr lang="en-US" b="1" baseline="30000" dirty="0">
                <a:solidFill>
                  <a:srgbClr val="404040"/>
                </a:solidFill>
              </a:rPr>
              <a:t>2</a:t>
            </a:r>
            <a:endParaRPr lang="en-US" dirty="0"/>
          </a:p>
        </p:txBody>
      </p:sp>
      <p:sp>
        <p:nvSpPr>
          <p:cNvPr id="14" name="TextBox 13"/>
          <p:cNvSpPr txBox="1">
            <a:spLocks noChangeArrowheads="1"/>
          </p:cNvSpPr>
          <p:nvPr/>
        </p:nvSpPr>
        <p:spPr bwMode="auto">
          <a:xfrm>
            <a:off x="2744838" y="2757675"/>
            <a:ext cx="873125" cy="369887"/>
          </a:xfrm>
          <a:prstGeom prst="rect">
            <a:avLst/>
          </a:prstGeom>
          <a:noFill/>
          <a:ln w="9525">
            <a:noFill/>
            <a:miter lim="800000"/>
            <a:headEnd/>
            <a:tailEnd/>
          </a:ln>
        </p:spPr>
        <p:txBody>
          <a:bodyPr wrap="none">
            <a:spAutoFit/>
          </a:bodyPr>
          <a:lstStyle/>
          <a:p>
            <a:r>
              <a:rPr lang="en-US" b="1" dirty="0">
                <a:solidFill>
                  <a:srgbClr val="404040"/>
                </a:solidFill>
              </a:rPr>
              <a:t>416 ft</a:t>
            </a:r>
            <a:r>
              <a:rPr lang="en-US" b="1" baseline="30000" dirty="0">
                <a:solidFill>
                  <a:srgbClr val="404040"/>
                </a:solidFill>
              </a:rPr>
              <a:t>2</a:t>
            </a:r>
            <a:endParaRPr lang="en-US" dirty="0"/>
          </a:p>
        </p:txBody>
      </p:sp>
      <p:sp>
        <p:nvSpPr>
          <p:cNvPr id="16"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17" name="TextBox 16"/>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6" y="0"/>
            <a:ext cx="5369034" cy="901700"/>
          </a:xfrm>
        </p:spPr>
        <p:txBody>
          <a:bodyPr>
            <a:normAutofit/>
          </a:bodyPr>
          <a:lstStyle/>
          <a:p>
            <a:pPr eaLnBrk="1" hangingPunct="1">
              <a:defRPr/>
            </a:pPr>
            <a:r>
              <a:rPr lang="en-US" sz="2400" dirty="0" smtClean="0">
                <a:ea typeface="ＭＳ Ｐゴシック" charset="-128"/>
              </a:rPr>
              <a:t>Volume – Keep the Units Straight</a:t>
            </a:r>
          </a:p>
        </p:txBody>
      </p:sp>
      <p:pic>
        <p:nvPicPr>
          <p:cNvPr id="153" name="Picture 152" descr="Illustration showing exploded 3-D diagram of full House."/>
          <p:cNvPicPr>
            <a:picLocks noChangeAspect="1"/>
          </p:cNvPicPr>
          <p:nvPr/>
        </p:nvPicPr>
        <p:blipFill>
          <a:blip r:embed="rId3" cstate="email"/>
          <a:srcRect/>
          <a:stretch>
            <a:fillRect/>
          </a:stretch>
        </p:blipFill>
        <p:spPr>
          <a:xfrm>
            <a:off x="4927600" y="1649512"/>
            <a:ext cx="3873500" cy="36613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436" name="TextBox 153"/>
          <p:cNvSpPr txBox="1">
            <a:spLocks noChangeArrowheads="1"/>
          </p:cNvSpPr>
          <p:nvPr/>
        </p:nvSpPr>
        <p:spPr bwMode="auto">
          <a:xfrm>
            <a:off x="457200" y="1611313"/>
            <a:ext cx="4064000" cy="769441"/>
          </a:xfrm>
          <a:prstGeom prst="rect">
            <a:avLst/>
          </a:prstGeom>
          <a:noFill/>
          <a:ln w="9525">
            <a:noFill/>
            <a:miter lim="800000"/>
            <a:headEnd/>
            <a:tailEnd/>
          </a:ln>
        </p:spPr>
        <p:txBody>
          <a:bodyPr wrap="square">
            <a:spAutoFit/>
          </a:bodyPr>
          <a:lstStyle/>
          <a:p>
            <a:r>
              <a:rPr lang="en-US" sz="2600" dirty="0">
                <a:solidFill>
                  <a:srgbClr val="000066"/>
                </a:solidFill>
              </a:rPr>
              <a:t>Keep the units </a:t>
            </a:r>
            <a:r>
              <a:rPr lang="en-US" sz="2600" dirty="0" smtClean="0">
                <a:solidFill>
                  <a:srgbClr val="000066"/>
                </a:solidFill>
              </a:rPr>
              <a:t>straight.</a:t>
            </a:r>
            <a:endParaRPr lang="en-US" sz="2600" baseline="30000" dirty="0">
              <a:solidFill>
                <a:srgbClr val="404040"/>
              </a:solidFill>
            </a:endParaRPr>
          </a:p>
          <a:p>
            <a:endParaRPr lang="en-US" dirty="0"/>
          </a:p>
        </p:txBody>
      </p:sp>
      <p:sp>
        <p:nvSpPr>
          <p:cNvPr id="18437" name="TextBox 157"/>
          <p:cNvSpPr txBox="1">
            <a:spLocks noChangeArrowheads="1"/>
          </p:cNvSpPr>
          <p:nvPr/>
        </p:nvSpPr>
        <p:spPr bwMode="auto">
          <a:xfrm>
            <a:off x="682625" y="4384675"/>
            <a:ext cx="754063" cy="431800"/>
          </a:xfrm>
          <a:prstGeom prst="rect">
            <a:avLst/>
          </a:prstGeom>
          <a:noFill/>
          <a:ln w="9525">
            <a:noFill/>
            <a:miter lim="800000"/>
            <a:headEnd/>
            <a:tailEnd/>
          </a:ln>
        </p:spPr>
        <p:txBody>
          <a:bodyPr wrap="none">
            <a:spAutoFit/>
          </a:bodyPr>
          <a:lstStyle/>
          <a:p>
            <a:r>
              <a:rPr lang="en-US" dirty="0">
                <a:solidFill>
                  <a:srgbClr val="404040"/>
                </a:solidFill>
              </a:rPr>
              <a:t> </a:t>
            </a:r>
            <a:r>
              <a:rPr lang="en-US" sz="2200" dirty="0">
                <a:solidFill>
                  <a:srgbClr val="404040"/>
                </a:solidFill>
              </a:rPr>
              <a:t>= ft</a:t>
            </a:r>
            <a:r>
              <a:rPr lang="en-US" sz="2200" baseline="30000" dirty="0">
                <a:solidFill>
                  <a:srgbClr val="404040"/>
                </a:solidFill>
              </a:rPr>
              <a:t>2</a:t>
            </a:r>
            <a:endParaRPr lang="en-US" sz="2200" dirty="0"/>
          </a:p>
        </p:txBody>
      </p:sp>
      <p:sp>
        <p:nvSpPr>
          <p:cNvPr id="7" name="Rounded Rectangle 6"/>
          <p:cNvSpPr>
            <a:spLocks noChangeArrowheads="1"/>
          </p:cNvSpPr>
          <p:nvPr/>
        </p:nvSpPr>
        <p:spPr bwMode="auto">
          <a:xfrm>
            <a:off x="457200" y="2324100"/>
            <a:ext cx="4281054" cy="113030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91440"/>
          <a:lstStyle/>
          <a:p>
            <a:pPr algn="ctr">
              <a:buFont typeface="Wingdings" charset="2"/>
              <a:buNone/>
              <a:defRPr/>
            </a:pPr>
            <a:r>
              <a:rPr lang="en-US" sz="2000" dirty="0">
                <a:solidFill>
                  <a:schemeClr val="tx2">
                    <a:lumMod val="75000"/>
                  </a:schemeClr>
                </a:solidFill>
              </a:rPr>
              <a:t>Square Feet x Feet = Cubic Feet</a:t>
            </a:r>
          </a:p>
          <a:p>
            <a:pPr algn="ctr">
              <a:spcBef>
                <a:spcPts val="1200"/>
              </a:spcBef>
              <a:defRPr/>
            </a:pPr>
            <a:r>
              <a:rPr lang="en-US" sz="2000" b="1" dirty="0">
                <a:solidFill>
                  <a:schemeClr val="tx2">
                    <a:lumMod val="75000"/>
                  </a:schemeClr>
                </a:solidFill>
              </a:rPr>
              <a:t>ft</a:t>
            </a:r>
            <a:r>
              <a:rPr lang="en-US" sz="2000" b="1" baseline="30000" dirty="0">
                <a:solidFill>
                  <a:schemeClr val="tx2">
                    <a:lumMod val="75000"/>
                  </a:schemeClr>
                </a:solidFill>
              </a:rPr>
              <a:t>2</a:t>
            </a:r>
            <a:r>
              <a:rPr lang="en-US" sz="2000" baseline="30000" dirty="0">
                <a:solidFill>
                  <a:schemeClr val="tx2">
                    <a:lumMod val="75000"/>
                  </a:schemeClr>
                </a:solidFill>
              </a:rPr>
              <a:t>        </a:t>
            </a:r>
            <a:r>
              <a:rPr lang="en-US" sz="2000" dirty="0">
                <a:solidFill>
                  <a:schemeClr val="tx2">
                    <a:lumMod val="75000"/>
                  </a:schemeClr>
                </a:solidFill>
              </a:rPr>
              <a:t>x      </a:t>
            </a:r>
            <a:r>
              <a:rPr lang="en-US" sz="2000" b="1" dirty="0">
                <a:solidFill>
                  <a:schemeClr val="tx2">
                    <a:lumMod val="75000"/>
                  </a:schemeClr>
                </a:solidFill>
              </a:rPr>
              <a:t> ft      </a:t>
            </a:r>
            <a:r>
              <a:rPr lang="en-US" sz="2000" dirty="0">
                <a:solidFill>
                  <a:schemeClr val="tx2">
                    <a:lumMod val="75000"/>
                  </a:schemeClr>
                </a:solidFill>
              </a:rPr>
              <a:t>=        </a:t>
            </a:r>
            <a:r>
              <a:rPr lang="en-US" sz="2000" b="1" dirty="0">
                <a:solidFill>
                  <a:schemeClr val="tx2">
                    <a:lumMod val="75000"/>
                  </a:schemeClr>
                </a:solidFill>
              </a:rPr>
              <a:t>ft</a:t>
            </a:r>
            <a:r>
              <a:rPr lang="en-US" sz="2000" b="1" baseline="30000" dirty="0">
                <a:solidFill>
                  <a:schemeClr val="tx2">
                    <a:lumMod val="75000"/>
                  </a:schemeClr>
                </a:solidFill>
              </a:rPr>
              <a:t>3</a:t>
            </a:r>
          </a:p>
          <a:p>
            <a:pPr algn="ctr">
              <a:buFont typeface="Wingdings" charset="2"/>
              <a:buNone/>
              <a:defRPr/>
            </a:pPr>
            <a:endParaRPr lang="en-US" sz="2000" dirty="0">
              <a:solidFill>
                <a:schemeClr val="tx2">
                  <a:lumMod val="75000"/>
                </a:schemeClr>
              </a:solidFill>
            </a:endParaRPr>
          </a:p>
        </p:txBody>
      </p:sp>
      <p:sp>
        <p:nvSpPr>
          <p:cNvPr id="8" name="Rounded Rectangle 7"/>
          <p:cNvSpPr>
            <a:spLocks noChangeArrowheads="1"/>
          </p:cNvSpPr>
          <p:nvPr/>
        </p:nvSpPr>
        <p:spPr bwMode="auto">
          <a:xfrm>
            <a:off x="457199" y="3819525"/>
            <a:ext cx="4281055" cy="1425575"/>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91440"/>
          <a:lstStyle/>
          <a:p>
            <a:pPr algn="ctr">
              <a:buFont typeface="Wingdings" charset="2"/>
              <a:buNone/>
              <a:defRPr/>
            </a:pPr>
            <a:r>
              <a:rPr lang="en-US" sz="2000" dirty="0">
                <a:solidFill>
                  <a:schemeClr val="tx2">
                    <a:lumMod val="75000"/>
                  </a:schemeClr>
                </a:solidFill>
              </a:rPr>
              <a:t>Cubic Feet ÷ Feet = Square Feet</a:t>
            </a:r>
          </a:p>
        </p:txBody>
      </p:sp>
      <p:sp>
        <p:nvSpPr>
          <p:cNvPr id="18441" name="TextBox 11"/>
          <p:cNvSpPr txBox="1">
            <a:spLocks noChangeArrowheads="1"/>
          </p:cNvSpPr>
          <p:nvPr/>
        </p:nvSpPr>
        <p:spPr bwMode="auto">
          <a:xfrm>
            <a:off x="2641600" y="4545013"/>
            <a:ext cx="1311275" cy="368300"/>
          </a:xfrm>
          <a:prstGeom prst="rect">
            <a:avLst/>
          </a:prstGeom>
          <a:noFill/>
          <a:ln w="9525">
            <a:noFill/>
            <a:miter lim="800000"/>
            <a:headEnd/>
            <a:tailEnd/>
          </a:ln>
        </p:spPr>
        <p:txBody>
          <a:bodyPr>
            <a:spAutoFit/>
          </a:bodyPr>
          <a:lstStyle/>
          <a:p>
            <a:r>
              <a:rPr lang="en-US" dirty="0">
                <a:solidFill>
                  <a:schemeClr val="tx2">
                    <a:lumMod val="75000"/>
                  </a:schemeClr>
                </a:solidFill>
              </a:rPr>
              <a:t>=          </a:t>
            </a:r>
            <a:r>
              <a:rPr lang="en-US" b="1" dirty="0">
                <a:solidFill>
                  <a:schemeClr val="tx2">
                    <a:lumMod val="75000"/>
                  </a:schemeClr>
                </a:solidFill>
              </a:rPr>
              <a:t>ft</a:t>
            </a:r>
            <a:r>
              <a:rPr lang="en-US" b="1" baseline="30000" dirty="0">
                <a:solidFill>
                  <a:schemeClr val="tx2">
                    <a:lumMod val="75000"/>
                  </a:schemeClr>
                </a:solidFill>
              </a:rPr>
              <a:t>2</a:t>
            </a:r>
            <a:endParaRPr lang="en-US" dirty="0">
              <a:solidFill>
                <a:schemeClr val="tx2">
                  <a:lumMod val="75000"/>
                </a:schemeClr>
              </a:solidFill>
            </a:endParaRPr>
          </a:p>
        </p:txBody>
      </p:sp>
      <p:grpSp>
        <p:nvGrpSpPr>
          <p:cNvPr id="18442" name="Group 13"/>
          <p:cNvGrpSpPr>
            <a:grpSpLocks/>
          </p:cNvGrpSpPr>
          <p:nvPr/>
        </p:nvGrpSpPr>
        <p:grpSpPr bwMode="auto">
          <a:xfrm>
            <a:off x="1677988" y="4384675"/>
            <a:ext cx="608012" cy="784225"/>
            <a:chOff x="1373056" y="4220082"/>
            <a:chExt cx="608144" cy="783718"/>
          </a:xfrm>
        </p:grpSpPr>
        <p:sp>
          <p:nvSpPr>
            <p:cNvPr id="18443" name="TextBox 8"/>
            <p:cNvSpPr txBox="1">
              <a:spLocks noChangeArrowheads="1"/>
            </p:cNvSpPr>
            <p:nvPr/>
          </p:nvSpPr>
          <p:spPr bwMode="auto">
            <a:xfrm>
              <a:off x="1449256" y="4634468"/>
              <a:ext cx="393700" cy="369332"/>
            </a:xfrm>
            <a:prstGeom prst="rect">
              <a:avLst/>
            </a:prstGeom>
            <a:noFill/>
            <a:ln w="9525">
              <a:noFill/>
              <a:miter lim="800000"/>
              <a:headEnd/>
              <a:tailEnd/>
            </a:ln>
          </p:spPr>
          <p:txBody>
            <a:bodyPr>
              <a:spAutoFit/>
            </a:bodyPr>
            <a:lstStyle/>
            <a:p>
              <a:pPr algn="ctr"/>
              <a:r>
                <a:rPr lang="en-US" b="1" dirty="0">
                  <a:solidFill>
                    <a:schemeClr val="tx2">
                      <a:lumMod val="75000"/>
                    </a:schemeClr>
                  </a:solidFill>
                </a:rPr>
                <a:t>ft</a:t>
              </a:r>
              <a:endParaRPr lang="en-US" b="1" baseline="30000" dirty="0">
                <a:solidFill>
                  <a:schemeClr val="tx2">
                    <a:lumMod val="75000"/>
                  </a:schemeClr>
                </a:solidFill>
              </a:endParaRPr>
            </a:p>
          </p:txBody>
        </p:sp>
        <p:cxnSp>
          <p:nvCxnSpPr>
            <p:cNvPr id="18444" name="Straight Connector 10"/>
            <p:cNvCxnSpPr>
              <a:cxnSpLocks noChangeShapeType="1"/>
            </p:cNvCxnSpPr>
            <p:nvPr/>
          </p:nvCxnSpPr>
          <p:spPr bwMode="auto">
            <a:xfrm>
              <a:off x="1449256" y="4632880"/>
              <a:ext cx="406400" cy="1588"/>
            </a:xfrm>
            <a:prstGeom prst="line">
              <a:avLst/>
            </a:prstGeom>
            <a:noFill/>
            <a:ln w="9525">
              <a:solidFill>
                <a:srgbClr val="528FBA"/>
              </a:solidFill>
              <a:round/>
              <a:headEnd/>
              <a:tailEnd/>
            </a:ln>
          </p:spPr>
        </p:cxnSp>
        <p:sp>
          <p:nvSpPr>
            <p:cNvPr id="18445" name="TextBox 12"/>
            <p:cNvSpPr txBox="1">
              <a:spLocks noChangeArrowheads="1"/>
            </p:cNvSpPr>
            <p:nvPr/>
          </p:nvSpPr>
          <p:spPr bwMode="auto">
            <a:xfrm>
              <a:off x="1373056" y="4220082"/>
              <a:ext cx="608144" cy="369332"/>
            </a:xfrm>
            <a:prstGeom prst="rect">
              <a:avLst/>
            </a:prstGeom>
            <a:noFill/>
            <a:ln w="9525">
              <a:noFill/>
              <a:miter lim="800000"/>
              <a:headEnd/>
              <a:tailEnd/>
            </a:ln>
          </p:spPr>
          <p:txBody>
            <a:bodyPr>
              <a:spAutoFit/>
            </a:bodyPr>
            <a:lstStyle/>
            <a:p>
              <a:pPr algn="ctr">
                <a:spcBef>
                  <a:spcPts val="1200"/>
                </a:spcBef>
              </a:pPr>
              <a:r>
                <a:rPr lang="en-US" b="1" dirty="0">
                  <a:solidFill>
                    <a:schemeClr val="tx2">
                      <a:lumMod val="75000"/>
                    </a:schemeClr>
                  </a:solidFill>
                </a:rPr>
                <a:t>ft</a:t>
              </a:r>
              <a:r>
                <a:rPr lang="en-US" b="1" baseline="30000" dirty="0">
                  <a:solidFill>
                    <a:schemeClr val="tx2">
                      <a:lumMod val="75000"/>
                    </a:schemeClr>
                  </a:solidFill>
                </a:rPr>
                <a:t>3</a:t>
              </a:r>
            </a:p>
          </p:txBody>
        </p:sp>
      </p:grpSp>
      <p:sp>
        <p:nvSpPr>
          <p:cNvPr id="13"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14" name="TextBox 13"/>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dirty="0" smtClean="0">
                <a:ea typeface="ＭＳ Ｐゴシック" pitchFamily="-109" charset="-128"/>
              </a:rPr>
              <a:t>Calculate Conditioned Volume</a:t>
            </a:r>
          </a:p>
        </p:txBody>
      </p:sp>
      <p:pic>
        <p:nvPicPr>
          <p:cNvPr id="10" name="Picture 9" descr="Illustration showing exploded 3-D diagram of full House and calculating conditioned volume."/>
          <p:cNvPicPr>
            <a:picLocks noChangeAspect="1"/>
          </p:cNvPicPr>
          <p:nvPr/>
        </p:nvPicPr>
        <p:blipFill>
          <a:blip r:embed="rId3" cstate="email"/>
          <a:srcRect/>
          <a:stretch>
            <a:fillRect/>
          </a:stretch>
        </p:blipFill>
        <p:spPr>
          <a:xfrm>
            <a:off x="457200" y="1521299"/>
            <a:ext cx="8382000" cy="45103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Rectangular Callout 5"/>
          <p:cNvSpPr>
            <a:spLocks noChangeArrowheads="1"/>
          </p:cNvSpPr>
          <p:nvPr/>
        </p:nvSpPr>
        <p:spPr bwMode="auto">
          <a:xfrm>
            <a:off x="6210300" y="2044700"/>
            <a:ext cx="2413000" cy="444500"/>
          </a:xfrm>
          <a:prstGeom prst="wedgeRectCallout">
            <a:avLst>
              <a:gd name="adj1" fmla="val 245"/>
              <a:gd name="adj2" fmla="val 229069"/>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a:lnSpc>
                <a:spcPct val="90000"/>
              </a:lnSpc>
              <a:defRPr/>
            </a:pPr>
            <a:r>
              <a:rPr lang="en-US" sz="1600" b="1" dirty="0">
                <a:solidFill>
                  <a:schemeClr val="tx2">
                    <a:lumMod val="75000"/>
                  </a:schemeClr>
                </a:solidFill>
              </a:rPr>
              <a:t>Ell </a:t>
            </a:r>
            <a:r>
              <a:rPr lang="en-US" sz="1600" dirty="0">
                <a:solidFill>
                  <a:schemeClr val="tx2">
                    <a:lumMod val="75000"/>
                  </a:schemeClr>
                </a:solidFill>
              </a:rPr>
              <a:t>= 180 ft</a:t>
            </a:r>
            <a:r>
              <a:rPr lang="en-US" sz="1600" baseline="30000" dirty="0">
                <a:solidFill>
                  <a:schemeClr val="tx2">
                    <a:lumMod val="75000"/>
                  </a:schemeClr>
                </a:solidFill>
              </a:rPr>
              <a:t>2</a:t>
            </a:r>
            <a:r>
              <a:rPr lang="en-US" sz="1600" dirty="0">
                <a:solidFill>
                  <a:schemeClr val="tx2">
                    <a:lumMod val="75000"/>
                  </a:schemeClr>
                </a:solidFill>
              </a:rPr>
              <a:t> x 7’6” = ___</a:t>
            </a:r>
          </a:p>
        </p:txBody>
      </p:sp>
      <p:sp>
        <p:nvSpPr>
          <p:cNvPr id="8" name="Rectangular Callout 7"/>
          <p:cNvSpPr>
            <a:spLocks noChangeArrowheads="1"/>
          </p:cNvSpPr>
          <p:nvPr/>
        </p:nvSpPr>
        <p:spPr bwMode="auto">
          <a:xfrm>
            <a:off x="4965700" y="5384800"/>
            <a:ext cx="3657600" cy="430213"/>
          </a:xfrm>
          <a:prstGeom prst="wedgeRectCallout">
            <a:avLst>
              <a:gd name="adj1" fmla="val 1079"/>
              <a:gd name="adj2" fmla="val -179065"/>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a:lnSpc>
                <a:spcPct val="90000"/>
              </a:lnSpc>
              <a:defRPr/>
            </a:pPr>
            <a:r>
              <a:rPr lang="en-US" sz="1600" b="1" dirty="0">
                <a:solidFill>
                  <a:schemeClr val="tx2">
                    <a:lumMod val="75000"/>
                  </a:schemeClr>
                </a:solidFill>
              </a:rPr>
              <a:t>Rear Addition </a:t>
            </a:r>
            <a:r>
              <a:rPr lang="en-US" sz="1600" dirty="0">
                <a:solidFill>
                  <a:schemeClr val="tx2">
                    <a:lumMod val="75000"/>
                  </a:schemeClr>
                </a:solidFill>
              </a:rPr>
              <a:t>= 128 ft</a:t>
            </a:r>
            <a:r>
              <a:rPr lang="en-US" sz="1600" baseline="30000" dirty="0">
                <a:solidFill>
                  <a:schemeClr val="tx2">
                    <a:lumMod val="75000"/>
                  </a:schemeClr>
                </a:solidFill>
              </a:rPr>
              <a:t>2</a:t>
            </a:r>
            <a:r>
              <a:rPr lang="en-US" sz="1600" dirty="0">
                <a:solidFill>
                  <a:schemeClr val="tx2">
                    <a:lumMod val="75000"/>
                  </a:schemeClr>
                </a:solidFill>
              </a:rPr>
              <a:t> x 7’ 5” = ___</a:t>
            </a:r>
          </a:p>
        </p:txBody>
      </p:sp>
      <p:sp>
        <p:nvSpPr>
          <p:cNvPr id="9" name="Rectangular Callout 8"/>
          <p:cNvSpPr>
            <a:spLocks noChangeArrowheads="1"/>
          </p:cNvSpPr>
          <p:nvPr/>
        </p:nvSpPr>
        <p:spPr bwMode="auto">
          <a:xfrm>
            <a:off x="622300" y="4395788"/>
            <a:ext cx="1905000" cy="709612"/>
          </a:xfrm>
          <a:prstGeom prst="wedgeRectCallout">
            <a:avLst>
              <a:gd name="adj1" fmla="val 69079"/>
              <a:gd name="adj2" fmla="val -9884"/>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fontAlgn="auto">
              <a:lnSpc>
                <a:spcPct val="120000"/>
              </a:lnSpc>
              <a:spcBef>
                <a:spcPts val="0"/>
              </a:spcBef>
              <a:spcAft>
                <a:spcPts val="0"/>
              </a:spcAft>
              <a:defRPr/>
            </a:pPr>
            <a:r>
              <a:rPr lang="en-US" sz="1600" b="1" dirty="0">
                <a:solidFill>
                  <a:schemeClr val="tx2">
                    <a:lumMod val="75000"/>
                  </a:schemeClr>
                </a:solidFill>
                <a:latin typeface="Arial" pitchFamily="-107" charset="0"/>
                <a:ea typeface="+mn-ea"/>
              </a:rPr>
              <a:t>Main House, 1</a:t>
            </a:r>
            <a:r>
              <a:rPr lang="en-US" sz="1600" b="1" baseline="30000" dirty="0">
                <a:solidFill>
                  <a:schemeClr val="tx2">
                    <a:lumMod val="75000"/>
                  </a:schemeClr>
                </a:solidFill>
                <a:latin typeface="Arial" pitchFamily="-107" charset="0"/>
                <a:ea typeface="+mn-ea"/>
              </a:rPr>
              <a:t>st</a:t>
            </a:r>
            <a:r>
              <a:rPr lang="en-US" sz="1600" b="1" dirty="0">
                <a:solidFill>
                  <a:schemeClr val="tx2">
                    <a:lumMod val="75000"/>
                  </a:schemeClr>
                </a:solidFill>
                <a:latin typeface="Arial" pitchFamily="-107" charset="0"/>
                <a:ea typeface="+mn-ea"/>
              </a:rPr>
              <a:t> Fl</a:t>
            </a:r>
            <a:r>
              <a:rPr lang="en-US" sz="1600" dirty="0">
                <a:solidFill>
                  <a:schemeClr val="tx2">
                    <a:lumMod val="75000"/>
                  </a:schemeClr>
                </a:solidFill>
                <a:latin typeface="Arial" pitchFamily="-107" charset="0"/>
                <a:ea typeface="+mn-ea"/>
              </a:rPr>
              <a:t> = 416 ft</a:t>
            </a:r>
            <a:r>
              <a:rPr lang="en-US" sz="1600" baseline="30000" dirty="0">
                <a:solidFill>
                  <a:schemeClr val="tx2">
                    <a:lumMod val="75000"/>
                  </a:schemeClr>
                </a:solidFill>
                <a:latin typeface="Arial" pitchFamily="-107" charset="0"/>
                <a:ea typeface="+mn-ea"/>
              </a:rPr>
              <a:t>2</a:t>
            </a:r>
            <a:r>
              <a:rPr lang="en-US" sz="1600" dirty="0">
                <a:solidFill>
                  <a:schemeClr val="tx2">
                    <a:lumMod val="75000"/>
                  </a:schemeClr>
                </a:solidFill>
                <a:latin typeface="Arial" pitchFamily="-107" charset="0"/>
                <a:ea typeface="+mn-ea"/>
              </a:rPr>
              <a:t> x 8 = </a:t>
            </a:r>
            <a:r>
              <a:rPr lang="en-US" sz="1600" dirty="0" smtClean="0">
                <a:solidFill>
                  <a:schemeClr val="tx2">
                    <a:lumMod val="75000"/>
                  </a:schemeClr>
                </a:solidFill>
                <a:latin typeface="Arial" pitchFamily="-107" charset="0"/>
                <a:ea typeface="+mn-ea"/>
              </a:rPr>
              <a:t>_</a:t>
            </a:r>
            <a:endParaRPr lang="en-US" sz="1600" dirty="0">
              <a:solidFill>
                <a:schemeClr val="tx2">
                  <a:lumMod val="75000"/>
                </a:schemeClr>
              </a:solidFill>
              <a:latin typeface="Arial" pitchFamily="-107" charset="0"/>
              <a:ea typeface="+mn-ea"/>
            </a:endParaRPr>
          </a:p>
        </p:txBody>
      </p:sp>
      <p:sp>
        <p:nvSpPr>
          <p:cNvPr id="11" name="Rectangular Callout 10"/>
          <p:cNvSpPr>
            <a:spLocks noChangeArrowheads="1"/>
          </p:cNvSpPr>
          <p:nvPr/>
        </p:nvSpPr>
        <p:spPr bwMode="auto">
          <a:xfrm>
            <a:off x="2806700" y="1689100"/>
            <a:ext cx="2438400" cy="990600"/>
          </a:xfrm>
          <a:prstGeom prst="wedgeRectCallout">
            <a:avLst>
              <a:gd name="adj1" fmla="val -75713"/>
              <a:gd name="adj2" fmla="val 49116"/>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dist="45339" dir="5400000" rotWithShape="0">
              <a:srgbClr val="808080">
                <a:alpha val="50000"/>
              </a:srgbClr>
            </a:outerShdw>
          </a:effectLst>
        </p:spPr>
        <p:txBody>
          <a:bodyPr anchor="ctr"/>
          <a:lstStyle/>
          <a:p>
            <a:pPr algn="ctr">
              <a:lnSpc>
                <a:spcPct val="120000"/>
              </a:lnSpc>
              <a:defRPr/>
            </a:pPr>
            <a:r>
              <a:rPr lang="en-US" sz="1600" b="1" dirty="0">
                <a:solidFill>
                  <a:schemeClr val="tx2">
                    <a:lumMod val="75000"/>
                  </a:schemeClr>
                </a:solidFill>
              </a:rPr>
              <a:t>Main House, 2</a:t>
            </a:r>
            <a:r>
              <a:rPr lang="en-US" sz="1600" b="1" baseline="30000" dirty="0">
                <a:solidFill>
                  <a:schemeClr val="tx2">
                    <a:lumMod val="75000"/>
                  </a:schemeClr>
                </a:solidFill>
              </a:rPr>
              <a:t>nd</a:t>
            </a:r>
            <a:r>
              <a:rPr lang="en-US" sz="1600" b="1" dirty="0">
                <a:solidFill>
                  <a:schemeClr val="tx2">
                    <a:lumMod val="75000"/>
                  </a:schemeClr>
                </a:solidFill>
              </a:rPr>
              <a:t> Fl</a:t>
            </a:r>
            <a:r>
              <a:rPr lang="en-US" sz="1600" dirty="0">
                <a:solidFill>
                  <a:schemeClr val="tx2">
                    <a:lumMod val="75000"/>
                  </a:schemeClr>
                </a:solidFill>
              </a:rPr>
              <a:t> = Attic Flat = </a:t>
            </a:r>
            <a:r>
              <a:rPr lang="en-US" sz="1600" dirty="0" smtClean="0">
                <a:solidFill>
                  <a:schemeClr val="tx2">
                    <a:lumMod val="75000"/>
                  </a:schemeClr>
                </a:solidFill>
              </a:rPr>
              <a:t>8’</a:t>
            </a:r>
            <a:endParaRPr lang="en-US" sz="1600" dirty="0">
              <a:solidFill>
                <a:schemeClr val="tx2">
                  <a:lumMod val="75000"/>
                </a:schemeClr>
              </a:solidFill>
            </a:endParaRPr>
          </a:p>
          <a:p>
            <a:pPr algn="ctr">
              <a:lnSpc>
                <a:spcPct val="120000"/>
              </a:lnSpc>
              <a:defRPr/>
            </a:pPr>
            <a:r>
              <a:rPr lang="en-US" sz="1600" dirty="0">
                <a:solidFill>
                  <a:schemeClr val="tx2">
                    <a:lumMod val="75000"/>
                  </a:schemeClr>
                </a:solidFill>
              </a:rPr>
              <a:t>Eaves Wall = </a:t>
            </a:r>
            <a:r>
              <a:rPr lang="en-US" sz="1600" dirty="0" smtClean="0">
                <a:solidFill>
                  <a:schemeClr val="tx2">
                    <a:lumMod val="75000"/>
                  </a:schemeClr>
                </a:solidFill>
              </a:rPr>
              <a:t>3’</a:t>
            </a:r>
            <a:endParaRPr lang="en-US" sz="1600" dirty="0">
              <a:solidFill>
                <a:schemeClr val="tx2">
                  <a:lumMod val="75000"/>
                </a:schemeClr>
              </a:solidFill>
            </a:endParaRPr>
          </a:p>
        </p:txBody>
      </p:sp>
      <p:sp>
        <p:nvSpPr>
          <p:cNvPr id="12" name="TextBox 6"/>
          <p:cNvSpPr txBox="1">
            <a:spLocks noChangeArrowheads="1"/>
          </p:cNvSpPr>
          <p:nvPr/>
        </p:nvSpPr>
        <p:spPr bwMode="auto">
          <a:xfrm>
            <a:off x="5316538" y="6369844"/>
            <a:ext cx="38274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r>
              <a:rPr lang="en-US" sz="900" i="1" dirty="0" smtClean="0">
                <a:solidFill>
                  <a:schemeClr val="tx2"/>
                </a:solidFill>
              </a:rPr>
              <a:t>Image developed for US DOE WAP National Standardized Curricula </a:t>
            </a:r>
            <a:endParaRPr lang="en-US" sz="900" i="1" dirty="0">
              <a:solidFill>
                <a:schemeClr val="tx2"/>
              </a:solidFill>
            </a:endParaRPr>
          </a:p>
        </p:txBody>
      </p:sp>
      <p:sp>
        <p:nvSpPr>
          <p:cNvPr id="13" name="TextBox 12"/>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en-US" dirty="0"/>
              <a:t>Keep the Units Straight</a:t>
            </a:r>
          </a:p>
        </p:txBody>
      </p:sp>
      <p:pic>
        <p:nvPicPr>
          <p:cNvPr id="10" name="Picture 9" descr="Simple Illustration showing grid example of a Square foot vs. square inch."/>
          <p:cNvPicPr>
            <a:picLocks noChangeAspect="1"/>
          </p:cNvPicPr>
          <p:nvPr/>
        </p:nvPicPr>
        <p:blipFill>
          <a:blip r:embed="rId3" cstate="email"/>
          <a:srcRect/>
          <a:stretch>
            <a:fillRect/>
          </a:stretch>
        </p:blipFill>
        <p:spPr>
          <a:xfrm>
            <a:off x="6248400" y="1397277"/>
            <a:ext cx="2399828" cy="23134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10" descr="Complex Illustration showing grid example of a Square foot vs. square inch."/>
          <p:cNvPicPr>
            <a:picLocks noChangeAspect="1"/>
          </p:cNvPicPr>
          <p:nvPr/>
        </p:nvPicPr>
        <p:blipFill>
          <a:blip r:embed="rId4" cstate="email"/>
          <a:srcRect t="-5056"/>
          <a:stretch>
            <a:fillRect/>
          </a:stretch>
        </p:blipFill>
        <p:spPr>
          <a:xfrm>
            <a:off x="6248400" y="3870693"/>
            <a:ext cx="2399828" cy="23811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Rounded Rectangle 12"/>
          <p:cNvSpPr>
            <a:spLocks noChangeArrowheads="1"/>
          </p:cNvSpPr>
          <p:nvPr/>
        </p:nvSpPr>
        <p:spPr bwMode="auto">
          <a:xfrm>
            <a:off x="496887" y="1554163"/>
            <a:ext cx="5345113" cy="134620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91440"/>
          <a:lstStyle/>
          <a:p>
            <a:pPr>
              <a:spcBef>
                <a:spcPts val="600"/>
              </a:spcBef>
              <a:buFont typeface="Wingdings" charset="2"/>
              <a:buNone/>
              <a:defRPr/>
            </a:pPr>
            <a:r>
              <a:rPr lang="en-US" sz="2900" dirty="0">
                <a:solidFill>
                  <a:srgbClr val="404040"/>
                </a:solidFill>
              </a:rPr>
              <a:t>  </a:t>
            </a:r>
            <a:r>
              <a:rPr lang="en-US" sz="2900" dirty="0" smtClean="0">
                <a:solidFill>
                  <a:srgbClr val="50565C"/>
                </a:solidFill>
              </a:rPr>
              <a:t>1’ x 1’ = </a:t>
            </a:r>
            <a:r>
              <a:rPr lang="en-US" sz="2900" b="1" dirty="0" smtClean="0">
                <a:solidFill>
                  <a:schemeClr val="accent3"/>
                </a:solidFill>
              </a:rPr>
              <a:t>1 </a:t>
            </a:r>
            <a:r>
              <a:rPr lang="en-US" sz="2900" b="1" dirty="0">
                <a:solidFill>
                  <a:schemeClr val="accent3"/>
                </a:solidFill>
              </a:rPr>
              <a:t>ft</a:t>
            </a:r>
            <a:r>
              <a:rPr lang="en-US" sz="2900" b="1" baseline="30000" dirty="0">
                <a:solidFill>
                  <a:schemeClr val="accent3"/>
                </a:solidFill>
              </a:rPr>
              <a:t>2</a:t>
            </a:r>
          </a:p>
          <a:p>
            <a:pPr>
              <a:spcBef>
                <a:spcPts val="600"/>
              </a:spcBef>
              <a:defRPr/>
            </a:pPr>
            <a:r>
              <a:rPr lang="en-US" sz="2900" dirty="0" smtClean="0">
                <a:solidFill>
                  <a:srgbClr val="50565C"/>
                </a:solidFill>
              </a:rPr>
              <a:t>12” </a:t>
            </a:r>
            <a:r>
              <a:rPr lang="en-US" sz="2900" dirty="0">
                <a:solidFill>
                  <a:srgbClr val="50565C"/>
                </a:solidFill>
              </a:rPr>
              <a:t>x </a:t>
            </a:r>
            <a:r>
              <a:rPr lang="en-US" sz="2900" dirty="0" smtClean="0">
                <a:solidFill>
                  <a:srgbClr val="50565C"/>
                </a:solidFill>
              </a:rPr>
              <a:t>12” = </a:t>
            </a:r>
            <a:r>
              <a:rPr lang="en-US" sz="2900" dirty="0">
                <a:solidFill>
                  <a:srgbClr val="00A4E4"/>
                </a:solidFill>
              </a:rPr>
              <a:t>144 in</a:t>
            </a:r>
            <a:r>
              <a:rPr lang="en-US" sz="2900" baseline="30000" dirty="0">
                <a:solidFill>
                  <a:srgbClr val="00A4E4"/>
                </a:solidFill>
              </a:rPr>
              <a:t>2  </a:t>
            </a:r>
            <a:r>
              <a:rPr lang="en-US" sz="2900" dirty="0">
                <a:solidFill>
                  <a:srgbClr val="00A4E4"/>
                </a:solidFill>
              </a:rPr>
              <a:t>= </a:t>
            </a:r>
            <a:r>
              <a:rPr lang="en-US" sz="2900" b="1" dirty="0">
                <a:solidFill>
                  <a:srgbClr val="00A4E4"/>
                </a:solidFill>
              </a:rPr>
              <a:t>1 ft</a:t>
            </a:r>
            <a:r>
              <a:rPr lang="en-US" sz="2900" b="1" baseline="30000" dirty="0">
                <a:solidFill>
                  <a:srgbClr val="00A4E4"/>
                </a:solidFill>
              </a:rPr>
              <a:t>2</a:t>
            </a:r>
          </a:p>
          <a:p>
            <a:pPr>
              <a:buFont typeface="Wingdings" charset="2"/>
              <a:buNone/>
              <a:defRPr/>
            </a:pPr>
            <a:endParaRPr lang="en-US" sz="2000" dirty="0">
              <a:solidFill>
                <a:srgbClr val="528FBA"/>
              </a:solidFill>
            </a:endParaRPr>
          </a:p>
        </p:txBody>
      </p:sp>
      <p:sp>
        <p:nvSpPr>
          <p:cNvPr id="14" name="Rounded Rectangle 13"/>
          <p:cNvSpPr>
            <a:spLocks noChangeArrowheads="1"/>
          </p:cNvSpPr>
          <p:nvPr/>
        </p:nvSpPr>
        <p:spPr bwMode="auto">
          <a:xfrm>
            <a:off x="496887" y="3408363"/>
            <a:ext cx="5345113" cy="67310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91440"/>
          <a:lstStyle/>
          <a:p>
            <a:pPr>
              <a:spcBef>
                <a:spcPts val="600"/>
              </a:spcBef>
              <a:defRPr/>
            </a:pPr>
            <a:r>
              <a:rPr lang="en-US" sz="2900" dirty="0">
                <a:solidFill>
                  <a:srgbClr val="404040"/>
                </a:solidFill>
              </a:rPr>
              <a:t> </a:t>
            </a:r>
            <a:r>
              <a:rPr lang="en-US" sz="2900" dirty="0" smtClean="0">
                <a:solidFill>
                  <a:srgbClr val="50565C"/>
                </a:solidFill>
              </a:rPr>
              <a:t>300” x 200” </a:t>
            </a:r>
            <a:r>
              <a:rPr lang="en-US" sz="2900" dirty="0">
                <a:solidFill>
                  <a:srgbClr val="50565C"/>
                </a:solidFill>
              </a:rPr>
              <a:t>= </a:t>
            </a:r>
            <a:r>
              <a:rPr lang="en-US" sz="2900" b="1" dirty="0">
                <a:solidFill>
                  <a:srgbClr val="00A4E4"/>
                </a:solidFill>
              </a:rPr>
              <a:t>60,000 in</a:t>
            </a:r>
            <a:r>
              <a:rPr lang="en-US" sz="2900" b="1" baseline="30000" dirty="0">
                <a:solidFill>
                  <a:srgbClr val="00A4E4"/>
                </a:solidFill>
              </a:rPr>
              <a:t>2</a:t>
            </a:r>
          </a:p>
          <a:p>
            <a:pPr>
              <a:buFont typeface="Wingdings" charset="2"/>
              <a:buNone/>
              <a:defRPr/>
            </a:pPr>
            <a:endParaRPr lang="en-US" sz="2000" dirty="0">
              <a:solidFill>
                <a:srgbClr val="528FBA"/>
              </a:solidFill>
            </a:endParaRPr>
          </a:p>
        </p:txBody>
      </p:sp>
      <p:sp>
        <p:nvSpPr>
          <p:cNvPr id="15" name="Rounded Rectangle 14"/>
          <p:cNvSpPr>
            <a:spLocks noChangeArrowheads="1"/>
          </p:cNvSpPr>
          <p:nvPr/>
        </p:nvSpPr>
        <p:spPr bwMode="auto">
          <a:xfrm>
            <a:off x="457200" y="4557713"/>
            <a:ext cx="5345113" cy="1358900"/>
          </a:xfrm>
          <a:prstGeom prst="roundRect">
            <a:avLst>
              <a:gd name="adj" fmla="val 16667"/>
            </a:avLst>
          </a:prstGeom>
          <a:solidFill>
            <a:srgbClr val="FFFFFF"/>
          </a:solidFill>
          <a:ln w="3175">
            <a:solidFill>
              <a:srgbClr val="E6E6E6"/>
            </a:solidFill>
            <a:round/>
            <a:headEnd/>
            <a:tailEnd/>
          </a:ln>
          <a:effectLst>
            <a:outerShdw dist="38100" dir="2700000" rotWithShape="0">
              <a:srgbClr val="808080">
                <a:alpha val="42998"/>
              </a:srgbClr>
            </a:outerShdw>
          </a:effectLst>
        </p:spPr>
        <p:txBody>
          <a:bodyPr tIns="91440"/>
          <a:lstStyle/>
          <a:p>
            <a:pPr>
              <a:spcBef>
                <a:spcPts val="600"/>
              </a:spcBef>
              <a:defRPr/>
            </a:pPr>
            <a:r>
              <a:rPr lang="en-US" sz="2900" dirty="0">
                <a:solidFill>
                  <a:srgbClr val="404040"/>
                </a:solidFill>
              </a:rPr>
              <a:t>      </a:t>
            </a:r>
            <a:r>
              <a:rPr lang="en-US" sz="2900" dirty="0">
                <a:solidFill>
                  <a:srgbClr val="50565C"/>
                </a:solidFill>
              </a:rPr>
              <a:t>60,000 in</a:t>
            </a:r>
            <a:r>
              <a:rPr lang="en-US" sz="2900" baseline="30000" dirty="0">
                <a:solidFill>
                  <a:srgbClr val="50565C"/>
                </a:solidFill>
              </a:rPr>
              <a:t>2</a:t>
            </a:r>
            <a:endParaRPr lang="en-US" sz="2900" b="1" baseline="30000" dirty="0">
              <a:solidFill>
                <a:srgbClr val="50565C"/>
              </a:solidFill>
            </a:endParaRPr>
          </a:p>
          <a:p>
            <a:pPr>
              <a:buFont typeface="Wingdings" charset="2"/>
              <a:buNone/>
              <a:defRPr/>
            </a:pPr>
            <a:endParaRPr lang="en-US" sz="2000" dirty="0">
              <a:solidFill>
                <a:srgbClr val="528FBA"/>
              </a:solidFill>
            </a:endParaRPr>
          </a:p>
        </p:txBody>
      </p:sp>
      <p:sp>
        <p:nvSpPr>
          <p:cNvPr id="20489" name="Rectangle 7"/>
          <p:cNvSpPr>
            <a:spLocks noChangeArrowheads="1"/>
          </p:cNvSpPr>
          <p:nvPr/>
        </p:nvSpPr>
        <p:spPr bwMode="auto">
          <a:xfrm>
            <a:off x="1193800" y="5307013"/>
            <a:ext cx="2019300" cy="685800"/>
          </a:xfrm>
          <a:prstGeom prst="rect">
            <a:avLst/>
          </a:prstGeom>
          <a:noFill/>
          <a:ln w="9525">
            <a:noFill/>
            <a:miter lim="800000"/>
            <a:headEnd/>
            <a:tailEnd/>
          </a:ln>
        </p:spPr>
        <p:txBody>
          <a:bodyPr/>
          <a:lstStyle/>
          <a:p>
            <a:pPr marL="342900" indent="-342900">
              <a:spcBef>
                <a:spcPct val="20000"/>
              </a:spcBef>
            </a:pPr>
            <a:r>
              <a:rPr lang="en-US" sz="2900" dirty="0">
                <a:solidFill>
                  <a:srgbClr val="50565C"/>
                </a:solidFill>
              </a:rPr>
              <a:t>144 </a:t>
            </a:r>
            <a:r>
              <a:rPr lang="en-US" sz="2900" dirty="0">
                <a:solidFill>
                  <a:srgbClr val="50565C"/>
                </a:solidFill>
                <a:cs typeface="Arial" charset="0"/>
              </a:rPr>
              <a:t>in</a:t>
            </a:r>
            <a:r>
              <a:rPr lang="en-US" sz="2900" baseline="30000" dirty="0">
                <a:solidFill>
                  <a:srgbClr val="50565C"/>
                </a:solidFill>
                <a:cs typeface="Arial" charset="0"/>
              </a:rPr>
              <a:t>2</a:t>
            </a:r>
            <a:r>
              <a:rPr lang="en-US" sz="2900" dirty="0">
                <a:solidFill>
                  <a:srgbClr val="50565C"/>
                </a:solidFill>
              </a:rPr>
              <a:t>/ft</a:t>
            </a:r>
            <a:r>
              <a:rPr lang="en-US" sz="2900" baseline="30000" dirty="0">
                <a:solidFill>
                  <a:srgbClr val="50565C"/>
                </a:solidFill>
                <a:cs typeface="Arial" charset="0"/>
              </a:rPr>
              <a:t>2</a:t>
            </a:r>
            <a:endParaRPr lang="en-US" sz="2900" dirty="0">
              <a:solidFill>
                <a:srgbClr val="50565C"/>
              </a:solidFill>
            </a:endParaRPr>
          </a:p>
        </p:txBody>
      </p:sp>
      <p:sp>
        <p:nvSpPr>
          <p:cNvPr id="17" name="Rectangle 8"/>
          <p:cNvSpPr>
            <a:spLocks noChangeArrowheads="1"/>
          </p:cNvSpPr>
          <p:nvPr/>
        </p:nvSpPr>
        <p:spPr bwMode="auto">
          <a:xfrm>
            <a:off x="3314700" y="4964113"/>
            <a:ext cx="2106613" cy="685800"/>
          </a:xfrm>
          <a:prstGeom prst="rect">
            <a:avLst/>
          </a:prstGeom>
          <a:noFill/>
          <a:ln w="9525">
            <a:noFill/>
            <a:miter lim="800000"/>
            <a:headEnd/>
            <a:tailEnd/>
          </a:ln>
          <a:effectLst/>
        </p:spPr>
        <p:txBody>
          <a:bodyPr/>
          <a:lstStyle/>
          <a:p>
            <a:pPr marL="342900" indent="-342900" fontAlgn="auto">
              <a:spcBef>
                <a:spcPct val="20000"/>
              </a:spcBef>
              <a:spcAft>
                <a:spcPts val="0"/>
              </a:spcAft>
              <a:defRPr/>
            </a:pPr>
            <a:r>
              <a:rPr lang="en-US" sz="2900" dirty="0">
                <a:latin typeface="+mn-lt"/>
                <a:ea typeface="ＭＳ Ｐゴシック" pitchFamily="28" charset="-128"/>
                <a:cs typeface="ＭＳ Ｐゴシック" pitchFamily="28" charset="-128"/>
              </a:rPr>
              <a:t>=</a:t>
            </a:r>
            <a:r>
              <a:rPr lang="en-US" sz="2900" dirty="0">
                <a:solidFill>
                  <a:schemeClr val="bg2">
                    <a:lumMod val="50000"/>
                  </a:schemeClr>
                </a:solidFill>
                <a:latin typeface="+mn-lt"/>
                <a:ea typeface="ＭＳ Ｐゴシック" pitchFamily="28" charset="-128"/>
                <a:cs typeface="ＭＳ Ｐゴシック" pitchFamily="28" charset="-128"/>
              </a:rPr>
              <a:t>  </a:t>
            </a:r>
            <a:r>
              <a:rPr lang="en-US" sz="2900" b="1" dirty="0">
                <a:solidFill>
                  <a:srgbClr val="00A4E4"/>
                </a:solidFill>
                <a:latin typeface="Arial" pitchFamily="-111" charset="0"/>
                <a:ea typeface="Arial" pitchFamily="-111" charset="0"/>
                <a:cs typeface="Arial" pitchFamily="-111" charset="0"/>
              </a:rPr>
              <a:t>417 ft</a:t>
            </a:r>
            <a:r>
              <a:rPr lang="en-US" sz="2900" b="1" baseline="30000" dirty="0">
                <a:solidFill>
                  <a:srgbClr val="00A4E4"/>
                </a:solidFill>
                <a:latin typeface="Arial" pitchFamily="-111" charset="0"/>
                <a:ea typeface="Arial" pitchFamily="-111" charset="0"/>
                <a:cs typeface="Arial" pitchFamily="-111" charset="0"/>
              </a:rPr>
              <a:t>2</a:t>
            </a:r>
          </a:p>
        </p:txBody>
      </p:sp>
      <p:cxnSp>
        <p:nvCxnSpPr>
          <p:cNvPr id="19" name="Straight Connector 18"/>
          <p:cNvCxnSpPr/>
          <p:nvPr/>
        </p:nvCxnSpPr>
        <p:spPr bwMode="auto">
          <a:xfrm>
            <a:off x="1193800" y="5281613"/>
            <a:ext cx="1828800" cy="158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447208" y="875942"/>
            <a:ext cx="3443474" cy="307399"/>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1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INTERMEDIATE MATH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ere_Wx_MobileHomes_template_blue">
  <a:themeElements>
    <a:clrScheme name="~~~ EERE Colors ~~~">
      <a:dk1>
        <a:srgbClr val="50565C"/>
      </a:dk1>
      <a:lt1>
        <a:sysClr val="window" lastClr="FFFFFF"/>
      </a:lt1>
      <a:dk2>
        <a:srgbClr val="6A737B"/>
      </a:dk2>
      <a:lt2>
        <a:srgbClr val="EEECE1"/>
      </a:lt2>
      <a:accent1>
        <a:srgbClr val="7AC143"/>
      </a:accent1>
      <a:accent2>
        <a:srgbClr val="FFD200"/>
      </a:accent2>
      <a:accent3>
        <a:srgbClr val="00A4E4"/>
      </a:accent3>
      <a:accent4>
        <a:srgbClr val="006892"/>
      </a:accent4>
      <a:accent5>
        <a:srgbClr val="00853F"/>
      </a:accent5>
      <a:accent6>
        <a:srgbClr val="F58025"/>
      </a:accent6>
      <a:hlink>
        <a:srgbClr val="006892"/>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rmAutofit fontScale="85000" lnSpcReduction="10000"/>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2323" b="1" i="0" u="none" strike="noStrike" kern="1200" cap="none" spc="0" normalizeH="0" baseline="0" noProof="0" dirty="0" smtClean="0">
            <a:ln>
              <a:noFill/>
            </a:ln>
            <a:solidFill>
              <a:srgbClr val="FFFFFF"/>
            </a:solidFill>
            <a:effectLst/>
            <a:uLnTx/>
            <a:uFillTx/>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 Look.potx</Template>
  <TotalTime>3663</TotalTime>
  <Words>4834</Words>
  <Application>Microsoft Office PowerPoint</Application>
  <PresentationFormat>On-screen Show (4:3)</PresentationFormat>
  <Paragraphs>856</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eere_Wx_MobileHomes_template_blue</vt:lpstr>
      <vt:lpstr>Intermediate Math</vt:lpstr>
      <vt:lpstr>Learning Objectives</vt:lpstr>
      <vt:lpstr>Typical Units</vt:lpstr>
      <vt:lpstr>Floor Area</vt:lpstr>
      <vt:lpstr>Calculate Conditioned Area</vt:lpstr>
      <vt:lpstr>Calculate Conditioned Area</vt:lpstr>
      <vt:lpstr>Volume – Keep the Units Straight</vt:lpstr>
      <vt:lpstr>Calculate Conditioned Volume</vt:lpstr>
      <vt:lpstr>Keep the Units Straight</vt:lpstr>
      <vt:lpstr>Calculate Conditioned Volume</vt:lpstr>
      <vt:lpstr>Odd Shapes</vt:lpstr>
      <vt:lpstr>Conditioned Volume: 2nd Floor</vt:lpstr>
      <vt:lpstr>Calculating Volume: 2nd Floor</vt:lpstr>
      <vt:lpstr>Calculate Conditioned Volume</vt:lpstr>
      <vt:lpstr>Indoor Air Quality “At Risk” Calculation</vt:lpstr>
      <vt:lpstr>Dividing by Fractions</vt:lpstr>
      <vt:lpstr>Air Changes per Hour</vt:lpstr>
      <vt:lpstr>Percent Infiltration Reduction</vt:lpstr>
      <vt:lpstr>Estimating Attic Insulation</vt:lpstr>
      <vt:lpstr>Estimating Attic Insulation</vt:lpstr>
      <vt:lpstr>Estimating Attic Insulation #1</vt:lpstr>
      <vt:lpstr>Estimating Attic Insulation #2</vt:lpstr>
      <vt:lpstr>Keep the Units Straight</vt:lpstr>
      <vt:lpstr>Estimating Wall Insulation</vt:lpstr>
      <vt:lpstr>Estimating Wall Insulation</vt:lpstr>
      <vt:lpstr>Estimating Wall Insulation</vt:lpstr>
      <vt:lpstr>Calculate Wall Insulation: Sample House</vt:lpstr>
      <vt:lpstr>Estimate Wall Insulation: Sample House</vt:lpstr>
      <vt:lpstr>Wall Insulation: Sample House</vt:lpstr>
      <vt:lpstr>Estimating Wall Insulation: Sample House</vt:lpstr>
      <vt:lpstr>Attic Venting </vt:lpstr>
      <vt:lpstr>Foundation Venting</vt:lpstr>
      <vt:lpstr>Refrigerator Calculation</vt:lpstr>
      <vt:lpstr>Lighting Calculation</vt:lpstr>
      <vt:lpstr>Summary</vt:lpstr>
    </vt:vector>
  </TitlesOfParts>
  <Company>SMS Results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Math</dc:title>
  <dc:creator>Kelly Cutchin</dc:creator>
  <cp:lastModifiedBy>Alice Gaston</cp:lastModifiedBy>
  <cp:revision>136</cp:revision>
  <cp:lastPrinted>2012-11-09T18:11:18Z</cp:lastPrinted>
  <dcterms:created xsi:type="dcterms:W3CDTF">2010-09-16T23:58:41Z</dcterms:created>
  <dcterms:modified xsi:type="dcterms:W3CDTF">2013-02-24T21:38:06Z</dcterms:modified>
</cp:coreProperties>
</file>